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70" r:id="rId115"/>
    <p:sldId id="371" r:id="rId116"/>
    <p:sldId id="372" r:id="rId117"/>
    <p:sldId id="373" r:id="rId118"/>
    <p:sldId id="374" r:id="rId119"/>
    <p:sldId id="375" r:id="rId120"/>
    <p:sldId id="376" r:id="rId121"/>
    <p:sldId id="377" r:id="rId122"/>
    <p:sldId id="378" r:id="rId123"/>
    <p:sldId id="379" r:id="rId124"/>
    <p:sldId id="380" r:id="rId125"/>
    <p:sldId id="381" r:id="rId126"/>
    <p:sldId id="382" r:id="rId127"/>
    <p:sldId id="383" r:id="rId128"/>
    <p:sldId id="384" r:id="rId129"/>
    <p:sldId id="385" r:id="rId130"/>
    <p:sldId id="386" r:id="rId131"/>
    <p:sldId id="387" r:id="rId132"/>
    <p:sldId id="388" r:id="rId133"/>
    <p:sldId id="389" r:id="rId134"/>
    <p:sldId id="390" r:id="rId135"/>
    <p:sldId id="392" r:id="rId136"/>
    <p:sldId id="393" r:id="rId137"/>
    <p:sldId id="394" r:id="rId138"/>
    <p:sldId id="395" r:id="rId139"/>
    <p:sldId id="396" r:id="rId140"/>
    <p:sldId id="397" r:id="rId141"/>
    <p:sldId id="398" r:id="rId142"/>
    <p:sldId id="399" r:id="rId143"/>
    <p:sldId id="400" r:id="rId144"/>
    <p:sldId id="401" r:id="rId145"/>
    <p:sldId id="402" r:id="rId146"/>
    <p:sldId id="403" r:id="rId147"/>
    <p:sldId id="404" r:id="rId148"/>
    <p:sldId id="405" r:id="rId149"/>
    <p:sldId id="406" r:id="rId150"/>
    <p:sldId id="407" r:id="rId151"/>
    <p:sldId id="408" r:id="rId152"/>
    <p:sldId id="409" r:id="rId153"/>
    <p:sldId id="410" r:id="rId154"/>
    <p:sldId id="411" r:id="rId155"/>
    <p:sldId id="412" r:id="rId156"/>
    <p:sldId id="413" r:id="rId157"/>
    <p:sldId id="414" r:id="rId158"/>
    <p:sldId id="415" r:id="rId159"/>
    <p:sldId id="416" r:id="rId160"/>
    <p:sldId id="417" r:id="rId161"/>
    <p:sldId id="418" r:id="rId162"/>
    <p:sldId id="419" r:id="rId163"/>
    <p:sldId id="420" r:id="rId164"/>
    <p:sldId id="421" r:id="rId165"/>
    <p:sldId id="422" r:id="rId166"/>
    <p:sldId id="423" r:id="rId167"/>
    <p:sldId id="424" r:id="rId168"/>
    <p:sldId id="425" r:id="rId169"/>
    <p:sldId id="426" r:id="rId170"/>
    <p:sldId id="427" r:id="rId171"/>
    <p:sldId id="428" r:id="rId172"/>
    <p:sldId id="429" r:id="rId173"/>
    <p:sldId id="430" r:id="rId174"/>
    <p:sldId id="431" r:id="rId175"/>
    <p:sldId id="432" r:id="rId176"/>
    <p:sldId id="433" r:id="rId177"/>
    <p:sldId id="434" r:id="rId178"/>
    <p:sldId id="435" r:id="rId179"/>
    <p:sldId id="436" r:id="rId180"/>
    <p:sldId id="437" r:id="rId181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38" Type="http://schemas.openxmlformats.org/officeDocument/2006/relationships/slide" Target="slides/slide136.xml"/><Relationship Id="rId154" Type="http://schemas.openxmlformats.org/officeDocument/2006/relationships/slide" Target="slides/slide152.xml"/><Relationship Id="rId159" Type="http://schemas.openxmlformats.org/officeDocument/2006/relationships/slide" Target="slides/slide157.xml"/><Relationship Id="rId175" Type="http://schemas.openxmlformats.org/officeDocument/2006/relationships/slide" Target="slides/slide173.xml"/><Relationship Id="rId170" Type="http://schemas.openxmlformats.org/officeDocument/2006/relationships/slide" Target="slides/slide168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28" Type="http://schemas.openxmlformats.org/officeDocument/2006/relationships/slide" Target="slides/slide126.xml"/><Relationship Id="rId144" Type="http://schemas.openxmlformats.org/officeDocument/2006/relationships/slide" Target="slides/slide142.xml"/><Relationship Id="rId149" Type="http://schemas.openxmlformats.org/officeDocument/2006/relationships/slide" Target="slides/slide147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60" Type="http://schemas.openxmlformats.org/officeDocument/2006/relationships/slide" Target="slides/slide158.xml"/><Relationship Id="rId165" Type="http://schemas.openxmlformats.org/officeDocument/2006/relationships/slide" Target="slides/slide163.xml"/><Relationship Id="rId181" Type="http://schemas.openxmlformats.org/officeDocument/2006/relationships/slide" Target="slides/slide179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34" Type="http://schemas.openxmlformats.org/officeDocument/2006/relationships/slide" Target="slides/slide132.xml"/><Relationship Id="rId139" Type="http://schemas.openxmlformats.org/officeDocument/2006/relationships/slide" Target="slides/slide13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50" Type="http://schemas.openxmlformats.org/officeDocument/2006/relationships/slide" Target="slides/slide148.xml"/><Relationship Id="rId155" Type="http://schemas.openxmlformats.org/officeDocument/2006/relationships/slide" Target="slides/slide153.xml"/><Relationship Id="rId171" Type="http://schemas.openxmlformats.org/officeDocument/2006/relationships/slide" Target="slides/slide169.xml"/><Relationship Id="rId176" Type="http://schemas.openxmlformats.org/officeDocument/2006/relationships/slide" Target="slides/slide174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24" Type="http://schemas.openxmlformats.org/officeDocument/2006/relationships/slide" Target="slides/slide122.xml"/><Relationship Id="rId129" Type="http://schemas.openxmlformats.org/officeDocument/2006/relationships/slide" Target="slides/slide127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40" Type="http://schemas.openxmlformats.org/officeDocument/2006/relationships/slide" Target="slides/slide138.xml"/><Relationship Id="rId145" Type="http://schemas.openxmlformats.org/officeDocument/2006/relationships/slide" Target="slides/slide143.xml"/><Relationship Id="rId161" Type="http://schemas.openxmlformats.org/officeDocument/2006/relationships/slide" Target="slides/slide159.xml"/><Relationship Id="rId166" Type="http://schemas.openxmlformats.org/officeDocument/2006/relationships/slide" Target="slides/slide164.xml"/><Relationship Id="rId18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44" Type="http://schemas.openxmlformats.org/officeDocument/2006/relationships/slide" Target="slides/slide42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130" Type="http://schemas.openxmlformats.org/officeDocument/2006/relationships/slide" Target="slides/slide128.xml"/><Relationship Id="rId135" Type="http://schemas.openxmlformats.org/officeDocument/2006/relationships/slide" Target="slides/slide133.xml"/><Relationship Id="rId151" Type="http://schemas.openxmlformats.org/officeDocument/2006/relationships/slide" Target="slides/slide149.xml"/><Relationship Id="rId156" Type="http://schemas.openxmlformats.org/officeDocument/2006/relationships/slide" Target="slides/slide154.xml"/><Relationship Id="rId177" Type="http://schemas.openxmlformats.org/officeDocument/2006/relationships/slide" Target="slides/slide175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72" Type="http://schemas.openxmlformats.org/officeDocument/2006/relationships/slide" Target="slides/slide170.xml"/><Relationship Id="rId180" Type="http://schemas.openxmlformats.org/officeDocument/2006/relationships/slide" Target="slides/slide178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141" Type="http://schemas.openxmlformats.org/officeDocument/2006/relationships/slide" Target="slides/slide139.xml"/><Relationship Id="rId146" Type="http://schemas.openxmlformats.org/officeDocument/2006/relationships/slide" Target="slides/slide144.xml"/><Relationship Id="rId167" Type="http://schemas.openxmlformats.org/officeDocument/2006/relationships/slide" Target="slides/slide165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162" Type="http://schemas.openxmlformats.org/officeDocument/2006/relationships/slide" Target="slides/slide160.xml"/><Relationship Id="rId18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slide" Target="slides/slide134.xml"/><Relationship Id="rId157" Type="http://schemas.openxmlformats.org/officeDocument/2006/relationships/slide" Target="slides/slide155.xml"/><Relationship Id="rId178" Type="http://schemas.openxmlformats.org/officeDocument/2006/relationships/slide" Target="slides/slide176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52" Type="http://schemas.openxmlformats.org/officeDocument/2006/relationships/slide" Target="slides/slide150.xml"/><Relationship Id="rId173" Type="http://schemas.openxmlformats.org/officeDocument/2006/relationships/slide" Target="slides/slide17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147" Type="http://schemas.openxmlformats.org/officeDocument/2006/relationships/slide" Target="slides/slide145.xml"/><Relationship Id="rId168" Type="http://schemas.openxmlformats.org/officeDocument/2006/relationships/slide" Target="slides/slide166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142" Type="http://schemas.openxmlformats.org/officeDocument/2006/relationships/slide" Target="slides/slide140.xml"/><Relationship Id="rId163" Type="http://schemas.openxmlformats.org/officeDocument/2006/relationships/slide" Target="slides/slide161.xml"/><Relationship Id="rId184" Type="http://schemas.openxmlformats.org/officeDocument/2006/relationships/theme" Target="theme/theme1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137" Type="http://schemas.openxmlformats.org/officeDocument/2006/relationships/slide" Target="slides/slide135.xml"/><Relationship Id="rId158" Type="http://schemas.openxmlformats.org/officeDocument/2006/relationships/slide" Target="slides/slide156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53" Type="http://schemas.openxmlformats.org/officeDocument/2006/relationships/slide" Target="slides/slide151.xml"/><Relationship Id="rId174" Type="http://schemas.openxmlformats.org/officeDocument/2006/relationships/slide" Target="slides/slide172.xml"/><Relationship Id="rId179" Type="http://schemas.openxmlformats.org/officeDocument/2006/relationships/slide" Target="slides/slide177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43" Type="http://schemas.openxmlformats.org/officeDocument/2006/relationships/slide" Target="slides/slide141.xml"/><Relationship Id="rId148" Type="http://schemas.openxmlformats.org/officeDocument/2006/relationships/slide" Target="slides/slide146.xml"/><Relationship Id="rId164" Type="http://schemas.openxmlformats.org/officeDocument/2006/relationships/slide" Target="slides/slide162.xml"/><Relationship Id="rId169" Type="http://schemas.openxmlformats.org/officeDocument/2006/relationships/slide" Target="slides/slide167.xml"/><Relationship Id="rId18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5/29/2021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647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5/29/2021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0064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5/29/2021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9833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5/29/2021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5814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5/29/2021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3560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766" y="2488768"/>
            <a:ext cx="2966466" cy="940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939" y="1759966"/>
            <a:ext cx="10358120" cy="4032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609676"/>
            <a:ext cx="3170554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939" y="1707159"/>
            <a:ext cx="10358120" cy="2456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5/29/2021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3231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0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0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0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0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9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9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0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0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0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9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10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tenic.net/" TargetMode="External"/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0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0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9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://www.mhhe.com/compsci/forouzan/" TargetMode="Externa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0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0" y="2488768"/>
            <a:ext cx="586740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100"/>
              </a:spcBef>
            </a:pPr>
            <a:r>
              <a:rPr dirty="0"/>
              <a:t>Module</a:t>
            </a:r>
            <a:r>
              <a:rPr spc="-110" dirty="0"/>
              <a:t> </a:t>
            </a:r>
            <a:r>
              <a:rPr lang="en-US" dirty="0" smtClean="0"/>
              <a:t>1-part 2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36360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5" dirty="0"/>
              <a:t>Mixed</a:t>
            </a:r>
            <a:r>
              <a:rPr sz="4400" spc="-45" dirty="0"/>
              <a:t> </a:t>
            </a:r>
            <a:r>
              <a:rPr sz="4400" spc="-25" dirty="0"/>
              <a:t>Paradigm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07159"/>
            <a:ext cx="10208260" cy="232918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combining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advantages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both.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ts val="3020"/>
              </a:lnSpc>
              <a:spcBef>
                <a:spcPts val="106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For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example,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light-load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client-server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communication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can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used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find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address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peer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that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can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offer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service.</a:t>
            </a:r>
            <a:endParaRPr sz="2800">
              <a:latin typeface="Calibri"/>
              <a:cs typeface="Calibri"/>
            </a:endParaRPr>
          </a:p>
          <a:p>
            <a:pPr marL="241300" marR="678180" indent="-228600">
              <a:lnSpc>
                <a:spcPts val="303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When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address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 peer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found,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dirty="0">
                <a:latin typeface="Calibri"/>
                <a:cs typeface="Calibri"/>
              </a:rPr>
              <a:t>actual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service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received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from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peer</a:t>
            </a:r>
            <a:r>
              <a:rPr sz="2800" spc="-5" dirty="0">
                <a:latin typeface="Calibri"/>
                <a:cs typeface="Calibri"/>
              </a:rPr>
              <a:t> by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using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peer-to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peer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paradigm.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54235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90" dirty="0"/>
              <a:t>Connection</a:t>
            </a:r>
            <a:r>
              <a:rPr spc="-365" dirty="0"/>
              <a:t> </a:t>
            </a:r>
            <a:r>
              <a:rPr spc="-265" dirty="0"/>
              <a:t>Termination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9799320" cy="275399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41300" marR="5080" indent="-228600">
              <a:lnSpc>
                <a:spcPts val="3030"/>
              </a:lnSpc>
              <a:spcBef>
                <a:spcPts val="4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rlito"/>
                <a:cs typeface="Carlito"/>
              </a:rPr>
              <a:t>After </a:t>
            </a:r>
            <a:r>
              <a:rPr sz="2800" spc="-5" dirty="0">
                <a:latin typeface="Carlito"/>
                <a:cs typeface="Carlito"/>
              </a:rPr>
              <a:t>the message is </a:t>
            </a:r>
            <a:r>
              <a:rPr sz="2800" spc="-20" dirty="0">
                <a:latin typeface="Carlito"/>
                <a:cs typeface="Carlito"/>
              </a:rPr>
              <a:t>transferred </a:t>
            </a:r>
            <a:r>
              <a:rPr sz="2800" spc="-25" dirty="0">
                <a:solidFill>
                  <a:srgbClr val="006FC0"/>
                </a:solidFill>
                <a:latin typeface="Carlito"/>
                <a:cs typeface="Carlito"/>
              </a:rPr>
              <a:t>successfully</a:t>
            </a:r>
            <a:r>
              <a:rPr sz="2800" spc="-25" dirty="0">
                <a:latin typeface="Carlito"/>
                <a:cs typeface="Carlito"/>
              </a:rPr>
              <a:t>,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client </a:t>
            </a:r>
            <a:r>
              <a:rPr sz="2800" spc="-15" dirty="0">
                <a:latin typeface="Carlito"/>
                <a:cs typeface="Carlito"/>
              </a:rPr>
              <a:t>terminates  </a:t>
            </a:r>
            <a:r>
              <a:rPr sz="2800" spc="-5" dirty="0">
                <a:latin typeface="Carlito"/>
                <a:cs typeface="Carlito"/>
              </a:rPr>
              <a:t>the</a:t>
            </a:r>
            <a:r>
              <a:rPr sz="2800" spc="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connection.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This </a:t>
            </a:r>
            <a:r>
              <a:rPr sz="2800" spc="-10" dirty="0">
                <a:latin typeface="Carlito"/>
                <a:cs typeface="Carlito"/>
              </a:rPr>
              <a:t>phase </a:t>
            </a:r>
            <a:r>
              <a:rPr sz="2800" spc="-20" dirty="0">
                <a:latin typeface="Carlito"/>
                <a:cs typeface="Carlito"/>
              </a:rPr>
              <a:t>involves </a:t>
            </a:r>
            <a:r>
              <a:rPr sz="2800" spc="-10" dirty="0">
                <a:solidFill>
                  <a:srgbClr val="006FC0"/>
                </a:solidFill>
                <a:latin typeface="Carlito"/>
                <a:cs typeface="Carlito"/>
              </a:rPr>
              <a:t>two</a:t>
            </a:r>
            <a:r>
              <a:rPr sz="2800" spc="8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800" spc="-20" dirty="0">
                <a:solidFill>
                  <a:srgbClr val="006FC0"/>
                </a:solidFill>
                <a:latin typeface="Carlito"/>
                <a:cs typeface="Carlito"/>
              </a:rPr>
              <a:t>steps</a:t>
            </a:r>
            <a:r>
              <a:rPr sz="2800" spc="-20" dirty="0">
                <a:latin typeface="Carlito"/>
                <a:cs typeface="Carlito"/>
              </a:rPr>
              <a:t>.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1. The </a:t>
            </a:r>
            <a:r>
              <a:rPr sz="2800" spc="-10" dirty="0">
                <a:latin typeface="Carlito"/>
                <a:cs typeface="Carlito"/>
              </a:rPr>
              <a:t>client </a:t>
            </a:r>
            <a:r>
              <a:rPr sz="2800" spc="-5" dirty="0">
                <a:latin typeface="Carlito"/>
                <a:cs typeface="Carlito"/>
              </a:rPr>
              <a:t>sends the </a:t>
            </a:r>
            <a:r>
              <a:rPr sz="2800" spc="-5" dirty="0">
                <a:solidFill>
                  <a:srgbClr val="006FC0"/>
                </a:solidFill>
                <a:latin typeface="Carlito"/>
                <a:cs typeface="Carlito"/>
              </a:rPr>
              <a:t>QUIT</a:t>
            </a:r>
            <a:r>
              <a:rPr sz="2800" spc="6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800" spc="-10" dirty="0">
                <a:solidFill>
                  <a:srgbClr val="006FC0"/>
                </a:solidFill>
                <a:latin typeface="Carlito"/>
                <a:cs typeface="Carlito"/>
              </a:rPr>
              <a:t>command</a:t>
            </a:r>
            <a:r>
              <a:rPr sz="2800" spc="-10" dirty="0">
                <a:latin typeface="Carlito"/>
                <a:cs typeface="Carlito"/>
              </a:rPr>
              <a:t>.</a:t>
            </a:r>
            <a:endParaRPr sz="2800">
              <a:latin typeface="Carlito"/>
              <a:cs typeface="Carlito"/>
            </a:endParaRPr>
          </a:p>
          <a:p>
            <a:pPr marL="241300" marR="237490" indent="-228600">
              <a:lnSpc>
                <a:spcPts val="302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2. The server </a:t>
            </a:r>
            <a:r>
              <a:rPr sz="2800" spc="-10" dirty="0">
                <a:latin typeface="Carlito"/>
                <a:cs typeface="Carlito"/>
              </a:rPr>
              <a:t>responds </a:t>
            </a:r>
            <a:r>
              <a:rPr sz="2800" spc="-5" dirty="0">
                <a:latin typeface="Carlito"/>
                <a:cs typeface="Carlito"/>
              </a:rPr>
              <a:t>with </a:t>
            </a:r>
            <a:r>
              <a:rPr sz="2800" spc="-10" dirty="0">
                <a:solidFill>
                  <a:srgbClr val="006FC0"/>
                </a:solidFill>
                <a:latin typeface="Carlito"/>
                <a:cs typeface="Carlito"/>
              </a:rPr>
              <a:t>code </a:t>
            </a:r>
            <a:r>
              <a:rPr sz="2800" spc="-5" dirty="0">
                <a:solidFill>
                  <a:srgbClr val="006FC0"/>
                </a:solidFill>
                <a:latin typeface="Carlito"/>
                <a:cs typeface="Carlito"/>
              </a:rPr>
              <a:t>221 </a:t>
            </a:r>
            <a:r>
              <a:rPr sz="2800" spc="-5" dirty="0">
                <a:latin typeface="Carlito"/>
                <a:cs typeface="Carlito"/>
              </a:rPr>
              <a:t>or </a:t>
            </a:r>
            <a:r>
              <a:rPr sz="2800" spc="-10" dirty="0">
                <a:latin typeface="Carlito"/>
                <a:cs typeface="Carlito"/>
              </a:rPr>
              <a:t>some other </a:t>
            </a:r>
            <a:r>
              <a:rPr sz="2800" spc="-15" dirty="0">
                <a:latin typeface="Carlito"/>
                <a:cs typeface="Carlito"/>
              </a:rPr>
              <a:t>appropriate  </a:t>
            </a:r>
            <a:r>
              <a:rPr sz="2800" spc="-10" dirty="0">
                <a:latin typeface="Carlito"/>
                <a:cs typeface="Carlito"/>
              </a:rPr>
              <a:t>code.</a:t>
            </a:r>
            <a:endParaRPr sz="28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72537591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95243" y="120536"/>
            <a:ext cx="5705429" cy="65118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326924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85896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0" dirty="0"/>
              <a:t>Message </a:t>
            </a:r>
            <a:r>
              <a:rPr spc="-190" dirty="0"/>
              <a:t>Access </a:t>
            </a:r>
            <a:r>
              <a:rPr spc="-245" dirty="0"/>
              <a:t>Agent: </a:t>
            </a:r>
            <a:r>
              <a:rPr spc="-175" dirty="0"/>
              <a:t>POP and</a:t>
            </a:r>
            <a:r>
              <a:rPr spc="-1030" dirty="0"/>
              <a:t> </a:t>
            </a:r>
            <a:r>
              <a:rPr spc="25" dirty="0"/>
              <a:t>IMAP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10345420" cy="262699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41300" marR="110489" indent="-228600">
              <a:lnSpc>
                <a:spcPts val="3030"/>
              </a:lnSpc>
              <a:spcBef>
                <a:spcPts val="4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SMTP is a </a:t>
            </a:r>
            <a:r>
              <a:rPr sz="2800" spc="-10" dirty="0">
                <a:solidFill>
                  <a:srgbClr val="006FC0"/>
                </a:solidFill>
                <a:latin typeface="Carlito"/>
                <a:cs typeface="Carlito"/>
              </a:rPr>
              <a:t>push </a:t>
            </a:r>
            <a:r>
              <a:rPr sz="2800" spc="-15" dirty="0">
                <a:solidFill>
                  <a:srgbClr val="006FC0"/>
                </a:solidFill>
                <a:latin typeface="Carlito"/>
                <a:cs typeface="Carlito"/>
              </a:rPr>
              <a:t>protocol</a:t>
            </a:r>
            <a:r>
              <a:rPr sz="2800" spc="-15" dirty="0">
                <a:latin typeface="Carlito"/>
                <a:cs typeface="Carlito"/>
              </a:rPr>
              <a:t>; </a:t>
            </a:r>
            <a:r>
              <a:rPr sz="2800" spc="-5" dirty="0">
                <a:latin typeface="Carlito"/>
                <a:cs typeface="Carlito"/>
              </a:rPr>
              <a:t>it </a:t>
            </a:r>
            <a:r>
              <a:rPr sz="2800" spc="-10" dirty="0">
                <a:latin typeface="Carlito"/>
                <a:cs typeface="Carlito"/>
              </a:rPr>
              <a:t>pushes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message </a:t>
            </a:r>
            <a:r>
              <a:rPr sz="2800" spc="-20" dirty="0">
                <a:latin typeface="Carlito"/>
                <a:cs typeface="Carlito"/>
              </a:rPr>
              <a:t>from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client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the  </a:t>
            </a:r>
            <a:r>
              <a:rPr sz="2800" spc="-45" dirty="0">
                <a:latin typeface="Carlito"/>
                <a:cs typeface="Carlito"/>
              </a:rPr>
              <a:t>server.</a:t>
            </a:r>
            <a:endParaRPr sz="2800">
              <a:latin typeface="Carlito"/>
              <a:cs typeface="Carlito"/>
            </a:endParaRPr>
          </a:p>
          <a:p>
            <a:pPr marL="241300" marR="5080" indent="-228600">
              <a:lnSpc>
                <a:spcPts val="302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receiver </a:t>
            </a:r>
            <a:r>
              <a:rPr sz="2800" spc="-5" dirty="0">
                <a:latin typeface="Carlito"/>
                <a:cs typeface="Carlito"/>
              </a:rPr>
              <a:t>needs a </a:t>
            </a:r>
            <a:r>
              <a:rPr sz="2800" spc="-10" dirty="0">
                <a:solidFill>
                  <a:srgbClr val="006FC0"/>
                </a:solidFill>
                <a:latin typeface="Carlito"/>
                <a:cs typeface="Carlito"/>
              </a:rPr>
              <a:t>pull </a:t>
            </a:r>
            <a:r>
              <a:rPr sz="2800" spc="-20" dirty="0">
                <a:solidFill>
                  <a:srgbClr val="006FC0"/>
                </a:solidFill>
                <a:latin typeface="Carlito"/>
                <a:cs typeface="Carlito"/>
              </a:rPr>
              <a:t>protocol</a:t>
            </a:r>
            <a:r>
              <a:rPr sz="2800" spc="-20" dirty="0">
                <a:latin typeface="Carlito"/>
                <a:cs typeface="Carlito"/>
              </a:rPr>
              <a:t>;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client </a:t>
            </a:r>
            <a:r>
              <a:rPr sz="2800" spc="-15" dirty="0">
                <a:latin typeface="Carlito"/>
                <a:cs typeface="Carlito"/>
              </a:rPr>
              <a:t>must </a:t>
            </a:r>
            <a:r>
              <a:rPr sz="2800" spc="-10" dirty="0">
                <a:latin typeface="Carlito"/>
                <a:cs typeface="Carlito"/>
              </a:rPr>
              <a:t>pull </a:t>
            </a:r>
            <a:r>
              <a:rPr sz="2800" spc="-5" dirty="0">
                <a:latin typeface="Carlito"/>
                <a:cs typeface="Carlito"/>
              </a:rPr>
              <a:t>messages </a:t>
            </a:r>
            <a:r>
              <a:rPr sz="2800" spc="-20" dirty="0">
                <a:latin typeface="Carlito"/>
                <a:cs typeface="Carlito"/>
              </a:rPr>
              <a:t>from  </a:t>
            </a:r>
            <a:r>
              <a:rPr sz="2800" spc="-5" dirty="0">
                <a:latin typeface="Carlito"/>
                <a:cs typeface="Carlito"/>
              </a:rPr>
              <a:t>the</a:t>
            </a:r>
            <a:r>
              <a:rPr sz="2800" spc="10" dirty="0">
                <a:latin typeface="Carlito"/>
                <a:cs typeface="Carlito"/>
              </a:rPr>
              <a:t> </a:t>
            </a:r>
            <a:r>
              <a:rPr sz="2800" spc="-50" dirty="0">
                <a:latin typeface="Carlito"/>
                <a:cs typeface="Carlito"/>
              </a:rPr>
              <a:t>server.</a:t>
            </a:r>
            <a:endParaRPr sz="2800">
              <a:latin typeface="Carlito"/>
              <a:cs typeface="Carlito"/>
            </a:endParaRPr>
          </a:p>
          <a:p>
            <a:pPr marL="241300" marR="38735" indent="-228600">
              <a:lnSpc>
                <a:spcPts val="302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0" dirty="0">
                <a:solidFill>
                  <a:srgbClr val="006FC0"/>
                </a:solidFill>
                <a:latin typeface="Carlito"/>
                <a:cs typeface="Carlito"/>
              </a:rPr>
              <a:t>Two </a:t>
            </a:r>
            <a:r>
              <a:rPr sz="2800" spc="-10" dirty="0">
                <a:latin typeface="Carlito"/>
                <a:cs typeface="Carlito"/>
              </a:rPr>
              <a:t>message </a:t>
            </a:r>
            <a:r>
              <a:rPr sz="2800" spc="-5" dirty="0">
                <a:latin typeface="Carlito"/>
                <a:cs typeface="Carlito"/>
              </a:rPr>
              <a:t>access </a:t>
            </a:r>
            <a:r>
              <a:rPr sz="2800" spc="-20" dirty="0">
                <a:latin typeface="Carlito"/>
                <a:cs typeface="Carlito"/>
              </a:rPr>
              <a:t>protocols are </a:t>
            </a:r>
            <a:r>
              <a:rPr sz="2800" spc="-15" dirty="0">
                <a:latin typeface="Carlito"/>
                <a:cs typeface="Carlito"/>
              </a:rPr>
              <a:t>available: </a:t>
            </a:r>
            <a:r>
              <a:rPr sz="2800" spc="-30" dirty="0">
                <a:solidFill>
                  <a:srgbClr val="006FC0"/>
                </a:solidFill>
                <a:latin typeface="Carlito"/>
                <a:cs typeface="Carlito"/>
              </a:rPr>
              <a:t>Post </a:t>
            </a:r>
            <a:r>
              <a:rPr sz="2800" spc="-10" dirty="0">
                <a:solidFill>
                  <a:srgbClr val="006FC0"/>
                </a:solidFill>
                <a:latin typeface="Carlito"/>
                <a:cs typeface="Carlito"/>
              </a:rPr>
              <a:t>Office </a:t>
            </a:r>
            <a:r>
              <a:rPr sz="2800" spc="-20" dirty="0">
                <a:solidFill>
                  <a:srgbClr val="006FC0"/>
                </a:solidFill>
                <a:latin typeface="Carlito"/>
                <a:cs typeface="Carlito"/>
              </a:rPr>
              <a:t>Protocol  </a:t>
            </a:r>
            <a:r>
              <a:rPr sz="2800" spc="-15" dirty="0">
                <a:solidFill>
                  <a:srgbClr val="006FC0"/>
                </a:solidFill>
                <a:latin typeface="Carlito"/>
                <a:cs typeface="Carlito"/>
              </a:rPr>
              <a:t>version </a:t>
            </a:r>
            <a:r>
              <a:rPr sz="2800" spc="-5" dirty="0">
                <a:solidFill>
                  <a:srgbClr val="006FC0"/>
                </a:solidFill>
                <a:latin typeface="Carlito"/>
                <a:cs typeface="Carlito"/>
              </a:rPr>
              <a:t>3 </a:t>
            </a:r>
            <a:r>
              <a:rPr sz="2800" spc="-10" dirty="0">
                <a:latin typeface="Carlito"/>
                <a:cs typeface="Carlito"/>
              </a:rPr>
              <a:t>(POP3)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15" dirty="0">
                <a:solidFill>
                  <a:srgbClr val="006FC0"/>
                </a:solidFill>
                <a:latin typeface="Carlito"/>
                <a:cs typeface="Carlito"/>
              </a:rPr>
              <a:t>Internet </a:t>
            </a:r>
            <a:r>
              <a:rPr sz="2800" spc="-5" dirty="0">
                <a:solidFill>
                  <a:srgbClr val="006FC0"/>
                </a:solidFill>
                <a:latin typeface="Carlito"/>
                <a:cs typeface="Carlito"/>
              </a:rPr>
              <a:t>Mail Access </a:t>
            </a:r>
            <a:r>
              <a:rPr sz="2800" spc="-20" dirty="0">
                <a:solidFill>
                  <a:srgbClr val="006FC0"/>
                </a:solidFill>
                <a:latin typeface="Carlito"/>
                <a:cs typeface="Carlito"/>
              </a:rPr>
              <a:t>Protocol </a:t>
            </a:r>
            <a:r>
              <a:rPr sz="2800" spc="-15" dirty="0">
                <a:latin typeface="Carlito"/>
                <a:cs typeface="Carlito"/>
              </a:rPr>
              <a:t>version </a:t>
            </a:r>
            <a:r>
              <a:rPr sz="2800" spc="-5" dirty="0">
                <a:latin typeface="Carlito"/>
                <a:cs typeface="Carlito"/>
              </a:rPr>
              <a:t>4</a:t>
            </a:r>
            <a:r>
              <a:rPr sz="2800" spc="28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(IMAP4).</a:t>
            </a:r>
            <a:endParaRPr sz="28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274099666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12439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0" dirty="0"/>
              <a:t>POP3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8139" y="1561592"/>
            <a:ext cx="10367645" cy="416052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1370965" indent="-228600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30" dirty="0">
                <a:latin typeface="Carlito"/>
                <a:cs typeface="Carlito"/>
              </a:rPr>
              <a:t>Post </a:t>
            </a:r>
            <a:r>
              <a:rPr sz="2800" spc="-10" dirty="0">
                <a:latin typeface="Carlito"/>
                <a:cs typeface="Carlito"/>
              </a:rPr>
              <a:t>Office </a:t>
            </a:r>
            <a:r>
              <a:rPr sz="2800" spc="-15" dirty="0">
                <a:latin typeface="Carlito"/>
                <a:cs typeface="Carlito"/>
              </a:rPr>
              <a:t>Protocol, </a:t>
            </a:r>
            <a:r>
              <a:rPr sz="2800" spc="-20" dirty="0">
                <a:latin typeface="Carlito"/>
                <a:cs typeface="Carlito"/>
              </a:rPr>
              <a:t>version </a:t>
            </a:r>
            <a:r>
              <a:rPr sz="2800" spc="-5" dirty="0">
                <a:latin typeface="Carlito"/>
                <a:cs typeface="Carlito"/>
              </a:rPr>
              <a:t>3 </a:t>
            </a:r>
            <a:r>
              <a:rPr sz="2800" spc="-10" dirty="0">
                <a:latin typeface="Carlito"/>
                <a:cs typeface="Carlito"/>
              </a:rPr>
              <a:t>(POP3) </a:t>
            </a:r>
            <a:r>
              <a:rPr sz="2800" spc="-5" dirty="0">
                <a:latin typeface="Carlito"/>
                <a:cs typeface="Carlito"/>
              </a:rPr>
              <a:t>is </a:t>
            </a:r>
            <a:r>
              <a:rPr sz="2800" spc="-10" dirty="0">
                <a:solidFill>
                  <a:srgbClr val="006FC0"/>
                </a:solidFill>
                <a:latin typeface="Carlito"/>
                <a:cs typeface="Carlito"/>
              </a:rPr>
              <a:t>simple but limited </a:t>
            </a:r>
            <a:r>
              <a:rPr sz="2800" spc="-5" dirty="0">
                <a:latin typeface="Carlito"/>
                <a:cs typeface="Carlito"/>
              </a:rPr>
              <a:t>in  </a:t>
            </a:r>
            <a:r>
              <a:rPr sz="2800" spc="-20" dirty="0">
                <a:latin typeface="Carlito"/>
                <a:cs typeface="Carlito"/>
              </a:rPr>
              <a:t>functionality.</a:t>
            </a:r>
            <a:endParaRPr sz="2800">
              <a:latin typeface="Carlito"/>
              <a:cs typeface="Carlito"/>
            </a:endParaRPr>
          </a:p>
          <a:p>
            <a:pPr marL="241300" marR="374015" indent="-228600">
              <a:lnSpc>
                <a:spcPts val="3020"/>
              </a:lnSpc>
              <a:spcBef>
                <a:spcPts val="101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rlito"/>
                <a:cs typeface="Carlito"/>
              </a:rPr>
              <a:t>The client </a:t>
            </a:r>
            <a:r>
              <a:rPr sz="2800" spc="-5" dirty="0">
                <a:latin typeface="Carlito"/>
                <a:cs typeface="Carlito"/>
              </a:rPr>
              <a:t>POP3 </a:t>
            </a:r>
            <a:r>
              <a:rPr sz="2800" spc="-15" dirty="0">
                <a:latin typeface="Carlito"/>
                <a:cs typeface="Carlito"/>
              </a:rPr>
              <a:t>software </a:t>
            </a:r>
            <a:r>
              <a:rPr sz="2800" spc="-5" dirty="0">
                <a:solidFill>
                  <a:srgbClr val="006FC0"/>
                </a:solidFill>
                <a:latin typeface="Carlito"/>
                <a:cs typeface="Carlito"/>
              </a:rPr>
              <a:t>is </a:t>
            </a:r>
            <a:r>
              <a:rPr sz="2800" spc="-15" dirty="0">
                <a:solidFill>
                  <a:srgbClr val="006FC0"/>
                </a:solidFill>
                <a:latin typeface="Carlito"/>
                <a:cs typeface="Carlito"/>
              </a:rPr>
              <a:t>installed </a:t>
            </a:r>
            <a:r>
              <a:rPr sz="2800" spc="-5" dirty="0">
                <a:latin typeface="Carlito"/>
                <a:cs typeface="Carlito"/>
              </a:rPr>
              <a:t>on the </a:t>
            </a:r>
            <a:r>
              <a:rPr sz="2800" spc="-15" dirty="0">
                <a:latin typeface="Carlito"/>
                <a:cs typeface="Carlito"/>
              </a:rPr>
              <a:t>recipient computer; </a:t>
            </a:r>
            <a:r>
              <a:rPr sz="2800" spc="-5" dirty="0">
                <a:latin typeface="Carlito"/>
                <a:cs typeface="Carlito"/>
              </a:rPr>
              <a:t>the  </a:t>
            </a:r>
            <a:r>
              <a:rPr sz="2800" spc="-10" dirty="0">
                <a:latin typeface="Carlito"/>
                <a:cs typeface="Carlito"/>
              </a:rPr>
              <a:t>server </a:t>
            </a:r>
            <a:r>
              <a:rPr sz="2800" spc="-5" dirty="0">
                <a:latin typeface="Carlito"/>
                <a:cs typeface="Carlito"/>
              </a:rPr>
              <a:t>POP3 </a:t>
            </a:r>
            <a:r>
              <a:rPr sz="2800" spc="-15" dirty="0">
                <a:latin typeface="Carlito"/>
                <a:cs typeface="Carlito"/>
              </a:rPr>
              <a:t>software </a:t>
            </a:r>
            <a:r>
              <a:rPr sz="2800" spc="-5" dirty="0">
                <a:latin typeface="Carlito"/>
                <a:cs typeface="Carlito"/>
              </a:rPr>
              <a:t>is </a:t>
            </a:r>
            <a:r>
              <a:rPr sz="2800" spc="-15" dirty="0">
                <a:latin typeface="Carlito"/>
                <a:cs typeface="Carlito"/>
              </a:rPr>
              <a:t>installed </a:t>
            </a:r>
            <a:r>
              <a:rPr sz="2800" spc="-5" dirty="0">
                <a:latin typeface="Carlito"/>
                <a:cs typeface="Carlito"/>
              </a:rPr>
              <a:t>on the mail</a:t>
            </a:r>
            <a:r>
              <a:rPr sz="2800" spc="114" dirty="0">
                <a:latin typeface="Carlito"/>
                <a:cs typeface="Carlito"/>
              </a:rPr>
              <a:t> </a:t>
            </a:r>
            <a:r>
              <a:rPr sz="2800" spc="-45" dirty="0">
                <a:latin typeface="Carlito"/>
                <a:cs typeface="Carlito"/>
              </a:rPr>
              <a:t>server.</a:t>
            </a:r>
            <a:endParaRPr sz="2800">
              <a:latin typeface="Carlito"/>
              <a:cs typeface="Carlito"/>
            </a:endParaRPr>
          </a:p>
          <a:p>
            <a:pPr marL="241300" marR="5080" indent="-228600">
              <a:lnSpc>
                <a:spcPts val="303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Mail </a:t>
            </a:r>
            <a:r>
              <a:rPr sz="2800" dirty="0">
                <a:latin typeface="Carlito"/>
                <a:cs typeface="Carlito"/>
              </a:rPr>
              <a:t>access </a:t>
            </a:r>
            <a:r>
              <a:rPr sz="2800" spc="-15" dirty="0">
                <a:solidFill>
                  <a:srgbClr val="006FC0"/>
                </a:solidFill>
                <a:latin typeface="Carlito"/>
                <a:cs typeface="Carlito"/>
              </a:rPr>
              <a:t>starts </a:t>
            </a:r>
            <a:r>
              <a:rPr sz="2800" spc="-5" dirty="0">
                <a:latin typeface="Carlito"/>
                <a:cs typeface="Carlito"/>
              </a:rPr>
              <a:t>with the </a:t>
            </a:r>
            <a:r>
              <a:rPr sz="2800" spc="-10" dirty="0">
                <a:latin typeface="Carlito"/>
                <a:cs typeface="Carlito"/>
              </a:rPr>
              <a:t>client </a:t>
            </a:r>
            <a:r>
              <a:rPr sz="2800" spc="-5" dirty="0">
                <a:latin typeface="Carlito"/>
                <a:cs typeface="Carlito"/>
              </a:rPr>
              <a:t>when the user </a:t>
            </a:r>
            <a:r>
              <a:rPr sz="2800" spc="-10" dirty="0">
                <a:latin typeface="Carlito"/>
                <a:cs typeface="Carlito"/>
              </a:rPr>
              <a:t>needs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10" dirty="0">
                <a:latin typeface="Carlito"/>
                <a:cs typeface="Carlito"/>
              </a:rPr>
              <a:t>download </a:t>
            </a:r>
            <a:r>
              <a:rPr sz="2800" spc="-5" dirty="0">
                <a:latin typeface="Carlito"/>
                <a:cs typeface="Carlito"/>
              </a:rPr>
              <a:t>its  e-mail </a:t>
            </a:r>
            <a:r>
              <a:rPr sz="2800" spc="-20" dirty="0">
                <a:latin typeface="Carlito"/>
                <a:cs typeface="Carlito"/>
              </a:rPr>
              <a:t>from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5" dirty="0">
                <a:latin typeface="Carlito"/>
                <a:cs typeface="Carlito"/>
              </a:rPr>
              <a:t>mailbox </a:t>
            </a:r>
            <a:r>
              <a:rPr sz="2800" spc="-5" dirty="0">
                <a:latin typeface="Carlito"/>
                <a:cs typeface="Carlito"/>
              </a:rPr>
              <a:t>on the mail</a:t>
            </a:r>
            <a:r>
              <a:rPr sz="2800" spc="90" dirty="0">
                <a:latin typeface="Carlito"/>
                <a:cs typeface="Carlito"/>
              </a:rPr>
              <a:t> </a:t>
            </a:r>
            <a:r>
              <a:rPr sz="2800" spc="-50" dirty="0">
                <a:latin typeface="Carlito"/>
                <a:cs typeface="Carlito"/>
              </a:rPr>
              <a:t>server.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1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rlito"/>
                <a:cs typeface="Carlito"/>
              </a:rPr>
              <a:t>The client opens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0" dirty="0">
                <a:latin typeface="Carlito"/>
                <a:cs typeface="Carlito"/>
              </a:rPr>
              <a:t>connection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server </a:t>
            </a:r>
            <a:r>
              <a:rPr sz="2800" spc="-5" dirty="0">
                <a:latin typeface="Carlito"/>
                <a:cs typeface="Carlito"/>
              </a:rPr>
              <a:t>on </a:t>
            </a:r>
            <a:r>
              <a:rPr sz="2800" spc="-25" dirty="0">
                <a:solidFill>
                  <a:srgbClr val="006FC0"/>
                </a:solidFill>
                <a:latin typeface="Carlito"/>
                <a:cs typeface="Carlito"/>
              </a:rPr>
              <a:t>TCP </a:t>
            </a:r>
            <a:r>
              <a:rPr sz="2800" spc="-10" dirty="0">
                <a:solidFill>
                  <a:srgbClr val="006FC0"/>
                </a:solidFill>
                <a:latin typeface="Carlito"/>
                <a:cs typeface="Carlito"/>
              </a:rPr>
              <a:t>port</a:t>
            </a:r>
            <a:r>
              <a:rPr sz="2800" spc="24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800" spc="-5" dirty="0">
                <a:solidFill>
                  <a:srgbClr val="006FC0"/>
                </a:solidFill>
                <a:latin typeface="Carlito"/>
                <a:cs typeface="Carlito"/>
              </a:rPr>
              <a:t>110</a:t>
            </a:r>
            <a:r>
              <a:rPr sz="2800" spc="-5" dirty="0">
                <a:latin typeface="Carlito"/>
                <a:cs typeface="Carlito"/>
              </a:rPr>
              <a:t>.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It then </a:t>
            </a:r>
            <a:r>
              <a:rPr sz="2800" spc="-10" dirty="0">
                <a:latin typeface="Carlito"/>
                <a:cs typeface="Carlito"/>
              </a:rPr>
              <a:t>sends </a:t>
            </a:r>
            <a:r>
              <a:rPr sz="2800" spc="-5" dirty="0">
                <a:latin typeface="Carlito"/>
                <a:cs typeface="Carlito"/>
              </a:rPr>
              <a:t>its </a:t>
            </a:r>
            <a:r>
              <a:rPr sz="2800" spc="-10" dirty="0">
                <a:solidFill>
                  <a:srgbClr val="006FC0"/>
                </a:solidFill>
                <a:latin typeface="Carlito"/>
                <a:cs typeface="Carlito"/>
              </a:rPr>
              <a:t>user </a:t>
            </a:r>
            <a:r>
              <a:rPr sz="2800" spc="-5" dirty="0">
                <a:solidFill>
                  <a:srgbClr val="006FC0"/>
                </a:solidFill>
                <a:latin typeface="Carlito"/>
                <a:cs typeface="Carlito"/>
              </a:rPr>
              <a:t>name and </a:t>
            </a:r>
            <a:r>
              <a:rPr sz="2800" spc="-15" dirty="0">
                <a:solidFill>
                  <a:srgbClr val="006FC0"/>
                </a:solidFill>
                <a:latin typeface="Carlito"/>
                <a:cs typeface="Carlito"/>
              </a:rPr>
              <a:t>password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dirty="0">
                <a:latin typeface="Carlito"/>
                <a:cs typeface="Carlito"/>
              </a:rPr>
              <a:t>access </a:t>
            </a:r>
            <a:r>
              <a:rPr sz="2800" spc="-5" dirty="0">
                <a:latin typeface="Carlito"/>
                <a:cs typeface="Carlito"/>
              </a:rPr>
              <a:t>the</a:t>
            </a:r>
            <a:r>
              <a:rPr sz="2800" spc="195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mailbox.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rlito"/>
                <a:cs typeface="Carlito"/>
              </a:rPr>
              <a:t>The user can </a:t>
            </a:r>
            <a:r>
              <a:rPr sz="2800" spc="-5" dirty="0">
                <a:latin typeface="Carlito"/>
                <a:cs typeface="Carlito"/>
              </a:rPr>
              <a:t>then </a:t>
            </a:r>
            <a:r>
              <a:rPr sz="2800" spc="-15" dirty="0">
                <a:latin typeface="Carlito"/>
                <a:cs typeface="Carlito"/>
              </a:rPr>
              <a:t>list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15" dirty="0">
                <a:latin typeface="Carlito"/>
                <a:cs typeface="Carlito"/>
              </a:rPr>
              <a:t>retrieve </a:t>
            </a:r>
            <a:r>
              <a:rPr sz="2800" spc="-10" dirty="0">
                <a:latin typeface="Carlito"/>
                <a:cs typeface="Carlito"/>
              </a:rPr>
              <a:t>the </a:t>
            </a:r>
            <a:r>
              <a:rPr sz="2800" spc="-5" dirty="0">
                <a:latin typeface="Carlito"/>
                <a:cs typeface="Carlito"/>
              </a:rPr>
              <a:t>mail messages, </a:t>
            </a:r>
            <a:r>
              <a:rPr sz="2800" spc="-10" dirty="0">
                <a:latin typeface="Carlito"/>
                <a:cs typeface="Carlito"/>
              </a:rPr>
              <a:t>one </a:t>
            </a:r>
            <a:r>
              <a:rPr sz="2800" spc="-15" dirty="0">
                <a:latin typeface="Carlito"/>
                <a:cs typeface="Carlito"/>
              </a:rPr>
              <a:t>by</a:t>
            </a:r>
            <a:r>
              <a:rPr sz="2800" spc="19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one.</a:t>
            </a:r>
            <a:endParaRPr sz="28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83583116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0214" y="1147571"/>
            <a:ext cx="10198228" cy="4895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394809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535076"/>
            <a:ext cx="9977755" cy="450405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POP3 </a:t>
            </a:r>
            <a:r>
              <a:rPr sz="2800" spc="-10" dirty="0">
                <a:latin typeface="Carlito"/>
                <a:cs typeface="Carlito"/>
              </a:rPr>
              <a:t>has </a:t>
            </a:r>
            <a:r>
              <a:rPr sz="2800" spc="-10" dirty="0">
                <a:solidFill>
                  <a:srgbClr val="006FC0"/>
                </a:solidFill>
                <a:latin typeface="Carlito"/>
                <a:cs typeface="Carlito"/>
              </a:rPr>
              <a:t>two </a:t>
            </a:r>
            <a:r>
              <a:rPr sz="2800" spc="-5" dirty="0">
                <a:solidFill>
                  <a:srgbClr val="006FC0"/>
                </a:solidFill>
                <a:latin typeface="Carlito"/>
                <a:cs typeface="Carlito"/>
              </a:rPr>
              <a:t>modes</a:t>
            </a:r>
            <a:r>
              <a:rPr sz="2800" spc="-5" dirty="0">
                <a:latin typeface="Carlito"/>
                <a:cs typeface="Carlito"/>
              </a:rPr>
              <a:t>: the </a:t>
            </a:r>
            <a:r>
              <a:rPr sz="2800" spc="-15" dirty="0">
                <a:latin typeface="Carlito"/>
                <a:cs typeface="Carlito"/>
              </a:rPr>
              <a:t>delete </a:t>
            </a:r>
            <a:r>
              <a:rPr sz="2800" spc="-10" dirty="0">
                <a:latin typeface="Carlito"/>
                <a:cs typeface="Carlito"/>
              </a:rPr>
              <a:t>mode </a:t>
            </a:r>
            <a:r>
              <a:rPr sz="2800" spc="-5" dirty="0">
                <a:latin typeface="Carlito"/>
                <a:cs typeface="Carlito"/>
              </a:rPr>
              <a:t>and the </a:t>
            </a:r>
            <a:r>
              <a:rPr sz="2800" spc="-25" dirty="0">
                <a:latin typeface="Carlito"/>
                <a:cs typeface="Carlito"/>
              </a:rPr>
              <a:t>keep</a:t>
            </a:r>
            <a:r>
              <a:rPr sz="2800" spc="145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mode.</a:t>
            </a:r>
            <a:endParaRPr sz="2800">
              <a:latin typeface="Carlito"/>
              <a:cs typeface="Carlito"/>
            </a:endParaRPr>
          </a:p>
          <a:p>
            <a:pPr marL="241300" marR="54610" indent="-228600">
              <a:lnSpc>
                <a:spcPts val="3020"/>
              </a:lnSpc>
              <a:spcBef>
                <a:spcPts val="105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In the </a:t>
            </a:r>
            <a:r>
              <a:rPr sz="2800" spc="-15" dirty="0">
                <a:latin typeface="Carlito"/>
                <a:cs typeface="Carlito"/>
              </a:rPr>
              <a:t>delete </a:t>
            </a:r>
            <a:r>
              <a:rPr sz="2800" spc="-5" dirty="0">
                <a:latin typeface="Carlito"/>
                <a:cs typeface="Carlito"/>
              </a:rPr>
              <a:t>mode, the mail is </a:t>
            </a:r>
            <a:r>
              <a:rPr sz="2800" spc="-15" dirty="0">
                <a:latin typeface="Carlito"/>
                <a:cs typeface="Carlito"/>
              </a:rPr>
              <a:t>deleted </a:t>
            </a:r>
            <a:r>
              <a:rPr sz="2800" spc="-20" dirty="0">
                <a:latin typeface="Carlito"/>
                <a:cs typeface="Carlito"/>
              </a:rPr>
              <a:t>from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5" dirty="0">
                <a:latin typeface="Carlito"/>
                <a:cs typeface="Carlito"/>
              </a:rPr>
              <a:t>mailbox </a:t>
            </a:r>
            <a:r>
              <a:rPr sz="2800" spc="-10" dirty="0">
                <a:latin typeface="Carlito"/>
                <a:cs typeface="Carlito"/>
              </a:rPr>
              <a:t>after </a:t>
            </a:r>
            <a:r>
              <a:rPr sz="2800" spc="-5" dirty="0">
                <a:latin typeface="Carlito"/>
                <a:cs typeface="Carlito"/>
              </a:rPr>
              <a:t>each  </a:t>
            </a:r>
            <a:r>
              <a:rPr sz="2800" spc="-15" dirty="0">
                <a:latin typeface="Carlito"/>
                <a:cs typeface="Carlito"/>
              </a:rPr>
              <a:t>retrieval.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In the </a:t>
            </a:r>
            <a:r>
              <a:rPr sz="2800" spc="-25" dirty="0">
                <a:latin typeface="Carlito"/>
                <a:cs typeface="Carlito"/>
              </a:rPr>
              <a:t>keep </a:t>
            </a:r>
            <a:r>
              <a:rPr sz="2800" spc="-5" dirty="0">
                <a:latin typeface="Carlito"/>
                <a:cs typeface="Carlito"/>
              </a:rPr>
              <a:t>mode, the mail </a:t>
            </a:r>
            <a:r>
              <a:rPr sz="2800" spc="-10" dirty="0">
                <a:latin typeface="Carlito"/>
                <a:cs typeface="Carlito"/>
              </a:rPr>
              <a:t>remains </a:t>
            </a:r>
            <a:r>
              <a:rPr sz="2800" spc="-5" dirty="0">
                <a:latin typeface="Carlito"/>
                <a:cs typeface="Carlito"/>
              </a:rPr>
              <a:t>in the </a:t>
            </a:r>
            <a:r>
              <a:rPr sz="2800" spc="-15" dirty="0">
                <a:latin typeface="Carlito"/>
                <a:cs typeface="Carlito"/>
              </a:rPr>
              <a:t>mailbox </a:t>
            </a:r>
            <a:r>
              <a:rPr sz="2800" spc="-10" dirty="0">
                <a:latin typeface="Carlito"/>
                <a:cs typeface="Carlito"/>
              </a:rPr>
              <a:t>after</a:t>
            </a:r>
            <a:r>
              <a:rPr sz="2800" spc="125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retrieval.</a:t>
            </a:r>
            <a:endParaRPr sz="2800">
              <a:latin typeface="Carlito"/>
              <a:cs typeface="Carlito"/>
            </a:endParaRPr>
          </a:p>
          <a:p>
            <a:pPr marL="241300" marR="215265" indent="-228600" algn="just">
              <a:lnSpc>
                <a:spcPct val="9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5" dirty="0">
                <a:latin typeface="Carlito"/>
                <a:cs typeface="Carlito"/>
              </a:rPr>
              <a:t>delete </a:t>
            </a:r>
            <a:r>
              <a:rPr sz="2800" spc="-5" dirty="0">
                <a:latin typeface="Carlito"/>
                <a:cs typeface="Carlito"/>
              </a:rPr>
              <a:t>mode is </a:t>
            </a:r>
            <a:r>
              <a:rPr sz="2800" spc="-10" dirty="0">
                <a:latin typeface="Carlito"/>
                <a:cs typeface="Carlito"/>
              </a:rPr>
              <a:t>normally used </a:t>
            </a:r>
            <a:r>
              <a:rPr sz="2800" spc="-5" dirty="0">
                <a:latin typeface="Carlito"/>
                <a:cs typeface="Carlito"/>
              </a:rPr>
              <a:t>when the </a:t>
            </a:r>
            <a:r>
              <a:rPr sz="2800" spc="-10" dirty="0">
                <a:latin typeface="Carlito"/>
                <a:cs typeface="Carlito"/>
              </a:rPr>
              <a:t>user </a:t>
            </a:r>
            <a:r>
              <a:rPr sz="2800" spc="-5" dirty="0">
                <a:latin typeface="Carlito"/>
                <a:cs typeface="Carlito"/>
              </a:rPr>
              <a:t>is </a:t>
            </a:r>
            <a:r>
              <a:rPr sz="2800" spc="-10" dirty="0">
                <a:latin typeface="Carlito"/>
                <a:cs typeface="Carlito"/>
              </a:rPr>
              <a:t>working </a:t>
            </a:r>
            <a:r>
              <a:rPr sz="2800" spc="-15" dirty="0">
                <a:latin typeface="Carlito"/>
                <a:cs typeface="Carlito"/>
              </a:rPr>
              <a:t>at </a:t>
            </a:r>
            <a:r>
              <a:rPr sz="2800" spc="-5" dirty="0">
                <a:latin typeface="Carlito"/>
                <a:cs typeface="Carlito"/>
              </a:rPr>
              <a:t>her </a:t>
            </a:r>
            <a:r>
              <a:rPr sz="2800" spc="-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800" spc="-10" dirty="0">
                <a:solidFill>
                  <a:srgbClr val="006FC0"/>
                </a:solidFill>
                <a:latin typeface="Carlito"/>
                <a:cs typeface="Carlito"/>
              </a:rPr>
              <a:t>permanent computer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10" dirty="0">
                <a:latin typeface="Carlito"/>
                <a:cs typeface="Carlito"/>
              </a:rPr>
              <a:t>can </a:t>
            </a:r>
            <a:r>
              <a:rPr sz="2800" spc="-25" dirty="0">
                <a:latin typeface="Carlito"/>
                <a:cs typeface="Carlito"/>
              </a:rPr>
              <a:t>save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25" dirty="0">
                <a:latin typeface="Carlito"/>
                <a:cs typeface="Carlito"/>
              </a:rPr>
              <a:t>organize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5" dirty="0">
                <a:latin typeface="Carlito"/>
                <a:cs typeface="Carlito"/>
              </a:rPr>
              <a:t>received </a:t>
            </a:r>
            <a:r>
              <a:rPr sz="2800" spc="-5" dirty="0">
                <a:latin typeface="Carlito"/>
                <a:cs typeface="Carlito"/>
              </a:rPr>
              <a:t>mail  </a:t>
            </a:r>
            <a:r>
              <a:rPr sz="2800" spc="-10" dirty="0">
                <a:latin typeface="Carlito"/>
                <a:cs typeface="Carlito"/>
              </a:rPr>
              <a:t>after reading </a:t>
            </a:r>
            <a:r>
              <a:rPr sz="2800" spc="-5" dirty="0">
                <a:latin typeface="Carlito"/>
                <a:cs typeface="Carlito"/>
              </a:rPr>
              <a:t>or </a:t>
            </a:r>
            <a:r>
              <a:rPr sz="2800" spc="-15" dirty="0">
                <a:latin typeface="Carlito"/>
                <a:cs typeface="Carlito"/>
              </a:rPr>
              <a:t>replying.</a:t>
            </a:r>
            <a:endParaRPr sz="2800">
              <a:latin typeface="Carlito"/>
              <a:cs typeface="Carlito"/>
            </a:endParaRPr>
          </a:p>
          <a:p>
            <a:pPr marL="241300" marR="5080" indent="-228600">
              <a:lnSpc>
                <a:spcPct val="9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25" dirty="0">
                <a:latin typeface="Carlito"/>
                <a:cs typeface="Carlito"/>
              </a:rPr>
              <a:t>keep </a:t>
            </a:r>
            <a:r>
              <a:rPr sz="2800" spc="-5" dirty="0">
                <a:latin typeface="Carlito"/>
                <a:cs typeface="Carlito"/>
              </a:rPr>
              <a:t>mode is </a:t>
            </a:r>
            <a:r>
              <a:rPr sz="2800" spc="-10" dirty="0">
                <a:latin typeface="Carlito"/>
                <a:cs typeface="Carlito"/>
              </a:rPr>
              <a:t>normally used </a:t>
            </a:r>
            <a:r>
              <a:rPr sz="2800" spc="-5" dirty="0">
                <a:latin typeface="Carlito"/>
                <a:cs typeface="Carlito"/>
              </a:rPr>
              <a:t>when the </a:t>
            </a:r>
            <a:r>
              <a:rPr sz="2800" spc="-10" dirty="0">
                <a:latin typeface="Carlito"/>
                <a:cs typeface="Carlito"/>
              </a:rPr>
              <a:t>user </a:t>
            </a:r>
            <a:r>
              <a:rPr sz="2800" spc="-5" dirty="0">
                <a:latin typeface="Carlito"/>
                <a:cs typeface="Carlito"/>
              </a:rPr>
              <a:t>accesses </a:t>
            </a:r>
            <a:r>
              <a:rPr sz="2800" spc="-10" dirty="0">
                <a:latin typeface="Carlito"/>
                <a:cs typeface="Carlito"/>
              </a:rPr>
              <a:t>her </a:t>
            </a:r>
            <a:r>
              <a:rPr sz="2800" spc="-5" dirty="0">
                <a:latin typeface="Carlito"/>
                <a:cs typeface="Carlito"/>
              </a:rPr>
              <a:t>mail  </a:t>
            </a:r>
            <a:r>
              <a:rPr sz="2800" spc="-30" dirty="0">
                <a:latin typeface="Carlito"/>
                <a:cs typeface="Carlito"/>
              </a:rPr>
              <a:t>away </a:t>
            </a:r>
            <a:r>
              <a:rPr sz="2800" spc="-20" dirty="0">
                <a:latin typeface="Carlito"/>
                <a:cs typeface="Carlito"/>
              </a:rPr>
              <a:t>from </a:t>
            </a:r>
            <a:r>
              <a:rPr sz="2800" spc="-5" dirty="0">
                <a:latin typeface="Carlito"/>
                <a:cs typeface="Carlito"/>
              </a:rPr>
              <a:t>her primary </a:t>
            </a:r>
            <a:r>
              <a:rPr sz="2800" spc="-15" dirty="0">
                <a:latin typeface="Carlito"/>
                <a:cs typeface="Carlito"/>
              </a:rPr>
              <a:t>computer </a:t>
            </a:r>
            <a:r>
              <a:rPr sz="2800" spc="-20" dirty="0">
                <a:latin typeface="Carlito"/>
                <a:cs typeface="Carlito"/>
              </a:rPr>
              <a:t>(for example, </a:t>
            </a:r>
            <a:r>
              <a:rPr sz="2800" spc="-20" dirty="0">
                <a:solidFill>
                  <a:srgbClr val="006FC0"/>
                </a:solidFill>
                <a:latin typeface="Carlito"/>
                <a:cs typeface="Carlito"/>
              </a:rPr>
              <a:t>from </a:t>
            </a:r>
            <a:r>
              <a:rPr sz="2800" spc="-5" dirty="0">
                <a:solidFill>
                  <a:srgbClr val="006FC0"/>
                </a:solidFill>
                <a:latin typeface="Carlito"/>
                <a:cs typeface="Carlito"/>
              </a:rPr>
              <a:t>a </a:t>
            </a:r>
            <a:r>
              <a:rPr sz="2800" spc="-10" dirty="0">
                <a:solidFill>
                  <a:srgbClr val="006FC0"/>
                </a:solidFill>
                <a:latin typeface="Carlito"/>
                <a:cs typeface="Carlito"/>
              </a:rPr>
              <a:t>laptop). </a:t>
            </a:r>
            <a:r>
              <a:rPr sz="2800" spc="-10" dirty="0">
                <a:latin typeface="Carlito"/>
                <a:cs typeface="Carlito"/>
              </a:rPr>
              <a:t>The  </a:t>
            </a:r>
            <a:r>
              <a:rPr sz="2800" spc="-5" dirty="0">
                <a:latin typeface="Carlito"/>
                <a:cs typeface="Carlito"/>
              </a:rPr>
              <a:t>mail is </a:t>
            </a:r>
            <a:r>
              <a:rPr sz="2800" spc="-15" dirty="0">
                <a:latin typeface="Carlito"/>
                <a:cs typeface="Carlito"/>
              </a:rPr>
              <a:t>read </a:t>
            </a:r>
            <a:r>
              <a:rPr sz="2800" spc="-10" dirty="0">
                <a:latin typeface="Carlito"/>
                <a:cs typeface="Carlito"/>
              </a:rPr>
              <a:t>but </a:t>
            </a:r>
            <a:r>
              <a:rPr sz="2800" spc="-30" dirty="0">
                <a:latin typeface="Carlito"/>
                <a:cs typeface="Carlito"/>
              </a:rPr>
              <a:t>kept </a:t>
            </a:r>
            <a:r>
              <a:rPr sz="2800" spc="-5" dirty="0">
                <a:latin typeface="Carlito"/>
                <a:cs typeface="Carlito"/>
              </a:rPr>
              <a:t>in the </a:t>
            </a:r>
            <a:r>
              <a:rPr sz="2800" spc="-30" dirty="0">
                <a:latin typeface="Carlito"/>
                <a:cs typeface="Carlito"/>
              </a:rPr>
              <a:t>system </a:t>
            </a:r>
            <a:r>
              <a:rPr sz="2800" spc="-25" dirty="0">
                <a:latin typeface="Carlito"/>
                <a:cs typeface="Carlito"/>
              </a:rPr>
              <a:t>for </a:t>
            </a:r>
            <a:r>
              <a:rPr sz="2800" spc="-15" dirty="0">
                <a:latin typeface="Carlito"/>
                <a:cs typeface="Carlito"/>
              </a:rPr>
              <a:t>later retrieval </a:t>
            </a:r>
            <a:r>
              <a:rPr sz="2800" spc="-5" dirty="0">
                <a:latin typeface="Carlito"/>
                <a:cs typeface="Carlito"/>
              </a:rPr>
              <a:t>and</a:t>
            </a:r>
            <a:r>
              <a:rPr sz="2800" spc="210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organizing.</a:t>
            </a:r>
            <a:endParaRPr sz="28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29236766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707159"/>
            <a:ext cx="9427845" cy="245618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POP3 is </a:t>
            </a:r>
            <a:r>
              <a:rPr sz="2800" spc="-15" dirty="0">
                <a:solidFill>
                  <a:srgbClr val="006FC0"/>
                </a:solidFill>
                <a:latin typeface="Carlito"/>
                <a:cs typeface="Carlito"/>
              </a:rPr>
              <a:t>deficient </a:t>
            </a:r>
            <a:r>
              <a:rPr sz="2800" spc="-5" dirty="0">
                <a:latin typeface="Carlito"/>
                <a:cs typeface="Carlito"/>
              </a:rPr>
              <a:t>in </a:t>
            </a:r>
            <a:r>
              <a:rPr sz="2800" spc="-20" dirty="0">
                <a:latin typeface="Carlito"/>
                <a:cs typeface="Carlito"/>
              </a:rPr>
              <a:t>several</a:t>
            </a:r>
            <a:r>
              <a:rPr sz="2800" spc="60" dirty="0">
                <a:latin typeface="Carlito"/>
                <a:cs typeface="Carlito"/>
              </a:rPr>
              <a:t> </a:t>
            </a:r>
            <a:r>
              <a:rPr sz="2800" spc="-30" dirty="0">
                <a:latin typeface="Carlito"/>
                <a:cs typeface="Carlito"/>
              </a:rPr>
              <a:t>ways.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It </a:t>
            </a:r>
            <a:r>
              <a:rPr sz="2800" spc="-10" dirty="0">
                <a:latin typeface="Carlito"/>
                <a:cs typeface="Carlito"/>
              </a:rPr>
              <a:t>does not </a:t>
            </a:r>
            <a:r>
              <a:rPr sz="2800" spc="-5" dirty="0">
                <a:latin typeface="Carlito"/>
                <a:cs typeface="Carlito"/>
              </a:rPr>
              <a:t>allow the </a:t>
            </a:r>
            <a:r>
              <a:rPr sz="2800" spc="-10" dirty="0">
                <a:latin typeface="Carlito"/>
                <a:cs typeface="Carlito"/>
              </a:rPr>
              <a:t>user </a:t>
            </a:r>
            <a:r>
              <a:rPr sz="2800" spc="-15" dirty="0">
                <a:latin typeface="Carlito"/>
                <a:cs typeface="Carlito"/>
              </a:rPr>
              <a:t>to </a:t>
            </a:r>
            <a:r>
              <a:rPr sz="2800" spc="-25" dirty="0">
                <a:solidFill>
                  <a:srgbClr val="006FC0"/>
                </a:solidFill>
                <a:latin typeface="Carlito"/>
                <a:cs typeface="Carlito"/>
              </a:rPr>
              <a:t>organize </a:t>
            </a:r>
            <a:r>
              <a:rPr sz="2800" spc="-10" dirty="0">
                <a:latin typeface="Carlito"/>
                <a:cs typeface="Carlito"/>
              </a:rPr>
              <a:t>her </a:t>
            </a:r>
            <a:r>
              <a:rPr sz="2800" spc="-5" dirty="0">
                <a:latin typeface="Carlito"/>
                <a:cs typeface="Carlito"/>
              </a:rPr>
              <a:t>mail on the</a:t>
            </a:r>
            <a:r>
              <a:rPr sz="2800" spc="17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server;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user </a:t>
            </a:r>
            <a:r>
              <a:rPr sz="2800" spc="-5" dirty="0">
                <a:latin typeface="Carlito"/>
                <a:cs typeface="Carlito"/>
              </a:rPr>
              <a:t>cannot </a:t>
            </a:r>
            <a:r>
              <a:rPr sz="2800" spc="-25" dirty="0">
                <a:latin typeface="Carlito"/>
                <a:cs typeface="Carlito"/>
              </a:rPr>
              <a:t>have </a:t>
            </a:r>
            <a:r>
              <a:rPr sz="2800" spc="-25" dirty="0">
                <a:solidFill>
                  <a:srgbClr val="006FC0"/>
                </a:solidFill>
                <a:latin typeface="Carlito"/>
                <a:cs typeface="Carlito"/>
              </a:rPr>
              <a:t>different folders </a:t>
            </a:r>
            <a:r>
              <a:rPr sz="2800" spc="-5" dirty="0">
                <a:latin typeface="Carlito"/>
                <a:cs typeface="Carlito"/>
              </a:rPr>
              <a:t>on the</a:t>
            </a:r>
            <a:r>
              <a:rPr sz="2800" spc="175" dirty="0">
                <a:latin typeface="Carlito"/>
                <a:cs typeface="Carlito"/>
              </a:rPr>
              <a:t> </a:t>
            </a:r>
            <a:r>
              <a:rPr sz="2800" spc="-50" dirty="0">
                <a:latin typeface="Carlito"/>
                <a:cs typeface="Carlito"/>
              </a:rPr>
              <a:t>server.</a:t>
            </a:r>
            <a:endParaRPr sz="2800">
              <a:latin typeface="Carlito"/>
              <a:cs typeface="Carlito"/>
            </a:endParaRPr>
          </a:p>
          <a:p>
            <a:pPr marL="241300" marR="5080" indent="-228600">
              <a:lnSpc>
                <a:spcPts val="3030"/>
              </a:lnSpc>
              <a:spcBef>
                <a:spcPts val="1035"/>
              </a:spcBef>
              <a:buFont typeface="Arial"/>
              <a:buChar char="•"/>
              <a:tabLst>
                <a:tab pos="321945" algn="l"/>
                <a:tab pos="322580" algn="l"/>
              </a:tabLst>
            </a:pPr>
            <a:r>
              <a:rPr dirty="0"/>
              <a:t>	</a:t>
            </a:r>
            <a:r>
              <a:rPr sz="2800" spc="-5" dirty="0">
                <a:latin typeface="Carlito"/>
                <a:cs typeface="Carlito"/>
              </a:rPr>
              <a:t>In addition, POP3 does not </a:t>
            </a:r>
            <a:r>
              <a:rPr sz="2800" spc="-10" dirty="0">
                <a:latin typeface="Carlito"/>
                <a:cs typeface="Carlito"/>
              </a:rPr>
              <a:t>allow the user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10" dirty="0">
                <a:solidFill>
                  <a:srgbClr val="006FC0"/>
                </a:solidFill>
                <a:latin typeface="Carlito"/>
                <a:cs typeface="Carlito"/>
              </a:rPr>
              <a:t>partially </a:t>
            </a:r>
            <a:r>
              <a:rPr sz="2800" spc="-5" dirty="0">
                <a:solidFill>
                  <a:srgbClr val="006FC0"/>
                </a:solidFill>
                <a:latin typeface="Carlito"/>
                <a:cs typeface="Carlito"/>
              </a:rPr>
              <a:t>check </a:t>
            </a:r>
            <a:r>
              <a:rPr sz="2800" spc="-5" dirty="0">
                <a:latin typeface="Carlito"/>
                <a:cs typeface="Carlito"/>
              </a:rPr>
              <a:t>the  </a:t>
            </a:r>
            <a:r>
              <a:rPr sz="2800" spc="-15" dirty="0">
                <a:latin typeface="Carlito"/>
                <a:cs typeface="Carlito"/>
              </a:rPr>
              <a:t>contents </a:t>
            </a:r>
            <a:r>
              <a:rPr sz="2800" spc="-5" dirty="0">
                <a:latin typeface="Carlito"/>
                <a:cs typeface="Carlito"/>
              </a:rPr>
              <a:t>of the mail </a:t>
            </a:r>
            <a:r>
              <a:rPr sz="2800" spc="-25" dirty="0">
                <a:latin typeface="Carlito"/>
                <a:cs typeface="Carlito"/>
              </a:rPr>
              <a:t>before</a:t>
            </a:r>
            <a:r>
              <a:rPr sz="2800" spc="65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downloading.</a:t>
            </a:r>
            <a:endParaRPr sz="28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830872139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48741"/>
            <a:ext cx="151828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0" dirty="0"/>
              <a:t>IM</a:t>
            </a:r>
            <a:r>
              <a:rPr spc="130" dirty="0"/>
              <a:t>A</a:t>
            </a:r>
            <a:r>
              <a:rPr spc="-150" dirty="0"/>
              <a:t>P4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055692"/>
            <a:ext cx="10160635" cy="497459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316230" indent="-304165">
              <a:lnSpc>
                <a:spcPct val="100000"/>
              </a:lnSpc>
              <a:spcBef>
                <a:spcPts val="475"/>
              </a:spcBef>
              <a:buFont typeface="Arial"/>
              <a:buChar char="•"/>
              <a:tabLst>
                <a:tab pos="315595" algn="l"/>
                <a:tab pos="316865" algn="l"/>
              </a:tabLst>
            </a:pPr>
            <a:r>
              <a:rPr sz="2600" spc="-10" dirty="0">
                <a:latin typeface="Carlito"/>
                <a:cs typeface="Carlito"/>
              </a:rPr>
              <a:t>Internet </a:t>
            </a:r>
            <a:r>
              <a:rPr sz="2600" dirty="0">
                <a:latin typeface="Carlito"/>
                <a:cs typeface="Carlito"/>
              </a:rPr>
              <a:t>Mail Access </a:t>
            </a:r>
            <a:r>
              <a:rPr sz="2600" spc="-15" dirty="0">
                <a:latin typeface="Carlito"/>
                <a:cs typeface="Carlito"/>
              </a:rPr>
              <a:t>Protocol, version </a:t>
            </a:r>
            <a:r>
              <a:rPr sz="2600" dirty="0">
                <a:latin typeface="Carlito"/>
                <a:cs typeface="Carlito"/>
              </a:rPr>
              <a:t>4</a:t>
            </a:r>
            <a:r>
              <a:rPr sz="2600" spc="-70" dirty="0">
                <a:latin typeface="Carlito"/>
                <a:cs typeface="Carlito"/>
              </a:rPr>
              <a:t> </a:t>
            </a:r>
            <a:r>
              <a:rPr sz="2600" spc="-5" dirty="0">
                <a:latin typeface="Carlito"/>
                <a:cs typeface="Carlito"/>
              </a:rPr>
              <a:t>(IMAP4).</a:t>
            </a:r>
            <a:endParaRPr sz="26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375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rlito"/>
                <a:cs typeface="Carlito"/>
              </a:rPr>
              <a:t>IMAP4 is similar </a:t>
            </a:r>
            <a:r>
              <a:rPr sz="2600" spc="-10" dirty="0">
                <a:latin typeface="Carlito"/>
                <a:cs typeface="Carlito"/>
              </a:rPr>
              <a:t>to </a:t>
            </a:r>
            <a:r>
              <a:rPr sz="2600" dirty="0">
                <a:latin typeface="Carlito"/>
                <a:cs typeface="Carlito"/>
              </a:rPr>
              <a:t>POP3, </a:t>
            </a:r>
            <a:r>
              <a:rPr sz="2600" spc="-5" dirty="0">
                <a:latin typeface="Carlito"/>
                <a:cs typeface="Carlito"/>
              </a:rPr>
              <a:t>but </a:t>
            </a:r>
            <a:r>
              <a:rPr sz="2600" dirty="0">
                <a:latin typeface="Carlito"/>
                <a:cs typeface="Carlito"/>
              </a:rPr>
              <a:t>it has </a:t>
            </a:r>
            <a:r>
              <a:rPr sz="2600" spc="-10" dirty="0">
                <a:solidFill>
                  <a:srgbClr val="006FC0"/>
                </a:solidFill>
                <a:latin typeface="Carlito"/>
                <a:cs typeface="Carlito"/>
              </a:rPr>
              <a:t>more</a:t>
            </a:r>
            <a:r>
              <a:rPr sz="2600" spc="-12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600" spc="-15" dirty="0">
                <a:latin typeface="Carlito"/>
                <a:cs typeface="Carlito"/>
              </a:rPr>
              <a:t>features;</a:t>
            </a:r>
            <a:endParaRPr sz="26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rlito"/>
                <a:cs typeface="Carlito"/>
              </a:rPr>
              <a:t>IMAP4 is </a:t>
            </a:r>
            <a:r>
              <a:rPr sz="2600" spc="-10" dirty="0">
                <a:latin typeface="Carlito"/>
                <a:cs typeface="Carlito"/>
              </a:rPr>
              <a:t>more </a:t>
            </a:r>
            <a:r>
              <a:rPr sz="2600" spc="-5" dirty="0">
                <a:latin typeface="Carlito"/>
                <a:cs typeface="Carlito"/>
              </a:rPr>
              <a:t>powerful </a:t>
            </a:r>
            <a:r>
              <a:rPr sz="2600" dirty="0">
                <a:latin typeface="Carlito"/>
                <a:cs typeface="Carlito"/>
              </a:rPr>
              <a:t>and </a:t>
            </a:r>
            <a:r>
              <a:rPr sz="2600" spc="-10" dirty="0">
                <a:latin typeface="Carlito"/>
                <a:cs typeface="Carlito"/>
              </a:rPr>
              <a:t>more</a:t>
            </a:r>
            <a:r>
              <a:rPr sz="2600" spc="-80" dirty="0">
                <a:latin typeface="Carlito"/>
                <a:cs typeface="Carlito"/>
              </a:rPr>
              <a:t> </a:t>
            </a:r>
            <a:r>
              <a:rPr sz="2600" spc="-10" dirty="0">
                <a:latin typeface="Carlito"/>
                <a:cs typeface="Carlito"/>
              </a:rPr>
              <a:t>complex.</a:t>
            </a:r>
            <a:endParaRPr sz="26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375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rlito"/>
                <a:cs typeface="Carlito"/>
              </a:rPr>
              <a:t>IMAP4 </a:t>
            </a:r>
            <a:r>
              <a:rPr sz="2600" spc="-5" dirty="0">
                <a:latin typeface="Carlito"/>
                <a:cs typeface="Carlito"/>
              </a:rPr>
              <a:t>provides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10" dirty="0">
                <a:latin typeface="Carlito"/>
                <a:cs typeface="Carlito"/>
              </a:rPr>
              <a:t>following </a:t>
            </a:r>
            <a:r>
              <a:rPr sz="2600" spc="-15" dirty="0">
                <a:solidFill>
                  <a:srgbClr val="006FC0"/>
                </a:solidFill>
                <a:latin typeface="Carlito"/>
                <a:cs typeface="Carlito"/>
              </a:rPr>
              <a:t>extra</a:t>
            </a:r>
            <a:r>
              <a:rPr sz="2600" spc="-114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006FC0"/>
                </a:solidFill>
                <a:latin typeface="Carlito"/>
                <a:cs typeface="Carlito"/>
              </a:rPr>
              <a:t>functions</a:t>
            </a:r>
            <a:r>
              <a:rPr sz="2600" spc="-5" dirty="0">
                <a:latin typeface="Carlito"/>
                <a:cs typeface="Carlito"/>
              </a:rPr>
              <a:t>:</a:t>
            </a:r>
            <a:endParaRPr sz="26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375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rlito"/>
                <a:cs typeface="Carlito"/>
              </a:rPr>
              <a:t>A </a:t>
            </a:r>
            <a:r>
              <a:rPr sz="2600" spc="-5" dirty="0">
                <a:latin typeface="Carlito"/>
                <a:cs typeface="Carlito"/>
              </a:rPr>
              <a:t>user can </a:t>
            </a:r>
            <a:r>
              <a:rPr sz="2600" dirty="0">
                <a:solidFill>
                  <a:srgbClr val="006FC0"/>
                </a:solidFill>
                <a:latin typeface="Carlito"/>
                <a:cs typeface="Carlito"/>
              </a:rPr>
              <a:t>check the e-mail </a:t>
            </a:r>
            <a:r>
              <a:rPr sz="2600" spc="-5" dirty="0">
                <a:solidFill>
                  <a:srgbClr val="006FC0"/>
                </a:solidFill>
                <a:latin typeface="Carlito"/>
                <a:cs typeface="Carlito"/>
              </a:rPr>
              <a:t>header </a:t>
            </a:r>
            <a:r>
              <a:rPr sz="2600" spc="-5" dirty="0">
                <a:latin typeface="Carlito"/>
                <a:cs typeface="Carlito"/>
              </a:rPr>
              <a:t>prior </a:t>
            </a:r>
            <a:r>
              <a:rPr sz="2600" spc="-15" dirty="0">
                <a:latin typeface="Carlito"/>
                <a:cs typeface="Carlito"/>
              </a:rPr>
              <a:t>to</a:t>
            </a:r>
            <a:r>
              <a:rPr sz="2600" spc="-60" dirty="0">
                <a:latin typeface="Carlito"/>
                <a:cs typeface="Carlito"/>
              </a:rPr>
              <a:t> </a:t>
            </a:r>
            <a:r>
              <a:rPr sz="2600" spc="-5" dirty="0">
                <a:latin typeface="Carlito"/>
                <a:cs typeface="Carlito"/>
              </a:rPr>
              <a:t>downloading.</a:t>
            </a:r>
            <a:endParaRPr sz="2600">
              <a:latin typeface="Carlito"/>
              <a:cs typeface="Carlito"/>
            </a:endParaRPr>
          </a:p>
          <a:p>
            <a:pPr marL="241300" marR="1010919" indent="-228600">
              <a:lnSpc>
                <a:spcPct val="80000"/>
              </a:lnSpc>
              <a:spcBef>
                <a:spcPts val="1005"/>
              </a:spcBef>
              <a:buFont typeface="Arial"/>
              <a:buChar char="•"/>
              <a:tabLst>
                <a:tab pos="315595" algn="l"/>
                <a:tab pos="316865" algn="l"/>
              </a:tabLst>
            </a:pPr>
            <a:r>
              <a:rPr dirty="0"/>
              <a:t>	</a:t>
            </a:r>
            <a:r>
              <a:rPr sz="2600" dirty="0">
                <a:latin typeface="Carlito"/>
                <a:cs typeface="Carlito"/>
              </a:rPr>
              <a:t>A </a:t>
            </a:r>
            <a:r>
              <a:rPr sz="2600" spc="-5" dirty="0">
                <a:latin typeface="Carlito"/>
                <a:cs typeface="Carlito"/>
              </a:rPr>
              <a:t>user </a:t>
            </a:r>
            <a:r>
              <a:rPr sz="2600" spc="-10" dirty="0">
                <a:latin typeface="Carlito"/>
                <a:cs typeface="Carlito"/>
              </a:rPr>
              <a:t>can </a:t>
            </a:r>
            <a:r>
              <a:rPr sz="2600" spc="-10" dirty="0">
                <a:solidFill>
                  <a:srgbClr val="006FC0"/>
                </a:solidFill>
                <a:latin typeface="Carlito"/>
                <a:cs typeface="Carlito"/>
              </a:rPr>
              <a:t>search </a:t>
            </a:r>
            <a:r>
              <a:rPr sz="2600" dirty="0">
                <a:solidFill>
                  <a:srgbClr val="006FC0"/>
                </a:solidFill>
                <a:latin typeface="Carlito"/>
                <a:cs typeface="Carlito"/>
              </a:rPr>
              <a:t>the </a:t>
            </a:r>
            <a:r>
              <a:rPr sz="2600" spc="-15" dirty="0">
                <a:solidFill>
                  <a:srgbClr val="006FC0"/>
                </a:solidFill>
                <a:latin typeface="Carlito"/>
                <a:cs typeface="Carlito"/>
              </a:rPr>
              <a:t>contents </a:t>
            </a:r>
            <a:r>
              <a:rPr sz="2600" spc="-5" dirty="0">
                <a:latin typeface="Carlito"/>
                <a:cs typeface="Carlito"/>
              </a:rPr>
              <a:t>of </a:t>
            </a:r>
            <a:r>
              <a:rPr sz="2600" dirty="0">
                <a:latin typeface="Carlito"/>
                <a:cs typeface="Carlito"/>
              </a:rPr>
              <a:t>the e-mail </a:t>
            </a:r>
            <a:r>
              <a:rPr sz="2600" spc="-25" dirty="0">
                <a:latin typeface="Carlito"/>
                <a:cs typeface="Carlito"/>
              </a:rPr>
              <a:t>for </a:t>
            </a:r>
            <a:r>
              <a:rPr sz="2600" dirty="0">
                <a:latin typeface="Carlito"/>
                <a:cs typeface="Carlito"/>
              </a:rPr>
              <a:t>a </a:t>
            </a:r>
            <a:r>
              <a:rPr sz="2600" spc="-5" dirty="0">
                <a:latin typeface="Carlito"/>
                <a:cs typeface="Carlito"/>
              </a:rPr>
              <a:t>specific string of  </a:t>
            </a:r>
            <a:r>
              <a:rPr sz="2600" spc="-10" dirty="0">
                <a:latin typeface="Carlito"/>
                <a:cs typeface="Carlito"/>
              </a:rPr>
              <a:t>characters </a:t>
            </a:r>
            <a:r>
              <a:rPr sz="2600" spc="-5" dirty="0">
                <a:latin typeface="Carlito"/>
                <a:cs typeface="Carlito"/>
              </a:rPr>
              <a:t>prior </a:t>
            </a:r>
            <a:r>
              <a:rPr sz="2600" spc="-10" dirty="0">
                <a:latin typeface="Carlito"/>
                <a:cs typeface="Carlito"/>
              </a:rPr>
              <a:t>to</a:t>
            </a:r>
            <a:r>
              <a:rPr sz="2600" spc="-20" dirty="0">
                <a:latin typeface="Carlito"/>
                <a:cs typeface="Carlito"/>
              </a:rPr>
              <a:t> </a:t>
            </a:r>
            <a:r>
              <a:rPr sz="2600" dirty="0">
                <a:latin typeface="Carlito"/>
                <a:cs typeface="Carlito"/>
              </a:rPr>
              <a:t>downloading.</a:t>
            </a:r>
            <a:endParaRPr sz="2600">
              <a:latin typeface="Carlito"/>
              <a:cs typeface="Carlito"/>
            </a:endParaRPr>
          </a:p>
          <a:p>
            <a:pPr marL="241300" marR="5080" indent="-228600">
              <a:lnSpc>
                <a:spcPct val="8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rlito"/>
                <a:cs typeface="Carlito"/>
              </a:rPr>
              <a:t>A </a:t>
            </a:r>
            <a:r>
              <a:rPr sz="2600" spc="-5" dirty="0">
                <a:latin typeface="Carlito"/>
                <a:cs typeface="Carlito"/>
              </a:rPr>
              <a:t>user can </a:t>
            </a:r>
            <a:r>
              <a:rPr sz="2600" spc="-5" dirty="0">
                <a:solidFill>
                  <a:srgbClr val="006FC0"/>
                </a:solidFill>
                <a:latin typeface="Carlito"/>
                <a:cs typeface="Carlito"/>
              </a:rPr>
              <a:t>partially download </a:t>
            </a:r>
            <a:r>
              <a:rPr sz="2600" dirty="0">
                <a:latin typeface="Carlito"/>
                <a:cs typeface="Carlito"/>
              </a:rPr>
              <a:t>e-mail. </a:t>
            </a:r>
            <a:r>
              <a:rPr sz="2600" spc="-5" dirty="0">
                <a:latin typeface="Carlito"/>
                <a:cs typeface="Carlito"/>
              </a:rPr>
              <a:t>This </a:t>
            </a:r>
            <a:r>
              <a:rPr sz="2600" dirty="0">
                <a:latin typeface="Carlito"/>
                <a:cs typeface="Carlito"/>
              </a:rPr>
              <a:t>is especially </a:t>
            </a:r>
            <a:r>
              <a:rPr sz="2600" spc="-10" dirty="0">
                <a:latin typeface="Carlito"/>
                <a:cs typeface="Carlito"/>
              </a:rPr>
              <a:t>useful </a:t>
            </a:r>
            <a:r>
              <a:rPr sz="2600" dirty="0">
                <a:latin typeface="Carlito"/>
                <a:cs typeface="Carlito"/>
              </a:rPr>
              <a:t>if </a:t>
            </a:r>
            <a:r>
              <a:rPr sz="2600" spc="-5" dirty="0">
                <a:latin typeface="Carlito"/>
                <a:cs typeface="Carlito"/>
              </a:rPr>
              <a:t>bandwidth  </a:t>
            </a:r>
            <a:r>
              <a:rPr sz="2600" dirty="0">
                <a:latin typeface="Carlito"/>
                <a:cs typeface="Carlito"/>
              </a:rPr>
              <a:t>is </a:t>
            </a:r>
            <a:r>
              <a:rPr sz="2600" spc="-5" dirty="0">
                <a:latin typeface="Carlito"/>
                <a:cs typeface="Carlito"/>
              </a:rPr>
              <a:t>limited </a:t>
            </a:r>
            <a:r>
              <a:rPr sz="2600" dirty="0">
                <a:latin typeface="Carlito"/>
                <a:cs typeface="Carlito"/>
              </a:rPr>
              <a:t>and the </a:t>
            </a:r>
            <a:r>
              <a:rPr sz="2600" spc="-10" dirty="0">
                <a:latin typeface="Carlito"/>
                <a:cs typeface="Carlito"/>
              </a:rPr>
              <a:t>e-mail </a:t>
            </a:r>
            <a:r>
              <a:rPr sz="2600" spc="-15" dirty="0">
                <a:latin typeface="Carlito"/>
                <a:cs typeface="Carlito"/>
              </a:rPr>
              <a:t>contains </a:t>
            </a:r>
            <a:r>
              <a:rPr sz="2600" dirty="0">
                <a:latin typeface="Carlito"/>
                <a:cs typeface="Carlito"/>
              </a:rPr>
              <a:t>multimedia with </a:t>
            </a:r>
            <a:r>
              <a:rPr sz="2600" spc="-5" dirty="0">
                <a:latin typeface="Carlito"/>
                <a:cs typeface="Carlito"/>
              </a:rPr>
              <a:t>high bandwidth  requirements.</a:t>
            </a:r>
            <a:endParaRPr sz="2600">
              <a:latin typeface="Carlito"/>
              <a:cs typeface="Carlito"/>
            </a:endParaRPr>
          </a:p>
          <a:p>
            <a:pPr marL="316230" indent="-304165">
              <a:lnSpc>
                <a:spcPct val="100000"/>
              </a:lnSpc>
              <a:spcBef>
                <a:spcPts val="370"/>
              </a:spcBef>
              <a:buFont typeface="Arial"/>
              <a:buChar char="•"/>
              <a:tabLst>
                <a:tab pos="315595" algn="l"/>
                <a:tab pos="316865" algn="l"/>
              </a:tabLst>
            </a:pPr>
            <a:r>
              <a:rPr sz="2600" dirty="0">
                <a:latin typeface="Carlito"/>
                <a:cs typeface="Carlito"/>
              </a:rPr>
              <a:t>A </a:t>
            </a:r>
            <a:r>
              <a:rPr sz="2600" spc="-5" dirty="0">
                <a:latin typeface="Carlito"/>
                <a:cs typeface="Carlito"/>
              </a:rPr>
              <a:t>user </a:t>
            </a:r>
            <a:r>
              <a:rPr sz="2600" spc="-10" dirty="0">
                <a:latin typeface="Carlito"/>
                <a:cs typeface="Carlito"/>
              </a:rPr>
              <a:t>can create, delete, </a:t>
            </a:r>
            <a:r>
              <a:rPr sz="2600" dirty="0">
                <a:latin typeface="Carlito"/>
                <a:cs typeface="Carlito"/>
              </a:rPr>
              <a:t>or </a:t>
            </a:r>
            <a:r>
              <a:rPr sz="2600" spc="-5" dirty="0">
                <a:solidFill>
                  <a:srgbClr val="006FC0"/>
                </a:solidFill>
                <a:latin typeface="Carlito"/>
                <a:cs typeface="Carlito"/>
              </a:rPr>
              <a:t>rename </a:t>
            </a:r>
            <a:r>
              <a:rPr sz="2600" spc="-15" dirty="0">
                <a:solidFill>
                  <a:srgbClr val="006FC0"/>
                </a:solidFill>
                <a:latin typeface="Carlito"/>
                <a:cs typeface="Carlito"/>
              </a:rPr>
              <a:t>mailboxes </a:t>
            </a:r>
            <a:r>
              <a:rPr sz="2600" dirty="0">
                <a:latin typeface="Carlito"/>
                <a:cs typeface="Carlito"/>
              </a:rPr>
              <a:t>on the mail</a:t>
            </a:r>
            <a:r>
              <a:rPr sz="2600" spc="-114" dirty="0">
                <a:latin typeface="Carlito"/>
                <a:cs typeface="Carlito"/>
              </a:rPr>
              <a:t> </a:t>
            </a:r>
            <a:r>
              <a:rPr sz="2600" spc="-40" dirty="0">
                <a:latin typeface="Carlito"/>
                <a:cs typeface="Carlito"/>
              </a:rPr>
              <a:t>server.</a:t>
            </a:r>
            <a:endParaRPr sz="26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rlito"/>
                <a:cs typeface="Carlito"/>
              </a:rPr>
              <a:t>A </a:t>
            </a:r>
            <a:r>
              <a:rPr sz="2600" spc="-5" dirty="0">
                <a:latin typeface="Carlito"/>
                <a:cs typeface="Carlito"/>
              </a:rPr>
              <a:t>user can </a:t>
            </a:r>
            <a:r>
              <a:rPr sz="2600" spc="-10" dirty="0">
                <a:latin typeface="Carlito"/>
                <a:cs typeface="Carlito"/>
              </a:rPr>
              <a:t>create </a:t>
            </a:r>
            <a:r>
              <a:rPr sz="2600" dirty="0">
                <a:latin typeface="Carlito"/>
                <a:cs typeface="Carlito"/>
              </a:rPr>
              <a:t>a </a:t>
            </a:r>
            <a:r>
              <a:rPr sz="2600" spc="-15" dirty="0">
                <a:solidFill>
                  <a:srgbClr val="006FC0"/>
                </a:solidFill>
                <a:latin typeface="Carlito"/>
                <a:cs typeface="Carlito"/>
              </a:rPr>
              <a:t>hierarchy </a:t>
            </a:r>
            <a:r>
              <a:rPr sz="2600" spc="-5" dirty="0">
                <a:latin typeface="Carlito"/>
                <a:cs typeface="Carlito"/>
              </a:rPr>
              <a:t>of </a:t>
            </a:r>
            <a:r>
              <a:rPr sz="2600" spc="-15" dirty="0">
                <a:latin typeface="Carlito"/>
                <a:cs typeface="Carlito"/>
              </a:rPr>
              <a:t>mailboxes </a:t>
            </a:r>
            <a:r>
              <a:rPr sz="2600" dirty="0">
                <a:latin typeface="Carlito"/>
                <a:cs typeface="Carlito"/>
              </a:rPr>
              <a:t>in a </a:t>
            </a:r>
            <a:r>
              <a:rPr sz="2600" spc="-15" dirty="0">
                <a:latin typeface="Carlito"/>
                <a:cs typeface="Carlito"/>
              </a:rPr>
              <a:t>folder </a:t>
            </a:r>
            <a:r>
              <a:rPr sz="2600" spc="-25" dirty="0">
                <a:latin typeface="Carlito"/>
                <a:cs typeface="Carlito"/>
              </a:rPr>
              <a:t>for </a:t>
            </a:r>
            <a:r>
              <a:rPr sz="2600" dirty="0">
                <a:latin typeface="Carlito"/>
                <a:cs typeface="Carlito"/>
              </a:rPr>
              <a:t>e-mail</a:t>
            </a:r>
            <a:r>
              <a:rPr sz="2600" spc="-25" dirty="0">
                <a:latin typeface="Carlito"/>
                <a:cs typeface="Carlito"/>
              </a:rPr>
              <a:t> </a:t>
            </a:r>
            <a:r>
              <a:rPr sz="2600" spc="-20" dirty="0">
                <a:latin typeface="Carlito"/>
                <a:cs typeface="Carlito"/>
              </a:rPr>
              <a:t>storage.</a:t>
            </a:r>
            <a:endParaRPr sz="26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475141848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8" y="609676"/>
            <a:ext cx="3807461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210" dirty="0"/>
              <a:t>MIME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37106"/>
            <a:ext cx="10306050" cy="3951146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241300" marR="10795" indent="-228600">
              <a:lnSpc>
                <a:spcPct val="70000"/>
              </a:lnSpc>
              <a:spcBef>
                <a:spcPts val="104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Multipurpose </a:t>
            </a:r>
            <a:r>
              <a:rPr sz="2400" spc="-1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Internet </a:t>
            </a:r>
            <a:r>
              <a:rPr sz="240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 Extensions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(MIME) is a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protocol 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sz="2400" spc="-1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allows </a:t>
            </a:r>
            <a:r>
              <a:rPr sz="240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non-ASCII </a:t>
            </a:r>
            <a:r>
              <a:rPr sz="2400" spc="-1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sent through</a:t>
            </a:r>
            <a:r>
              <a:rPr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e-mail.</a:t>
            </a:r>
          </a:p>
          <a:p>
            <a:pPr marL="241300" marR="5080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MIME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 of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functions that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transforms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non-ASCII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to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ASCII 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vice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versa.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har char="•"/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Normally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send messages only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sz="240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NVT </a:t>
            </a:r>
            <a:r>
              <a:rPr sz="2400" spc="-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7-bit </a:t>
            </a:r>
            <a:r>
              <a:rPr sz="240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ASCII</a:t>
            </a:r>
            <a:r>
              <a:rPr sz="2400" spc="-14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format.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8600">
              <a:lnSpc>
                <a:spcPct val="100000"/>
              </a:lnSpc>
              <a:spcBef>
                <a:spcPts val="6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cannot be used 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languages other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English.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8600">
              <a:lnSpc>
                <a:spcPct val="100000"/>
              </a:lnSpc>
              <a:spcBef>
                <a:spcPts val="6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sz="2400" spc="-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cannot be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send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binary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files or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video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audio</a:t>
            </a:r>
            <a:r>
              <a:rPr sz="2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har char="•"/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marR="261620" indent="-228600">
              <a:lnSpc>
                <a:spcPct val="70000"/>
              </a:lnSpc>
              <a:buFont typeface="Arial"/>
              <a:buChar char="•"/>
              <a:tabLst>
                <a:tab pos="241300" algn="l"/>
              </a:tabLst>
            </a:pP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MIME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transforms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non-ASCII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at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sender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site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NVT ASCII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delivers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. The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message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receiving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site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transformed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original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37619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8" y="609676"/>
            <a:ext cx="3655061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210" dirty="0"/>
              <a:t>MIME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5372811"/>
            <a:ext cx="99834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NVT is </a:t>
            </a:r>
            <a:r>
              <a:rPr sz="2800" spc="-5" dirty="0">
                <a:solidFill>
                  <a:srgbClr val="006FC0"/>
                </a:solidFill>
                <a:latin typeface="Carlito"/>
                <a:cs typeface="Carlito"/>
              </a:rPr>
              <a:t>a </a:t>
            </a:r>
            <a:r>
              <a:rPr sz="2800" spc="-10" dirty="0">
                <a:solidFill>
                  <a:srgbClr val="006FC0"/>
                </a:solidFill>
                <a:latin typeface="Carlito"/>
                <a:cs typeface="Carlito"/>
              </a:rPr>
              <a:t>Network </a:t>
            </a:r>
            <a:r>
              <a:rPr sz="2800" spc="-5" dirty="0">
                <a:solidFill>
                  <a:srgbClr val="006FC0"/>
                </a:solidFill>
                <a:latin typeface="Carlito"/>
                <a:cs typeface="Carlito"/>
              </a:rPr>
              <a:t>Virtual </a:t>
            </a:r>
            <a:r>
              <a:rPr sz="2800" spc="-40" dirty="0">
                <a:solidFill>
                  <a:srgbClr val="006FC0"/>
                </a:solidFill>
                <a:latin typeface="Carlito"/>
                <a:cs typeface="Carlito"/>
              </a:rPr>
              <a:t>Terminal </a:t>
            </a:r>
            <a:r>
              <a:rPr sz="2800" spc="-5" dirty="0">
                <a:latin typeface="Carlito"/>
                <a:cs typeface="Carlito"/>
              </a:rPr>
              <a:t>which </a:t>
            </a:r>
            <a:r>
              <a:rPr sz="2800" spc="-10" dirty="0">
                <a:latin typeface="Carlito"/>
                <a:cs typeface="Carlito"/>
              </a:rPr>
              <a:t>gives facilities </a:t>
            </a:r>
            <a:r>
              <a:rPr sz="2800" spc="-5" dirty="0">
                <a:latin typeface="Carlito"/>
                <a:cs typeface="Carlito"/>
              </a:rPr>
              <a:t>in</a:t>
            </a:r>
            <a:r>
              <a:rPr sz="2800" spc="245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networks.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8199" y="2168698"/>
            <a:ext cx="10821835" cy="2578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0000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39521"/>
            <a:ext cx="796670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CLIENT-SERVER</a:t>
            </a:r>
            <a:r>
              <a:rPr sz="4400" spc="-45" dirty="0"/>
              <a:t> PARADIGM</a:t>
            </a:r>
            <a:r>
              <a:rPr sz="4400" spc="-15" dirty="0"/>
              <a:t> working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59966"/>
            <a:ext cx="10213340" cy="403288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241300" marR="5080" indent="-228600" algn="just">
              <a:lnSpc>
                <a:spcPct val="80000"/>
              </a:lnSpc>
              <a:spcBef>
                <a:spcPts val="76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In a </a:t>
            </a:r>
            <a:r>
              <a:rPr sz="2800" spc="-10" dirty="0">
                <a:latin typeface="Calibri"/>
                <a:cs typeface="Calibri"/>
              </a:rPr>
              <a:t>client-server </a:t>
            </a:r>
            <a:r>
              <a:rPr sz="2800" spc="-15" dirty="0">
                <a:latin typeface="Calibri"/>
                <a:cs typeface="Calibri"/>
              </a:rPr>
              <a:t>paradigm, </a:t>
            </a:r>
            <a:r>
              <a:rPr sz="2800" spc="-10" dirty="0">
                <a:latin typeface="Calibri"/>
                <a:cs typeface="Calibri"/>
              </a:rPr>
              <a:t>communication </a:t>
            </a:r>
            <a:r>
              <a:rPr sz="2800" spc="-15" dirty="0">
                <a:latin typeface="Calibri"/>
                <a:cs typeface="Calibri"/>
              </a:rPr>
              <a:t>at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application </a:t>
            </a:r>
            <a:r>
              <a:rPr sz="2800" spc="-25" dirty="0">
                <a:latin typeface="Calibri"/>
                <a:cs typeface="Calibri"/>
              </a:rPr>
              <a:t>layer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between two running application </a:t>
            </a:r>
            <a:r>
              <a:rPr sz="2800" spc="-20" dirty="0">
                <a:latin typeface="Calibri"/>
                <a:cs typeface="Calibri"/>
              </a:rPr>
              <a:t>programs </a:t>
            </a:r>
            <a:r>
              <a:rPr sz="2800" spc="-5" dirty="0">
                <a:latin typeface="Calibri"/>
                <a:cs typeface="Calibri"/>
              </a:rPr>
              <a:t>called </a:t>
            </a:r>
            <a:r>
              <a:rPr sz="2800" spc="-10" dirty="0">
                <a:latin typeface="Calibri"/>
                <a:cs typeface="Calibri"/>
              </a:rPr>
              <a:t>processes: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10" dirty="0">
                <a:latin typeface="Calibri"/>
                <a:cs typeface="Calibri"/>
              </a:rPr>
              <a:t>client </a:t>
            </a:r>
            <a:r>
              <a:rPr sz="2800" spc="-5" dirty="0">
                <a:latin typeface="Calibri"/>
                <a:cs typeface="Calibri"/>
              </a:rPr>
              <a:t> and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server.</a:t>
            </a:r>
            <a:endParaRPr sz="2800">
              <a:latin typeface="Calibri"/>
              <a:cs typeface="Calibri"/>
            </a:endParaRPr>
          </a:p>
          <a:p>
            <a:pPr marL="241300" marR="44450" indent="-228600">
              <a:lnSpc>
                <a:spcPct val="80000"/>
              </a:lnSpc>
              <a:spcBef>
                <a:spcPts val="100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client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running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program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that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initializes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communication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by </a:t>
            </a:r>
            <a:r>
              <a:rPr sz="2800" spc="-10" dirty="0">
                <a:latin typeface="Calibri"/>
                <a:cs typeface="Calibri"/>
              </a:rPr>
              <a:t> sending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request;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server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is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another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application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program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that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waits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for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request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from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client.</a:t>
            </a:r>
            <a:endParaRPr sz="2800">
              <a:latin typeface="Calibri"/>
              <a:cs typeface="Calibri"/>
            </a:endParaRPr>
          </a:p>
          <a:p>
            <a:pPr marL="241300" marR="508000" indent="-228600">
              <a:lnSpc>
                <a:spcPct val="80000"/>
              </a:lnSpc>
              <a:spcBef>
                <a:spcPts val="1005"/>
              </a:spcBef>
              <a:buFont typeface="Arial MT"/>
              <a:buChar char="•"/>
              <a:tabLst>
                <a:tab pos="321945" algn="l"/>
                <a:tab pos="322580" algn="l"/>
              </a:tabLst>
            </a:pPr>
            <a:r>
              <a:rPr dirty="0"/>
              <a:t>	</a:t>
            </a:r>
            <a:r>
              <a:rPr sz="2800" spc="-10" dirty="0">
                <a:latin typeface="Calibri"/>
                <a:cs typeface="Calibri"/>
              </a:rPr>
              <a:t>The</a:t>
            </a:r>
            <a:r>
              <a:rPr sz="2800" spc="-5" dirty="0">
                <a:latin typeface="Calibri"/>
                <a:cs typeface="Calibri"/>
              </a:rPr>
              <a:t> server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handles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request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received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from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client,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prepares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result,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sends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result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back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client.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3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lifetime </a:t>
            </a:r>
            <a:r>
              <a:rPr sz="2800" spc="-5" dirty="0">
                <a:latin typeface="Calibri"/>
                <a:cs typeface="Calibri"/>
              </a:rPr>
              <a:t>of 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server</a:t>
            </a:r>
            <a:r>
              <a:rPr sz="2800" spc="-5" dirty="0">
                <a:latin typeface="Calibri"/>
                <a:cs typeface="Calibri"/>
              </a:rPr>
              <a:t> is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infinite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2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lifetime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client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finite.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228600"/>
            <a:ext cx="335978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210" dirty="0"/>
              <a:t>MIME</a:t>
            </a:r>
            <a:r>
              <a:rPr spc="-400" dirty="0"/>
              <a:t> </a:t>
            </a:r>
            <a:r>
              <a:rPr spc="-200" dirty="0"/>
              <a:t>Headers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339246"/>
            <a:ext cx="9979661" cy="345415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MIME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defines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five</a:t>
            </a: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headers</a:t>
            </a:r>
            <a:r>
              <a:rPr sz="24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spc="-15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marR="468630" indent="-228600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400" spc="-2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MIME-Version 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:This 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header </a:t>
            </a:r>
            <a:r>
              <a:rPr lang="en-US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defines 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version 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MIME 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used. The  </a:t>
            </a:r>
            <a:r>
              <a:rPr lang="en-US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version 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24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marR="362585" indent="-228600">
              <a:lnSpc>
                <a:spcPts val="303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400" spc="-1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Content-ID 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:This header 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uniquely identifies 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whole message in a  multiple 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message</a:t>
            </a:r>
            <a:r>
              <a:rPr lang="en-US" sz="2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marR="5080" indent="-228600">
              <a:lnSpc>
                <a:spcPts val="302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400" spc="-1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Content-Description 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header </a:t>
            </a:r>
            <a:r>
              <a:rPr lang="en-US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defines 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whether the 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body 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image,  audio, 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US" sz="2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video.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endParaRPr sz="2800" dirty="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33600" y="3962400"/>
            <a:ext cx="9799137" cy="2991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7748108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72618"/>
            <a:ext cx="30480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60" dirty="0"/>
              <a:t>Co</a:t>
            </a:r>
            <a:r>
              <a:rPr spc="-195" dirty="0"/>
              <a:t>n</a:t>
            </a:r>
            <a:r>
              <a:rPr spc="-345" dirty="0"/>
              <a:t>t</a:t>
            </a:r>
            <a:r>
              <a:rPr spc="-175" dirty="0"/>
              <a:t>e</a:t>
            </a:r>
            <a:r>
              <a:rPr spc="-215" dirty="0"/>
              <a:t>n</a:t>
            </a:r>
            <a:r>
              <a:rPr spc="-305" dirty="0"/>
              <a:t>t</a:t>
            </a:r>
            <a:r>
              <a:rPr spc="-275" dirty="0"/>
              <a:t>-</a:t>
            </a:r>
            <a:r>
              <a:rPr spc="-675" dirty="0"/>
              <a:t>T</a:t>
            </a:r>
            <a:r>
              <a:rPr spc="-204" dirty="0"/>
              <a:t>ype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8" y="1274191"/>
            <a:ext cx="7541261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MIME </a:t>
            </a:r>
            <a:r>
              <a:rPr sz="2800" spc="-10" dirty="0">
                <a:latin typeface="Carlito"/>
                <a:cs typeface="Carlito"/>
              </a:rPr>
              <a:t>allows seven </a:t>
            </a:r>
            <a:r>
              <a:rPr sz="2800" spc="-25" dirty="0">
                <a:latin typeface="Carlito"/>
                <a:cs typeface="Carlito"/>
              </a:rPr>
              <a:t>different </a:t>
            </a:r>
            <a:r>
              <a:rPr sz="2800" spc="-5" dirty="0">
                <a:latin typeface="Carlito"/>
                <a:cs typeface="Carlito"/>
              </a:rPr>
              <a:t>types of</a:t>
            </a:r>
            <a:r>
              <a:rPr sz="2800" spc="50" dirty="0">
                <a:latin typeface="Carlito"/>
                <a:cs typeface="Carlito"/>
              </a:rPr>
              <a:t> </a:t>
            </a:r>
            <a:r>
              <a:rPr sz="2800" spc="-20" dirty="0">
                <a:latin typeface="Carlito"/>
                <a:cs typeface="Carlito"/>
              </a:rPr>
              <a:t>data.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15083" y="1825900"/>
            <a:ext cx="8707998" cy="48476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669964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60198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40" dirty="0"/>
              <a:t>Content-Transfer-Encoding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8" y="1793493"/>
            <a:ext cx="6779261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five </a:t>
            </a:r>
            <a:r>
              <a:rPr sz="2800" spc="-5" dirty="0">
                <a:latin typeface="Carlito"/>
                <a:cs typeface="Carlito"/>
              </a:rPr>
              <a:t>types of </a:t>
            </a:r>
            <a:r>
              <a:rPr sz="2800" spc="-10" dirty="0">
                <a:latin typeface="Carlito"/>
                <a:cs typeface="Carlito"/>
              </a:rPr>
              <a:t>encoding </a:t>
            </a:r>
            <a:r>
              <a:rPr sz="2800" spc="-5" dirty="0">
                <a:latin typeface="Carlito"/>
                <a:cs typeface="Carlito"/>
              </a:rPr>
              <a:t>methods</a:t>
            </a:r>
            <a:r>
              <a:rPr sz="2800" spc="50" dirty="0">
                <a:latin typeface="Carlito"/>
                <a:cs typeface="Carlito"/>
              </a:rPr>
              <a:t> </a:t>
            </a:r>
            <a:r>
              <a:rPr sz="2800" spc="-20" dirty="0">
                <a:latin typeface="Carlito"/>
                <a:cs typeface="Carlito"/>
              </a:rPr>
              <a:t>are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0643" y="2586252"/>
            <a:ext cx="10214766" cy="3370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007464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479551"/>
            <a:ext cx="369062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75" dirty="0"/>
              <a:t>Web-Based</a:t>
            </a:r>
            <a:r>
              <a:rPr spc="-395" dirty="0"/>
              <a:t> </a:t>
            </a:r>
            <a:r>
              <a:rPr spc="-65" dirty="0"/>
              <a:t>Mail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528063"/>
            <a:ext cx="772858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Common </a:t>
            </a:r>
            <a:r>
              <a:rPr sz="2800" spc="-15" dirty="0">
                <a:latin typeface="Carlito"/>
                <a:cs typeface="Carlito"/>
              </a:rPr>
              <a:t>sites </a:t>
            </a:r>
            <a:r>
              <a:rPr sz="2800" spc="-20" dirty="0">
                <a:latin typeface="Carlito"/>
                <a:cs typeface="Carlito"/>
              </a:rPr>
              <a:t>are </a:t>
            </a:r>
            <a:r>
              <a:rPr sz="2800" spc="-10" dirty="0">
                <a:latin typeface="Carlito"/>
                <a:cs typeface="Carlito"/>
              </a:rPr>
              <a:t>Hotmail, </a:t>
            </a:r>
            <a:r>
              <a:rPr sz="2800" spc="-40" dirty="0">
                <a:latin typeface="Carlito"/>
                <a:cs typeface="Carlito"/>
              </a:rPr>
              <a:t>Yahoo, </a:t>
            </a:r>
            <a:r>
              <a:rPr sz="2800" spc="-5" dirty="0">
                <a:latin typeface="Carlito"/>
                <a:cs typeface="Carlito"/>
              </a:rPr>
              <a:t>and Google</a:t>
            </a:r>
            <a:r>
              <a:rPr sz="2800" spc="16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mail.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20467" y="2080372"/>
            <a:ext cx="6633214" cy="45261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4834850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33877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25" dirty="0"/>
              <a:t>E-Mail</a:t>
            </a:r>
            <a:r>
              <a:rPr spc="-365" dirty="0"/>
              <a:t> </a:t>
            </a:r>
            <a:r>
              <a:rPr spc="-225" dirty="0"/>
              <a:t>Security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07159"/>
            <a:ext cx="9973945" cy="245618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Email </a:t>
            </a:r>
            <a:r>
              <a:rPr sz="2800" spc="-15" dirty="0">
                <a:latin typeface="Carlito"/>
                <a:cs typeface="Carlito"/>
              </a:rPr>
              <a:t>protocols </a:t>
            </a:r>
            <a:r>
              <a:rPr sz="2800" spc="-10" dirty="0">
                <a:latin typeface="Carlito"/>
                <a:cs typeface="Carlito"/>
              </a:rPr>
              <a:t>does not </a:t>
            </a:r>
            <a:r>
              <a:rPr sz="2800" spc="-20" dirty="0">
                <a:latin typeface="Carlito"/>
                <a:cs typeface="Carlito"/>
              </a:rPr>
              <a:t>provide any </a:t>
            </a:r>
            <a:r>
              <a:rPr sz="2800" spc="-10" dirty="0">
                <a:latin typeface="Carlito"/>
                <a:cs typeface="Carlito"/>
              </a:rPr>
              <a:t>security </a:t>
            </a:r>
            <a:r>
              <a:rPr sz="2800" spc="-15" dirty="0">
                <a:latin typeface="Carlito"/>
                <a:cs typeface="Carlito"/>
              </a:rPr>
              <a:t>provisions by</a:t>
            </a:r>
            <a:r>
              <a:rPr sz="2800" spc="290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default.</a:t>
            </a:r>
            <a:endParaRPr sz="2800">
              <a:latin typeface="Carlito"/>
              <a:cs typeface="Carlito"/>
            </a:endParaRPr>
          </a:p>
          <a:p>
            <a:pPr marL="241300" marR="307340" indent="-228600">
              <a:lnSpc>
                <a:spcPts val="3020"/>
              </a:lnSpc>
              <a:spcBef>
                <a:spcPts val="10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45" dirty="0">
                <a:latin typeface="Carlito"/>
                <a:cs typeface="Carlito"/>
              </a:rPr>
              <a:t>However, </a:t>
            </a:r>
            <a:r>
              <a:rPr sz="2800" spc="-5" dirty="0">
                <a:latin typeface="Carlito"/>
                <a:cs typeface="Carlito"/>
              </a:rPr>
              <a:t>e-mail </a:t>
            </a:r>
            <a:r>
              <a:rPr sz="2800" spc="-20" dirty="0">
                <a:latin typeface="Carlito"/>
                <a:cs typeface="Carlito"/>
              </a:rPr>
              <a:t>exchanges </a:t>
            </a:r>
            <a:r>
              <a:rPr sz="2800" spc="-10" dirty="0">
                <a:latin typeface="Carlito"/>
                <a:cs typeface="Carlito"/>
              </a:rPr>
              <a:t>can </a:t>
            </a:r>
            <a:r>
              <a:rPr sz="2800" spc="-5" dirty="0">
                <a:latin typeface="Carlito"/>
                <a:cs typeface="Carlito"/>
              </a:rPr>
              <a:t>be </a:t>
            </a:r>
            <a:r>
              <a:rPr sz="2800" spc="-15" dirty="0">
                <a:latin typeface="Carlito"/>
                <a:cs typeface="Carlito"/>
              </a:rPr>
              <a:t>secured </a:t>
            </a:r>
            <a:r>
              <a:rPr sz="2800" spc="-10" dirty="0">
                <a:latin typeface="Carlito"/>
                <a:cs typeface="Carlito"/>
              </a:rPr>
              <a:t>using two application-  </a:t>
            </a:r>
            <a:r>
              <a:rPr sz="2800" spc="-20" dirty="0">
                <a:latin typeface="Carlito"/>
                <a:cs typeface="Carlito"/>
              </a:rPr>
              <a:t>layer </a:t>
            </a:r>
            <a:r>
              <a:rPr sz="2800" spc="-10" dirty="0">
                <a:latin typeface="Carlito"/>
                <a:cs typeface="Carlito"/>
              </a:rPr>
              <a:t>security</a:t>
            </a:r>
            <a:r>
              <a:rPr sz="2800" spc="20" dirty="0">
                <a:latin typeface="Carlito"/>
                <a:cs typeface="Carlito"/>
              </a:rPr>
              <a:t> </a:t>
            </a:r>
            <a:r>
              <a:rPr sz="2800" spc="-20" dirty="0">
                <a:latin typeface="Carlito"/>
                <a:cs typeface="Carlito"/>
              </a:rPr>
              <a:t>protocols: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solidFill>
                  <a:srgbClr val="006FC0"/>
                </a:solidFill>
                <a:latin typeface="Carlito"/>
                <a:cs typeface="Carlito"/>
              </a:rPr>
              <a:t>Pretty </a:t>
            </a:r>
            <a:r>
              <a:rPr sz="2800" spc="-5" dirty="0">
                <a:solidFill>
                  <a:srgbClr val="006FC0"/>
                </a:solidFill>
                <a:latin typeface="Carlito"/>
                <a:cs typeface="Carlito"/>
              </a:rPr>
              <a:t>Good </a:t>
            </a:r>
            <a:r>
              <a:rPr sz="2800" spc="-10" dirty="0">
                <a:solidFill>
                  <a:srgbClr val="006FC0"/>
                </a:solidFill>
                <a:latin typeface="Carlito"/>
                <a:cs typeface="Carlito"/>
              </a:rPr>
              <a:t>Privacy</a:t>
            </a:r>
            <a:r>
              <a:rPr sz="2800" spc="1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800" spc="-5" dirty="0">
                <a:solidFill>
                  <a:srgbClr val="006FC0"/>
                </a:solidFill>
                <a:latin typeface="Carlito"/>
                <a:cs typeface="Carlito"/>
              </a:rPr>
              <a:t>(PGP)</a:t>
            </a:r>
            <a:endParaRPr sz="2800">
              <a:latin typeface="Carlito"/>
              <a:cs typeface="Carlito"/>
            </a:endParaRPr>
          </a:p>
          <a:p>
            <a:pPr marL="321945" indent="-30988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321945" algn="l"/>
                <a:tab pos="322580" algn="l"/>
              </a:tabLst>
            </a:pPr>
            <a:r>
              <a:rPr sz="2800" spc="-10" dirty="0">
                <a:solidFill>
                  <a:srgbClr val="006FC0"/>
                </a:solidFill>
                <a:latin typeface="Carlito"/>
                <a:cs typeface="Carlito"/>
              </a:rPr>
              <a:t>Secure/Multipurpose </a:t>
            </a:r>
            <a:r>
              <a:rPr sz="2800" spc="-15" dirty="0">
                <a:solidFill>
                  <a:srgbClr val="006FC0"/>
                </a:solidFill>
                <a:latin typeface="Carlito"/>
                <a:cs typeface="Carlito"/>
              </a:rPr>
              <a:t>Internet </a:t>
            </a:r>
            <a:r>
              <a:rPr sz="2800" spc="-5" dirty="0">
                <a:solidFill>
                  <a:srgbClr val="006FC0"/>
                </a:solidFill>
                <a:latin typeface="Carlito"/>
                <a:cs typeface="Carlito"/>
              </a:rPr>
              <a:t>Mail </a:t>
            </a:r>
            <a:r>
              <a:rPr sz="2800" spc="-10" dirty="0">
                <a:solidFill>
                  <a:srgbClr val="006FC0"/>
                </a:solidFill>
                <a:latin typeface="Carlito"/>
                <a:cs typeface="Carlito"/>
              </a:rPr>
              <a:t>Extensions</a:t>
            </a:r>
            <a:r>
              <a:rPr sz="2800" spc="10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800" spc="-5" dirty="0">
                <a:solidFill>
                  <a:srgbClr val="006FC0"/>
                </a:solidFill>
                <a:latin typeface="Carlito"/>
                <a:cs typeface="Carlito"/>
              </a:rPr>
              <a:t>(S/MIME),</a:t>
            </a:r>
            <a:endParaRPr sz="28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273052991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170433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80" dirty="0"/>
              <a:t>TELNET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10303510" cy="4034154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41300" marR="475615" indent="-228600">
              <a:lnSpc>
                <a:spcPts val="3030"/>
              </a:lnSpc>
              <a:spcBef>
                <a:spcPts val="4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rlito"/>
                <a:cs typeface="Carlito"/>
              </a:rPr>
              <a:t>One </a:t>
            </a:r>
            <a:r>
              <a:rPr sz="2800" spc="-5" dirty="0">
                <a:latin typeface="Carlito"/>
                <a:cs typeface="Carlito"/>
              </a:rPr>
              <a:t>of the </a:t>
            </a:r>
            <a:r>
              <a:rPr sz="2800" spc="-10" dirty="0">
                <a:latin typeface="Carlito"/>
                <a:cs typeface="Carlito"/>
              </a:rPr>
              <a:t>original </a:t>
            </a:r>
            <a:r>
              <a:rPr sz="2800" spc="-15" dirty="0">
                <a:solidFill>
                  <a:srgbClr val="006FC0"/>
                </a:solidFill>
                <a:latin typeface="Carlito"/>
                <a:cs typeface="Carlito"/>
              </a:rPr>
              <a:t>remote </a:t>
            </a:r>
            <a:r>
              <a:rPr sz="2800" spc="-5" dirty="0">
                <a:solidFill>
                  <a:srgbClr val="006FC0"/>
                </a:solidFill>
                <a:latin typeface="Carlito"/>
                <a:cs typeface="Carlito"/>
              </a:rPr>
              <a:t>logging </a:t>
            </a:r>
            <a:r>
              <a:rPr sz="2800" spc="-20" dirty="0">
                <a:solidFill>
                  <a:srgbClr val="006FC0"/>
                </a:solidFill>
                <a:latin typeface="Carlito"/>
                <a:cs typeface="Carlito"/>
              </a:rPr>
              <a:t>protocols </a:t>
            </a:r>
            <a:r>
              <a:rPr sz="2800" spc="-5" dirty="0">
                <a:latin typeface="Carlito"/>
                <a:cs typeface="Carlito"/>
              </a:rPr>
              <a:t>is </a:t>
            </a:r>
            <a:r>
              <a:rPr sz="2800" spc="-45" dirty="0">
                <a:latin typeface="Carlito"/>
                <a:cs typeface="Carlito"/>
              </a:rPr>
              <a:t>TELNET, </a:t>
            </a:r>
            <a:r>
              <a:rPr sz="2800" spc="-5" dirty="0">
                <a:latin typeface="Carlito"/>
                <a:cs typeface="Carlito"/>
              </a:rPr>
              <a:t>which is </a:t>
            </a:r>
            <a:r>
              <a:rPr sz="2800" dirty="0">
                <a:latin typeface="Carlito"/>
                <a:cs typeface="Carlito"/>
              </a:rPr>
              <a:t>an  </a:t>
            </a:r>
            <a:r>
              <a:rPr sz="2800" spc="-10" dirty="0">
                <a:latin typeface="Carlito"/>
                <a:cs typeface="Carlito"/>
              </a:rPr>
              <a:t>abbreviation </a:t>
            </a:r>
            <a:r>
              <a:rPr sz="2800" spc="-25" dirty="0">
                <a:latin typeface="Carlito"/>
                <a:cs typeface="Carlito"/>
              </a:rPr>
              <a:t>for </a:t>
            </a:r>
            <a:r>
              <a:rPr sz="2800" spc="-10" dirty="0">
                <a:solidFill>
                  <a:srgbClr val="006FC0"/>
                </a:solidFill>
                <a:latin typeface="Carlito"/>
                <a:cs typeface="Carlito"/>
              </a:rPr>
              <a:t>TErminaL</a:t>
            </a:r>
            <a:r>
              <a:rPr sz="2800" spc="3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800" spc="-25" dirty="0">
                <a:solidFill>
                  <a:srgbClr val="006FC0"/>
                </a:solidFill>
                <a:latin typeface="Carlito"/>
                <a:cs typeface="Carlito"/>
              </a:rPr>
              <a:t>NETwork</a:t>
            </a:r>
            <a:r>
              <a:rPr sz="2800" spc="-25" dirty="0">
                <a:latin typeface="Carlito"/>
                <a:cs typeface="Carlito"/>
              </a:rPr>
              <a:t>.</a:t>
            </a:r>
            <a:endParaRPr sz="2800">
              <a:latin typeface="Carlito"/>
              <a:cs typeface="Carlito"/>
            </a:endParaRPr>
          </a:p>
          <a:p>
            <a:pPr marL="241300" marR="222885" indent="-228600">
              <a:lnSpc>
                <a:spcPts val="302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rlito"/>
                <a:cs typeface="Carlito"/>
              </a:rPr>
              <a:t>Client/server </a:t>
            </a:r>
            <a:r>
              <a:rPr sz="2800" spc="-20" dirty="0">
                <a:latin typeface="Carlito"/>
                <a:cs typeface="Carlito"/>
              </a:rPr>
              <a:t>programs </a:t>
            </a:r>
            <a:r>
              <a:rPr sz="2800" spc="-10" dirty="0">
                <a:latin typeface="Carlito"/>
                <a:cs typeface="Carlito"/>
              </a:rPr>
              <a:t>that allow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0" dirty="0">
                <a:latin typeface="Carlito"/>
                <a:cs typeface="Carlito"/>
              </a:rPr>
              <a:t>user </a:t>
            </a:r>
            <a:r>
              <a:rPr sz="2800" spc="-5" dirty="0">
                <a:latin typeface="Carlito"/>
                <a:cs typeface="Carlito"/>
              </a:rPr>
              <a:t>on the </a:t>
            </a:r>
            <a:r>
              <a:rPr sz="2800" spc="-10" dirty="0">
                <a:latin typeface="Carlito"/>
                <a:cs typeface="Carlito"/>
              </a:rPr>
              <a:t>client </a:t>
            </a:r>
            <a:r>
              <a:rPr sz="2800" spc="-15" dirty="0">
                <a:latin typeface="Carlito"/>
                <a:cs typeface="Carlito"/>
              </a:rPr>
              <a:t>site </a:t>
            </a:r>
            <a:r>
              <a:rPr sz="2800" spc="-20" dirty="0">
                <a:solidFill>
                  <a:srgbClr val="006FC0"/>
                </a:solidFill>
                <a:latin typeface="Carlito"/>
                <a:cs typeface="Carlito"/>
              </a:rPr>
              <a:t>to </a:t>
            </a:r>
            <a:r>
              <a:rPr sz="2800" spc="-5" dirty="0">
                <a:solidFill>
                  <a:srgbClr val="006FC0"/>
                </a:solidFill>
                <a:latin typeface="Carlito"/>
                <a:cs typeface="Carlito"/>
              </a:rPr>
              <a:t>log </a:t>
            </a:r>
            <a:r>
              <a:rPr sz="2800" spc="-20" dirty="0">
                <a:solidFill>
                  <a:srgbClr val="006FC0"/>
                </a:solidFill>
                <a:latin typeface="Carlito"/>
                <a:cs typeface="Carlito"/>
              </a:rPr>
              <a:t>into </a:t>
            </a:r>
            <a:r>
              <a:rPr sz="2800" spc="-2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5" dirty="0">
                <a:latin typeface="Carlito"/>
                <a:cs typeface="Carlito"/>
              </a:rPr>
              <a:t>computer at </a:t>
            </a:r>
            <a:r>
              <a:rPr sz="2800" spc="-5" dirty="0">
                <a:latin typeface="Carlito"/>
                <a:cs typeface="Carlito"/>
              </a:rPr>
              <a:t>the server </a:t>
            </a:r>
            <a:r>
              <a:rPr sz="2800" spc="-15" dirty="0">
                <a:latin typeface="Carlito"/>
                <a:cs typeface="Carlito"/>
              </a:rPr>
              <a:t>site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10" dirty="0">
                <a:latin typeface="Carlito"/>
                <a:cs typeface="Carlito"/>
              </a:rPr>
              <a:t>use </a:t>
            </a:r>
            <a:r>
              <a:rPr sz="2800" spc="-5" dirty="0">
                <a:latin typeface="Carlito"/>
                <a:cs typeface="Carlito"/>
              </a:rPr>
              <a:t>the services </a:t>
            </a:r>
            <a:r>
              <a:rPr sz="2800" spc="-15" dirty="0">
                <a:latin typeface="Carlito"/>
                <a:cs typeface="Carlito"/>
              </a:rPr>
              <a:t>available</a:t>
            </a:r>
            <a:r>
              <a:rPr sz="2800" spc="30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there.</a:t>
            </a:r>
            <a:endParaRPr sz="2800">
              <a:latin typeface="Carlito"/>
              <a:cs typeface="Carlito"/>
            </a:endParaRPr>
          </a:p>
          <a:p>
            <a:pPr marL="241300" marR="300355" indent="-228600">
              <a:lnSpc>
                <a:spcPts val="302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latin typeface="Carlito"/>
                <a:cs typeface="Carlito"/>
              </a:rPr>
              <a:t>For </a:t>
            </a:r>
            <a:r>
              <a:rPr sz="2800" spc="-15" dirty="0">
                <a:latin typeface="Carlito"/>
                <a:cs typeface="Carlito"/>
              </a:rPr>
              <a:t>example, </a:t>
            </a:r>
            <a:r>
              <a:rPr sz="2800" spc="-5" dirty="0">
                <a:solidFill>
                  <a:srgbClr val="006FC0"/>
                </a:solidFill>
                <a:latin typeface="Carlito"/>
                <a:cs typeface="Carlito"/>
              </a:rPr>
              <a:t>if a </a:t>
            </a:r>
            <a:r>
              <a:rPr sz="2800" spc="-15" dirty="0">
                <a:solidFill>
                  <a:srgbClr val="006FC0"/>
                </a:solidFill>
                <a:latin typeface="Carlito"/>
                <a:cs typeface="Carlito"/>
              </a:rPr>
              <a:t>student </a:t>
            </a:r>
            <a:r>
              <a:rPr sz="2800" spc="-10" dirty="0">
                <a:latin typeface="Carlito"/>
                <a:cs typeface="Carlito"/>
              </a:rPr>
              <a:t>needs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10" dirty="0">
                <a:latin typeface="Carlito"/>
                <a:cs typeface="Carlito"/>
              </a:rPr>
              <a:t>use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25" dirty="0">
                <a:latin typeface="Carlito"/>
                <a:cs typeface="Carlito"/>
              </a:rPr>
              <a:t>Java </a:t>
            </a:r>
            <a:r>
              <a:rPr sz="2800" spc="-10" dirty="0">
                <a:latin typeface="Carlito"/>
                <a:cs typeface="Carlito"/>
              </a:rPr>
              <a:t>compiler </a:t>
            </a:r>
            <a:r>
              <a:rPr sz="2800" spc="-25" dirty="0">
                <a:latin typeface="Carlito"/>
                <a:cs typeface="Carlito"/>
              </a:rPr>
              <a:t>program </a:t>
            </a:r>
            <a:r>
              <a:rPr sz="2800" spc="-15" dirty="0">
                <a:latin typeface="Carlito"/>
                <a:cs typeface="Carlito"/>
              </a:rPr>
              <a:t>at  </a:t>
            </a:r>
            <a:r>
              <a:rPr sz="2800" spc="-10" dirty="0">
                <a:latin typeface="Carlito"/>
                <a:cs typeface="Carlito"/>
              </a:rPr>
              <a:t>her </a:t>
            </a:r>
            <a:r>
              <a:rPr sz="2800" spc="-15" dirty="0">
                <a:latin typeface="Carlito"/>
                <a:cs typeface="Carlito"/>
              </a:rPr>
              <a:t>university</a:t>
            </a:r>
            <a:r>
              <a:rPr sz="2800" spc="45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lab,</a:t>
            </a:r>
            <a:endParaRPr sz="2800">
              <a:latin typeface="Carlito"/>
              <a:cs typeface="Carlito"/>
            </a:endParaRPr>
          </a:p>
          <a:p>
            <a:pPr marL="241300" marR="5080" indent="-228600">
              <a:lnSpc>
                <a:spcPts val="303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5" dirty="0">
                <a:latin typeface="Carlito"/>
                <a:cs typeface="Carlito"/>
              </a:rPr>
              <a:t>student </a:t>
            </a:r>
            <a:r>
              <a:rPr sz="2800" spc="-10" dirty="0">
                <a:latin typeface="Carlito"/>
                <a:cs typeface="Carlito"/>
              </a:rPr>
              <a:t>can use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0" dirty="0">
                <a:latin typeface="Carlito"/>
                <a:cs typeface="Carlito"/>
              </a:rPr>
              <a:t>client </a:t>
            </a:r>
            <a:r>
              <a:rPr sz="2800" dirty="0">
                <a:latin typeface="Carlito"/>
                <a:cs typeface="Carlito"/>
              </a:rPr>
              <a:t>logging </a:t>
            </a:r>
            <a:r>
              <a:rPr sz="2800" spc="-25" dirty="0">
                <a:latin typeface="Carlito"/>
                <a:cs typeface="Carlito"/>
              </a:rPr>
              <a:t>program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log </a:t>
            </a:r>
            <a:r>
              <a:rPr sz="2800" spc="-20" dirty="0">
                <a:latin typeface="Carlito"/>
                <a:cs typeface="Carlito"/>
              </a:rPr>
              <a:t>into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20" dirty="0">
                <a:solidFill>
                  <a:srgbClr val="006FC0"/>
                </a:solidFill>
                <a:latin typeface="Carlito"/>
                <a:cs typeface="Carlito"/>
              </a:rPr>
              <a:t>university  </a:t>
            </a:r>
            <a:r>
              <a:rPr sz="2800" spc="-5" dirty="0">
                <a:solidFill>
                  <a:srgbClr val="006FC0"/>
                </a:solidFill>
                <a:latin typeface="Carlito"/>
                <a:cs typeface="Carlito"/>
              </a:rPr>
              <a:t>server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10" dirty="0">
                <a:latin typeface="Carlito"/>
                <a:cs typeface="Carlito"/>
              </a:rPr>
              <a:t>use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compiler </a:t>
            </a:r>
            <a:r>
              <a:rPr sz="2800" spc="-25" dirty="0">
                <a:latin typeface="Carlito"/>
                <a:cs typeface="Carlito"/>
              </a:rPr>
              <a:t>program </a:t>
            </a:r>
            <a:r>
              <a:rPr sz="2800" spc="-15" dirty="0">
                <a:latin typeface="Carlito"/>
                <a:cs typeface="Carlito"/>
              </a:rPr>
              <a:t>at </a:t>
            </a:r>
            <a:r>
              <a:rPr sz="2800" spc="-5" dirty="0">
                <a:latin typeface="Carlito"/>
                <a:cs typeface="Carlito"/>
              </a:rPr>
              <a:t>the</a:t>
            </a:r>
            <a:r>
              <a:rPr sz="2800" spc="170" dirty="0">
                <a:latin typeface="Carlito"/>
                <a:cs typeface="Carlito"/>
              </a:rPr>
              <a:t> </a:t>
            </a:r>
            <a:r>
              <a:rPr sz="2800" spc="-35" dirty="0">
                <a:latin typeface="Carlito"/>
                <a:cs typeface="Carlito"/>
              </a:rPr>
              <a:t>university.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these </a:t>
            </a:r>
            <a:r>
              <a:rPr sz="2800" spc="-10" dirty="0">
                <a:latin typeface="Carlito"/>
                <a:cs typeface="Carlito"/>
              </a:rPr>
              <a:t>generic </a:t>
            </a:r>
            <a:r>
              <a:rPr sz="2800" spc="-15" dirty="0">
                <a:latin typeface="Carlito"/>
                <a:cs typeface="Carlito"/>
              </a:rPr>
              <a:t>client/server </a:t>
            </a:r>
            <a:r>
              <a:rPr sz="2800" spc="-20" dirty="0">
                <a:latin typeface="Carlito"/>
                <a:cs typeface="Carlito"/>
              </a:rPr>
              <a:t>pairs are </a:t>
            </a:r>
            <a:r>
              <a:rPr sz="2800" spc="-15" dirty="0">
                <a:solidFill>
                  <a:srgbClr val="006FC0"/>
                </a:solidFill>
                <a:latin typeface="Carlito"/>
                <a:cs typeface="Carlito"/>
              </a:rPr>
              <a:t>remote </a:t>
            </a:r>
            <a:r>
              <a:rPr sz="2800" dirty="0">
                <a:solidFill>
                  <a:srgbClr val="006FC0"/>
                </a:solidFill>
                <a:latin typeface="Carlito"/>
                <a:cs typeface="Carlito"/>
              </a:rPr>
              <a:t>logging</a:t>
            </a:r>
            <a:r>
              <a:rPr sz="2800" spc="15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applications.</a:t>
            </a:r>
            <a:endParaRPr sz="28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418561156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338988"/>
            <a:ext cx="10128250" cy="3735704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TELNET </a:t>
            </a:r>
            <a:r>
              <a:rPr sz="2800" spc="-15" dirty="0">
                <a:latin typeface="Carlito"/>
                <a:cs typeface="Carlito"/>
              </a:rPr>
              <a:t>requires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dirty="0">
                <a:latin typeface="Carlito"/>
                <a:cs typeface="Carlito"/>
              </a:rPr>
              <a:t>logging </a:t>
            </a:r>
            <a:r>
              <a:rPr sz="2800" spc="-10" dirty="0">
                <a:latin typeface="Carlito"/>
                <a:cs typeface="Carlito"/>
              </a:rPr>
              <a:t>name </a:t>
            </a:r>
            <a:r>
              <a:rPr sz="2800" spc="-5" dirty="0">
                <a:latin typeface="Carlito"/>
                <a:cs typeface="Carlito"/>
              </a:rPr>
              <a:t>and</a:t>
            </a:r>
            <a:r>
              <a:rPr sz="2800" spc="40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password.</a:t>
            </a:r>
            <a:endParaRPr sz="2800">
              <a:latin typeface="Carlito"/>
              <a:cs typeface="Carlito"/>
            </a:endParaRPr>
          </a:p>
          <a:p>
            <a:pPr marL="241300" marR="80645" indent="-228600">
              <a:lnSpc>
                <a:spcPts val="3020"/>
              </a:lnSpc>
              <a:spcBef>
                <a:spcPts val="105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But it is </a:t>
            </a:r>
            <a:r>
              <a:rPr sz="2800" spc="-15" dirty="0">
                <a:latin typeface="Carlito"/>
                <a:cs typeface="Carlito"/>
              </a:rPr>
              <a:t>vulnerable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hacking </a:t>
            </a:r>
            <a:r>
              <a:rPr sz="2800" spc="-10" dirty="0">
                <a:latin typeface="Carlito"/>
                <a:cs typeface="Carlito"/>
              </a:rPr>
              <a:t>because </a:t>
            </a:r>
            <a:r>
              <a:rPr sz="2800" spc="-5" dirty="0">
                <a:latin typeface="Carlito"/>
                <a:cs typeface="Carlito"/>
              </a:rPr>
              <a:t>it </a:t>
            </a:r>
            <a:r>
              <a:rPr sz="2800" spc="-10" dirty="0">
                <a:latin typeface="Carlito"/>
                <a:cs typeface="Carlito"/>
              </a:rPr>
              <a:t>sends </a:t>
            </a:r>
            <a:r>
              <a:rPr sz="2800" spc="-5" dirty="0">
                <a:latin typeface="Carlito"/>
                <a:cs typeface="Carlito"/>
              </a:rPr>
              <a:t>all </a:t>
            </a:r>
            <a:r>
              <a:rPr sz="2800" spc="-20" dirty="0">
                <a:latin typeface="Carlito"/>
                <a:cs typeface="Carlito"/>
              </a:rPr>
              <a:t>data </a:t>
            </a:r>
            <a:r>
              <a:rPr sz="2800" spc="-5" dirty="0">
                <a:latin typeface="Carlito"/>
                <a:cs typeface="Carlito"/>
              </a:rPr>
              <a:t>including the  </a:t>
            </a:r>
            <a:r>
              <a:rPr sz="2800" spc="-15" dirty="0">
                <a:latin typeface="Carlito"/>
                <a:cs typeface="Carlito"/>
              </a:rPr>
              <a:t>password </a:t>
            </a:r>
            <a:r>
              <a:rPr sz="2800" spc="-5" dirty="0">
                <a:latin typeface="Carlito"/>
                <a:cs typeface="Carlito"/>
              </a:rPr>
              <a:t>in </a:t>
            </a:r>
            <a:r>
              <a:rPr sz="2800" spc="-20" dirty="0">
                <a:latin typeface="Carlito"/>
                <a:cs typeface="Carlito"/>
              </a:rPr>
              <a:t>plaintext </a:t>
            </a:r>
            <a:r>
              <a:rPr sz="2800" spc="-5" dirty="0">
                <a:latin typeface="Carlito"/>
                <a:cs typeface="Carlito"/>
              </a:rPr>
              <a:t>(not</a:t>
            </a:r>
            <a:r>
              <a:rPr sz="2800" spc="8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encrypted).</a:t>
            </a:r>
            <a:endParaRPr sz="2800">
              <a:latin typeface="Carlito"/>
              <a:cs typeface="Carlito"/>
            </a:endParaRPr>
          </a:p>
          <a:p>
            <a:pPr marL="321945" indent="-30988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321945" algn="l"/>
                <a:tab pos="322580" algn="l"/>
              </a:tabLst>
            </a:pP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20" dirty="0">
                <a:solidFill>
                  <a:srgbClr val="006FC0"/>
                </a:solidFill>
                <a:latin typeface="Carlito"/>
                <a:cs typeface="Carlito"/>
              </a:rPr>
              <a:t>hacker </a:t>
            </a:r>
            <a:r>
              <a:rPr sz="2800" spc="-10" dirty="0">
                <a:latin typeface="Carlito"/>
                <a:cs typeface="Carlito"/>
              </a:rPr>
              <a:t>can </a:t>
            </a:r>
            <a:r>
              <a:rPr sz="2800" spc="-20" dirty="0">
                <a:latin typeface="Carlito"/>
                <a:cs typeface="Carlito"/>
              </a:rPr>
              <a:t>eavesdrop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15" dirty="0">
                <a:latin typeface="Carlito"/>
                <a:cs typeface="Carlito"/>
              </a:rPr>
              <a:t>obtain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dirty="0">
                <a:latin typeface="Carlito"/>
                <a:cs typeface="Carlito"/>
              </a:rPr>
              <a:t>logging </a:t>
            </a:r>
            <a:r>
              <a:rPr sz="2800" spc="-10" dirty="0">
                <a:latin typeface="Carlito"/>
                <a:cs typeface="Carlito"/>
              </a:rPr>
              <a:t>name </a:t>
            </a:r>
            <a:r>
              <a:rPr sz="2800" spc="-5" dirty="0">
                <a:latin typeface="Carlito"/>
                <a:cs typeface="Carlito"/>
              </a:rPr>
              <a:t>and</a:t>
            </a:r>
            <a:r>
              <a:rPr sz="2800" spc="190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password.</a:t>
            </a:r>
            <a:endParaRPr sz="2800">
              <a:latin typeface="Carlito"/>
              <a:cs typeface="Carlito"/>
            </a:endParaRPr>
          </a:p>
          <a:p>
            <a:pPr marL="241300" marR="302260" indent="-228600">
              <a:lnSpc>
                <a:spcPts val="302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Because of this security issue, the </a:t>
            </a:r>
            <a:r>
              <a:rPr sz="2800" spc="-10" dirty="0">
                <a:latin typeface="Carlito"/>
                <a:cs typeface="Carlito"/>
              </a:rPr>
              <a:t>use </a:t>
            </a:r>
            <a:r>
              <a:rPr sz="2800" spc="-5" dirty="0">
                <a:latin typeface="Carlito"/>
                <a:cs typeface="Carlito"/>
              </a:rPr>
              <a:t>of TELNET </a:t>
            </a:r>
            <a:r>
              <a:rPr sz="2800" spc="-10" dirty="0">
                <a:latin typeface="Carlito"/>
                <a:cs typeface="Carlito"/>
              </a:rPr>
              <a:t>has diminished </a:t>
            </a:r>
            <a:r>
              <a:rPr sz="2800" spc="-5" dirty="0">
                <a:latin typeface="Carlito"/>
                <a:cs typeface="Carlito"/>
              </a:rPr>
              <a:t>in  </a:t>
            </a:r>
            <a:r>
              <a:rPr sz="2800" spc="-25" dirty="0">
                <a:latin typeface="Carlito"/>
                <a:cs typeface="Carlito"/>
              </a:rPr>
              <a:t>favour </a:t>
            </a:r>
            <a:r>
              <a:rPr sz="2800" spc="-5" dirty="0">
                <a:latin typeface="Carlito"/>
                <a:cs typeface="Carlito"/>
              </a:rPr>
              <a:t>of another </a:t>
            </a:r>
            <a:r>
              <a:rPr sz="2800" spc="-20" dirty="0">
                <a:latin typeface="Carlito"/>
                <a:cs typeface="Carlito"/>
              </a:rPr>
              <a:t>protocol, </a:t>
            </a:r>
            <a:r>
              <a:rPr sz="2800" spc="-15" dirty="0">
                <a:solidFill>
                  <a:srgbClr val="006FC0"/>
                </a:solidFill>
                <a:latin typeface="Carlito"/>
                <a:cs typeface="Carlito"/>
              </a:rPr>
              <a:t>Secure </a:t>
            </a:r>
            <a:r>
              <a:rPr sz="2800" spc="-10" dirty="0">
                <a:solidFill>
                  <a:srgbClr val="006FC0"/>
                </a:solidFill>
                <a:latin typeface="Carlito"/>
                <a:cs typeface="Carlito"/>
              </a:rPr>
              <a:t>Shell</a:t>
            </a:r>
            <a:r>
              <a:rPr sz="2800" spc="13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(SSH).</a:t>
            </a:r>
            <a:endParaRPr sz="2800">
              <a:latin typeface="Carlito"/>
              <a:cs typeface="Carlito"/>
            </a:endParaRPr>
          </a:p>
          <a:p>
            <a:pPr marL="241300" marR="1201420" indent="-228600">
              <a:lnSpc>
                <a:spcPts val="3020"/>
              </a:lnSpc>
              <a:spcBef>
                <a:spcPts val="101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rlito"/>
                <a:cs typeface="Carlito"/>
              </a:rPr>
              <a:t>Network </a:t>
            </a:r>
            <a:r>
              <a:rPr sz="2800" spc="-20" dirty="0">
                <a:latin typeface="Carlito"/>
                <a:cs typeface="Carlito"/>
              </a:rPr>
              <a:t>administrators </a:t>
            </a:r>
            <a:r>
              <a:rPr sz="2800" spc="-10" dirty="0">
                <a:solidFill>
                  <a:srgbClr val="006FC0"/>
                </a:solidFill>
                <a:latin typeface="Carlito"/>
                <a:cs typeface="Carlito"/>
              </a:rPr>
              <a:t>often use </a:t>
            </a:r>
            <a:r>
              <a:rPr sz="2800" spc="-5" dirty="0">
                <a:latin typeface="Carlito"/>
                <a:cs typeface="Carlito"/>
              </a:rPr>
              <a:t>TELNET </a:t>
            </a:r>
            <a:r>
              <a:rPr sz="2800" spc="-25" dirty="0">
                <a:latin typeface="Carlito"/>
                <a:cs typeface="Carlito"/>
              </a:rPr>
              <a:t>for </a:t>
            </a:r>
            <a:r>
              <a:rPr sz="2800" spc="-10" dirty="0">
                <a:latin typeface="Carlito"/>
                <a:cs typeface="Carlito"/>
              </a:rPr>
              <a:t>diagnostic </a:t>
            </a:r>
            <a:r>
              <a:rPr sz="2800" spc="-5" dirty="0">
                <a:latin typeface="Carlito"/>
                <a:cs typeface="Carlito"/>
              </a:rPr>
              <a:t>and  debugging</a:t>
            </a:r>
            <a:r>
              <a:rPr sz="2800" spc="2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purposes.</a:t>
            </a:r>
            <a:endParaRPr sz="28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6956445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29203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75" dirty="0"/>
              <a:t>Local</a:t>
            </a:r>
            <a:r>
              <a:rPr spc="-395" dirty="0"/>
              <a:t> </a:t>
            </a:r>
            <a:r>
              <a:rPr spc="-170" dirty="0"/>
              <a:t>logging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07159"/>
            <a:ext cx="9776460" cy="283972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When a </a:t>
            </a:r>
            <a:r>
              <a:rPr sz="2800" spc="-10" dirty="0">
                <a:latin typeface="Carlito"/>
                <a:cs typeface="Carlito"/>
              </a:rPr>
              <a:t>user </a:t>
            </a:r>
            <a:r>
              <a:rPr sz="2800" spc="-5" dirty="0">
                <a:latin typeface="Carlito"/>
                <a:cs typeface="Carlito"/>
              </a:rPr>
              <a:t>logs </a:t>
            </a:r>
            <a:r>
              <a:rPr sz="2800" spc="-20" dirty="0">
                <a:latin typeface="Carlito"/>
                <a:cs typeface="Carlito"/>
              </a:rPr>
              <a:t>into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0" dirty="0">
                <a:latin typeface="Carlito"/>
                <a:cs typeface="Carlito"/>
              </a:rPr>
              <a:t>local </a:t>
            </a:r>
            <a:r>
              <a:rPr sz="2800" spc="-25" dirty="0">
                <a:latin typeface="Carlito"/>
                <a:cs typeface="Carlito"/>
              </a:rPr>
              <a:t>system, </a:t>
            </a:r>
            <a:r>
              <a:rPr sz="2800" spc="-5" dirty="0">
                <a:latin typeface="Carlito"/>
                <a:cs typeface="Carlito"/>
              </a:rPr>
              <a:t>it is called </a:t>
            </a:r>
            <a:r>
              <a:rPr sz="2800" spc="-10" dirty="0">
                <a:solidFill>
                  <a:srgbClr val="006FC0"/>
                </a:solidFill>
                <a:latin typeface="Carlito"/>
                <a:cs typeface="Carlito"/>
              </a:rPr>
              <a:t>local</a:t>
            </a:r>
            <a:r>
              <a:rPr sz="2800" spc="12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800" spc="-5" dirty="0">
                <a:solidFill>
                  <a:srgbClr val="006FC0"/>
                </a:solidFill>
                <a:latin typeface="Carlito"/>
                <a:cs typeface="Carlito"/>
              </a:rPr>
              <a:t>login.</a:t>
            </a:r>
            <a:endParaRPr sz="2800">
              <a:latin typeface="Carlito"/>
              <a:cs typeface="Carlito"/>
            </a:endParaRPr>
          </a:p>
          <a:p>
            <a:pPr marL="241300" marR="358140" indent="-228600">
              <a:lnSpc>
                <a:spcPts val="3020"/>
              </a:lnSpc>
              <a:spcBef>
                <a:spcPts val="10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As a </a:t>
            </a:r>
            <a:r>
              <a:rPr sz="2800" spc="-10" dirty="0">
                <a:solidFill>
                  <a:srgbClr val="006FC0"/>
                </a:solidFill>
                <a:latin typeface="Carlito"/>
                <a:cs typeface="Carlito"/>
              </a:rPr>
              <a:t>user </a:t>
            </a:r>
            <a:r>
              <a:rPr sz="2800" spc="-5" dirty="0">
                <a:solidFill>
                  <a:srgbClr val="006FC0"/>
                </a:solidFill>
                <a:latin typeface="Carlito"/>
                <a:cs typeface="Carlito"/>
              </a:rPr>
              <a:t>types </a:t>
            </a:r>
            <a:r>
              <a:rPr sz="2800" spc="-15" dirty="0">
                <a:latin typeface="Carlito"/>
                <a:cs typeface="Carlito"/>
              </a:rPr>
              <a:t>at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0" dirty="0">
                <a:latin typeface="Carlito"/>
                <a:cs typeface="Carlito"/>
              </a:rPr>
              <a:t>terminal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35" dirty="0">
                <a:latin typeface="Carlito"/>
                <a:cs typeface="Carlito"/>
              </a:rPr>
              <a:t>keystrokes </a:t>
            </a:r>
            <a:r>
              <a:rPr sz="2800" spc="-15" dirty="0">
                <a:latin typeface="Carlito"/>
                <a:cs typeface="Carlito"/>
              </a:rPr>
              <a:t>are </a:t>
            </a:r>
            <a:r>
              <a:rPr sz="2800" spc="-10" dirty="0">
                <a:latin typeface="Carlito"/>
                <a:cs typeface="Carlito"/>
              </a:rPr>
              <a:t>accepted </a:t>
            </a:r>
            <a:r>
              <a:rPr sz="2800" spc="-15" dirty="0">
                <a:latin typeface="Carlito"/>
                <a:cs typeface="Carlito"/>
              </a:rPr>
              <a:t>by </a:t>
            </a:r>
            <a:r>
              <a:rPr sz="2800" spc="-5" dirty="0">
                <a:latin typeface="Carlito"/>
                <a:cs typeface="Carlito"/>
              </a:rPr>
              <a:t>the  terminal</a:t>
            </a:r>
            <a:r>
              <a:rPr sz="2800" spc="10" dirty="0">
                <a:latin typeface="Carlito"/>
                <a:cs typeface="Carlito"/>
              </a:rPr>
              <a:t> </a:t>
            </a:r>
            <a:r>
              <a:rPr sz="2800" spc="-50" dirty="0">
                <a:latin typeface="Carlito"/>
                <a:cs typeface="Carlito"/>
              </a:rPr>
              <a:t>driver.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solidFill>
                  <a:srgbClr val="006FC0"/>
                </a:solidFill>
                <a:latin typeface="Carlito"/>
                <a:cs typeface="Carlito"/>
              </a:rPr>
              <a:t>terminal driver </a:t>
            </a:r>
            <a:r>
              <a:rPr sz="2800" spc="-5" dirty="0">
                <a:latin typeface="Carlito"/>
                <a:cs typeface="Carlito"/>
              </a:rPr>
              <a:t>passes the </a:t>
            </a:r>
            <a:r>
              <a:rPr sz="2800" spc="-20" dirty="0">
                <a:latin typeface="Carlito"/>
                <a:cs typeface="Carlito"/>
              </a:rPr>
              <a:t>characters to </a:t>
            </a:r>
            <a:r>
              <a:rPr sz="2800" spc="-10" dirty="0">
                <a:latin typeface="Carlito"/>
                <a:cs typeface="Carlito"/>
              </a:rPr>
              <a:t>the </a:t>
            </a:r>
            <a:r>
              <a:rPr sz="2800" spc="-15" dirty="0">
                <a:latin typeface="Carlito"/>
                <a:cs typeface="Carlito"/>
              </a:rPr>
              <a:t>operating</a:t>
            </a:r>
            <a:r>
              <a:rPr sz="2800" spc="145" dirty="0">
                <a:latin typeface="Carlito"/>
                <a:cs typeface="Carlito"/>
              </a:rPr>
              <a:t> </a:t>
            </a:r>
            <a:r>
              <a:rPr sz="2800" spc="-25" dirty="0">
                <a:latin typeface="Carlito"/>
                <a:cs typeface="Carlito"/>
              </a:rPr>
              <a:t>system.</a:t>
            </a:r>
            <a:endParaRPr sz="2800">
              <a:latin typeface="Carlito"/>
              <a:cs typeface="Carlito"/>
            </a:endParaRPr>
          </a:p>
          <a:p>
            <a:pPr marL="241300" marR="189865" indent="-228600">
              <a:lnSpc>
                <a:spcPts val="302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20" dirty="0">
                <a:solidFill>
                  <a:srgbClr val="006FC0"/>
                </a:solidFill>
                <a:latin typeface="Carlito"/>
                <a:cs typeface="Carlito"/>
              </a:rPr>
              <a:t>operating </a:t>
            </a:r>
            <a:r>
              <a:rPr sz="2800" spc="-25" dirty="0">
                <a:solidFill>
                  <a:srgbClr val="006FC0"/>
                </a:solidFill>
                <a:latin typeface="Carlito"/>
                <a:cs typeface="Carlito"/>
              </a:rPr>
              <a:t>system</a:t>
            </a:r>
            <a:r>
              <a:rPr sz="2800" spc="-25" dirty="0">
                <a:latin typeface="Carlito"/>
                <a:cs typeface="Carlito"/>
              </a:rPr>
              <a:t>, </a:t>
            </a:r>
            <a:r>
              <a:rPr sz="2800" spc="-5" dirty="0">
                <a:latin typeface="Carlito"/>
                <a:cs typeface="Carlito"/>
              </a:rPr>
              <a:t>in turn, </a:t>
            </a:r>
            <a:r>
              <a:rPr sz="2800" spc="-15" dirty="0">
                <a:latin typeface="Carlito"/>
                <a:cs typeface="Carlito"/>
              </a:rPr>
              <a:t>interprets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combination of  </a:t>
            </a:r>
            <a:r>
              <a:rPr sz="2800" spc="-15" dirty="0">
                <a:latin typeface="Carlito"/>
                <a:cs typeface="Carlito"/>
              </a:rPr>
              <a:t>characters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30" dirty="0">
                <a:latin typeface="Carlito"/>
                <a:cs typeface="Carlito"/>
              </a:rPr>
              <a:t>invokes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5" dirty="0">
                <a:solidFill>
                  <a:srgbClr val="006FC0"/>
                </a:solidFill>
                <a:latin typeface="Carlito"/>
                <a:cs typeface="Carlito"/>
              </a:rPr>
              <a:t>desired </a:t>
            </a:r>
            <a:r>
              <a:rPr sz="2800" spc="-10" dirty="0">
                <a:solidFill>
                  <a:srgbClr val="006FC0"/>
                </a:solidFill>
                <a:latin typeface="Carlito"/>
                <a:cs typeface="Carlito"/>
              </a:rPr>
              <a:t>application </a:t>
            </a:r>
            <a:r>
              <a:rPr sz="2800" spc="-25" dirty="0">
                <a:latin typeface="Carlito"/>
                <a:cs typeface="Carlito"/>
              </a:rPr>
              <a:t>program </a:t>
            </a:r>
            <a:r>
              <a:rPr sz="2800" spc="-5" dirty="0">
                <a:latin typeface="Carlito"/>
                <a:cs typeface="Carlito"/>
              </a:rPr>
              <a:t>or</a:t>
            </a:r>
            <a:r>
              <a:rPr sz="2800" spc="210" dirty="0">
                <a:latin typeface="Carlito"/>
                <a:cs typeface="Carlito"/>
              </a:rPr>
              <a:t> </a:t>
            </a:r>
            <a:r>
              <a:rPr sz="2800" spc="-30" dirty="0">
                <a:latin typeface="Carlito"/>
                <a:cs typeface="Carlito"/>
              </a:rPr>
              <a:t>utility.</a:t>
            </a:r>
            <a:endParaRPr sz="28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663945701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17768" y="1853224"/>
            <a:ext cx="7798873" cy="44213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5024169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430479"/>
            <a:ext cx="36366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25" dirty="0"/>
              <a:t>Remote</a:t>
            </a:r>
            <a:r>
              <a:rPr spc="-400" dirty="0"/>
              <a:t> </a:t>
            </a:r>
            <a:r>
              <a:rPr spc="-180" dirty="0"/>
              <a:t>Logging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370152"/>
            <a:ext cx="10224135" cy="55453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 algn="just">
              <a:lnSpc>
                <a:spcPts val="245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rlito"/>
                <a:cs typeface="Carlito"/>
              </a:rPr>
              <a:t>When a </a:t>
            </a:r>
            <a:r>
              <a:rPr sz="2400" spc="-5" dirty="0">
                <a:latin typeface="Carlito"/>
                <a:cs typeface="Carlito"/>
              </a:rPr>
              <a:t>user </a:t>
            </a:r>
            <a:r>
              <a:rPr sz="2400" spc="-10" dirty="0">
                <a:latin typeface="Carlito"/>
                <a:cs typeface="Carlito"/>
              </a:rPr>
              <a:t>wants </a:t>
            </a:r>
            <a:r>
              <a:rPr sz="2400" spc="-15" dirty="0">
                <a:latin typeface="Carlito"/>
                <a:cs typeface="Carlito"/>
              </a:rPr>
              <a:t>to </a:t>
            </a:r>
            <a:r>
              <a:rPr sz="2400" dirty="0">
                <a:latin typeface="Carlito"/>
                <a:cs typeface="Carlito"/>
              </a:rPr>
              <a:t>access an </a:t>
            </a:r>
            <a:r>
              <a:rPr sz="2400" spc="-5" dirty="0">
                <a:latin typeface="Carlito"/>
                <a:cs typeface="Carlito"/>
              </a:rPr>
              <a:t>application </a:t>
            </a:r>
            <a:r>
              <a:rPr sz="2400" spc="-20" dirty="0">
                <a:latin typeface="Carlito"/>
                <a:cs typeface="Carlito"/>
              </a:rPr>
              <a:t>program </a:t>
            </a:r>
            <a:r>
              <a:rPr sz="2400" spc="-5" dirty="0">
                <a:latin typeface="Carlito"/>
                <a:cs typeface="Carlito"/>
              </a:rPr>
              <a:t>or utility </a:t>
            </a:r>
            <a:r>
              <a:rPr sz="2400" spc="-15" dirty="0">
                <a:latin typeface="Carlito"/>
                <a:cs typeface="Carlito"/>
              </a:rPr>
              <a:t>located </a:t>
            </a:r>
            <a:r>
              <a:rPr sz="2400" spc="-5" dirty="0">
                <a:latin typeface="Carlito"/>
                <a:cs typeface="Carlito"/>
              </a:rPr>
              <a:t>on</a:t>
            </a:r>
            <a:r>
              <a:rPr sz="2400" spc="-5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a</a:t>
            </a:r>
          </a:p>
          <a:p>
            <a:pPr marL="241300" algn="just">
              <a:lnSpc>
                <a:spcPts val="2450"/>
              </a:lnSpc>
            </a:pPr>
            <a:r>
              <a:rPr sz="2400" spc="-10" dirty="0">
                <a:latin typeface="Carlito"/>
                <a:cs typeface="Carlito"/>
              </a:rPr>
              <a:t>remote </a:t>
            </a:r>
            <a:r>
              <a:rPr sz="2400" dirty="0">
                <a:latin typeface="Carlito"/>
                <a:cs typeface="Carlito"/>
              </a:rPr>
              <a:t>machine, it is </a:t>
            </a:r>
            <a:r>
              <a:rPr sz="2400" spc="-5" dirty="0">
                <a:latin typeface="Carlito"/>
                <a:cs typeface="Carlito"/>
              </a:rPr>
              <a:t>called </a:t>
            </a:r>
            <a:r>
              <a:rPr sz="2400" spc="-10" dirty="0">
                <a:solidFill>
                  <a:srgbClr val="006FC0"/>
                </a:solidFill>
                <a:latin typeface="Carlito"/>
                <a:cs typeface="Carlito"/>
              </a:rPr>
              <a:t>remote</a:t>
            </a:r>
            <a:r>
              <a:rPr sz="2400" spc="-8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006FC0"/>
                </a:solidFill>
                <a:latin typeface="Carlito"/>
                <a:cs typeface="Carlito"/>
              </a:rPr>
              <a:t>logging.</a:t>
            </a:r>
            <a:endParaRPr sz="2400" dirty="0">
              <a:latin typeface="Carlito"/>
              <a:cs typeface="Carlito"/>
            </a:endParaRPr>
          </a:p>
          <a:p>
            <a:pPr marL="241300" indent="-228600" algn="just">
              <a:lnSpc>
                <a:spcPct val="100000"/>
              </a:lnSpc>
              <a:spcBef>
                <a:spcPts val="13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latin typeface="Carlito"/>
                <a:cs typeface="Carlito"/>
              </a:rPr>
              <a:t>Here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5" dirty="0">
                <a:latin typeface="Carlito"/>
                <a:cs typeface="Carlito"/>
              </a:rPr>
              <a:t>TELNET client </a:t>
            </a:r>
            <a:r>
              <a:rPr sz="2400" dirty="0">
                <a:latin typeface="Carlito"/>
                <a:cs typeface="Carlito"/>
              </a:rPr>
              <a:t>and </a:t>
            </a:r>
            <a:r>
              <a:rPr sz="2400" spc="-5" dirty="0">
                <a:latin typeface="Carlito"/>
                <a:cs typeface="Carlito"/>
              </a:rPr>
              <a:t>server </a:t>
            </a:r>
            <a:r>
              <a:rPr sz="2400" spc="-15" dirty="0">
                <a:latin typeface="Carlito"/>
                <a:cs typeface="Carlito"/>
              </a:rPr>
              <a:t>programs are</a:t>
            </a:r>
            <a:r>
              <a:rPr sz="2400" spc="2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used.</a:t>
            </a:r>
            <a:endParaRPr sz="2400" dirty="0">
              <a:latin typeface="Carlito"/>
              <a:cs typeface="Carlito"/>
            </a:endParaRPr>
          </a:p>
          <a:p>
            <a:pPr marL="241300" marR="254635" indent="-228600" algn="just">
              <a:lnSpc>
                <a:spcPct val="70000"/>
              </a:lnSpc>
              <a:spcBef>
                <a:spcPts val="1005"/>
              </a:spcBef>
              <a:buFont typeface="Arial"/>
              <a:buChar char="•"/>
              <a:tabLst>
                <a:tab pos="310515" algn="l"/>
              </a:tabLst>
            </a:pPr>
            <a:r>
              <a:rPr dirty="0"/>
              <a:t>	</a:t>
            </a:r>
            <a:r>
              <a:rPr sz="2400" spc="-5" dirty="0">
                <a:latin typeface="Carlito"/>
                <a:cs typeface="Carlito"/>
              </a:rPr>
              <a:t>The </a:t>
            </a:r>
            <a:r>
              <a:rPr sz="2400" spc="-5" dirty="0">
                <a:solidFill>
                  <a:srgbClr val="006FC0"/>
                </a:solidFill>
                <a:latin typeface="Carlito"/>
                <a:cs typeface="Carlito"/>
              </a:rPr>
              <a:t>user sends </a:t>
            </a:r>
            <a:r>
              <a:rPr sz="2400" dirty="0">
                <a:solidFill>
                  <a:srgbClr val="006FC0"/>
                </a:solidFill>
                <a:latin typeface="Carlito"/>
                <a:cs typeface="Carlito"/>
              </a:rPr>
              <a:t>the </a:t>
            </a:r>
            <a:r>
              <a:rPr sz="2400" spc="-25" dirty="0">
                <a:solidFill>
                  <a:srgbClr val="006FC0"/>
                </a:solidFill>
                <a:latin typeface="Carlito"/>
                <a:cs typeface="Carlito"/>
              </a:rPr>
              <a:t>keystrokes </a:t>
            </a:r>
            <a:r>
              <a:rPr sz="2400" spc="-15" dirty="0">
                <a:latin typeface="Carlito"/>
                <a:cs typeface="Carlito"/>
              </a:rPr>
              <a:t>to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5" dirty="0">
                <a:latin typeface="Carlito"/>
                <a:cs typeface="Carlito"/>
              </a:rPr>
              <a:t>terminal </a:t>
            </a:r>
            <a:r>
              <a:rPr sz="2400" spc="-10" dirty="0">
                <a:latin typeface="Carlito"/>
                <a:cs typeface="Carlito"/>
              </a:rPr>
              <a:t>driver where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5" dirty="0">
                <a:latin typeface="Carlito"/>
                <a:cs typeface="Carlito"/>
              </a:rPr>
              <a:t>local </a:t>
            </a:r>
            <a:r>
              <a:rPr sz="2400" spc="-10" dirty="0">
                <a:latin typeface="Carlito"/>
                <a:cs typeface="Carlito"/>
              </a:rPr>
              <a:t>operating  </a:t>
            </a:r>
            <a:r>
              <a:rPr sz="2400" spc="-20" dirty="0">
                <a:latin typeface="Carlito"/>
                <a:cs typeface="Carlito"/>
              </a:rPr>
              <a:t>system </a:t>
            </a:r>
            <a:r>
              <a:rPr sz="2400" dirty="0">
                <a:latin typeface="Carlito"/>
                <a:cs typeface="Carlito"/>
              </a:rPr>
              <a:t>accepts the </a:t>
            </a:r>
            <a:r>
              <a:rPr sz="2400" spc="-10" dirty="0">
                <a:latin typeface="Carlito"/>
                <a:cs typeface="Carlito"/>
              </a:rPr>
              <a:t>characters </a:t>
            </a:r>
            <a:r>
              <a:rPr sz="2400" spc="-5" dirty="0">
                <a:latin typeface="Carlito"/>
                <a:cs typeface="Carlito"/>
              </a:rPr>
              <a:t>but does </a:t>
            </a:r>
            <a:r>
              <a:rPr sz="2400" spc="-5" dirty="0">
                <a:solidFill>
                  <a:srgbClr val="006FC0"/>
                </a:solidFill>
                <a:latin typeface="Carlito"/>
                <a:cs typeface="Carlito"/>
              </a:rPr>
              <a:t>not </a:t>
            </a:r>
            <a:r>
              <a:rPr sz="2400" spc="-10" dirty="0">
                <a:solidFill>
                  <a:srgbClr val="006FC0"/>
                </a:solidFill>
                <a:latin typeface="Carlito"/>
                <a:cs typeface="Carlito"/>
              </a:rPr>
              <a:t>interpret</a:t>
            </a:r>
            <a:r>
              <a:rPr sz="2400" spc="-12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arlito"/>
                <a:cs typeface="Carlito"/>
              </a:rPr>
              <a:t>them</a:t>
            </a:r>
            <a:r>
              <a:rPr sz="2400" spc="-5" dirty="0">
                <a:latin typeface="Carlito"/>
                <a:cs typeface="Carlito"/>
              </a:rPr>
              <a:t>.</a:t>
            </a:r>
            <a:endParaRPr sz="2400" dirty="0">
              <a:latin typeface="Carlito"/>
              <a:cs typeface="Carlito"/>
            </a:endParaRPr>
          </a:p>
          <a:p>
            <a:pPr marL="241300" marR="332105" indent="-228600" algn="just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310515" algn="l"/>
              </a:tabLst>
            </a:pPr>
            <a:r>
              <a:rPr dirty="0"/>
              <a:t>	</a:t>
            </a:r>
            <a:r>
              <a:rPr sz="2400" spc="-5" dirty="0">
                <a:latin typeface="Carlito"/>
                <a:cs typeface="Carlito"/>
              </a:rPr>
              <a:t>The </a:t>
            </a:r>
            <a:r>
              <a:rPr sz="2400" spc="-10" dirty="0">
                <a:latin typeface="Carlito"/>
                <a:cs typeface="Carlito"/>
              </a:rPr>
              <a:t>characters </a:t>
            </a:r>
            <a:r>
              <a:rPr sz="2400" spc="-15" dirty="0">
                <a:latin typeface="Carlito"/>
                <a:cs typeface="Carlito"/>
              </a:rPr>
              <a:t>are </a:t>
            </a:r>
            <a:r>
              <a:rPr sz="2400" spc="-10" dirty="0">
                <a:latin typeface="Carlito"/>
                <a:cs typeface="Carlito"/>
              </a:rPr>
              <a:t>sent </a:t>
            </a:r>
            <a:r>
              <a:rPr sz="2400" spc="-15" dirty="0">
                <a:latin typeface="Carlito"/>
                <a:cs typeface="Carlito"/>
              </a:rPr>
              <a:t>to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5" dirty="0">
                <a:latin typeface="Carlito"/>
                <a:cs typeface="Carlito"/>
              </a:rPr>
              <a:t>TELNET client, </a:t>
            </a:r>
            <a:r>
              <a:rPr sz="2400" dirty="0">
                <a:latin typeface="Carlito"/>
                <a:cs typeface="Carlito"/>
              </a:rPr>
              <a:t>which </a:t>
            </a:r>
            <a:r>
              <a:rPr sz="2400" spc="-15" dirty="0">
                <a:solidFill>
                  <a:srgbClr val="006FC0"/>
                </a:solidFill>
                <a:latin typeface="Carlito"/>
                <a:cs typeface="Carlito"/>
              </a:rPr>
              <a:t>transforms </a:t>
            </a:r>
            <a:r>
              <a:rPr sz="2400" dirty="0">
                <a:solidFill>
                  <a:srgbClr val="006FC0"/>
                </a:solidFill>
                <a:latin typeface="Carlito"/>
                <a:cs typeface="Carlito"/>
              </a:rPr>
              <a:t>the </a:t>
            </a:r>
            <a:r>
              <a:rPr sz="2400" spc="-10" dirty="0">
                <a:solidFill>
                  <a:srgbClr val="006FC0"/>
                </a:solidFill>
                <a:latin typeface="Carlito"/>
                <a:cs typeface="Carlito"/>
              </a:rPr>
              <a:t>characters </a:t>
            </a:r>
            <a:r>
              <a:rPr sz="2400" spc="-10" dirty="0">
                <a:latin typeface="Carlito"/>
                <a:cs typeface="Carlito"/>
              </a:rPr>
              <a:t> </a:t>
            </a:r>
            <a:r>
              <a:rPr sz="2400" spc="-15" dirty="0">
                <a:latin typeface="Carlito"/>
                <a:cs typeface="Carlito"/>
              </a:rPr>
              <a:t>into </a:t>
            </a:r>
            <a:r>
              <a:rPr sz="2400" dirty="0">
                <a:latin typeface="Carlito"/>
                <a:cs typeface="Carlito"/>
              </a:rPr>
              <a:t>a </a:t>
            </a:r>
            <a:r>
              <a:rPr sz="2400" spc="-10" dirty="0">
                <a:latin typeface="Carlito"/>
                <a:cs typeface="Carlito"/>
              </a:rPr>
              <a:t>universal character </a:t>
            </a:r>
            <a:r>
              <a:rPr sz="2400" spc="-5" dirty="0">
                <a:latin typeface="Carlito"/>
                <a:cs typeface="Carlito"/>
              </a:rPr>
              <a:t>set called </a:t>
            </a:r>
            <a:r>
              <a:rPr sz="2400" spc="-10" dirty="0">
                <a:latin typeface="Carlito"/>
                <a:cs typeface="Carlito"/>
              </a:rPr>
              <a:t>Network </a:t>
            </a:r>
            <a:r>
              <a:rPr sz="2400" spc="-5" dirty="0">
                <a:latin typeface="Carlito"/>
                <a:cs typeface="Carlito"/>
              </a:rPr>
              <a:t>Virtual </a:t>
            </a:r>
            <a:r>
              <a:rPr sz="2400" spc="-30" dirty="0">
                <a:latin typeface="Carlito"/>
                <a:cs typeface="Carlito"/>
              </a:rPr>
              <a:t>Terminal </a:t>
            </a:r>
            <a:r>
              <a:rPr sz="2400" spc="-5" dirty="0">
                <a:latin typeface="Carlito"/>
                <a:cs typeface="Carlito"/>
              </a:rPr>
              <a:t>(NVT) </a:t>
            </a:r>
            <a:r>
              <a:rPr sz="2400" spc="-10" dirty="0">
                <a:latin typeface="Carlito"/>
                <a:cs typeface="Carlito"/>
              </a:rPr>
              <a:t>characters  </a:t>
            </a:r>
            <a:r>
              <a:rPr sz="2400" dirty="0">
                <a:latin typeface="Carlito"/>
                <a:cs typeface="Carlito"/>
              </a:rPr>
              <a:t>and </a:t>
            </a:r>
            <a:r>
              <a:rPr sz="2400" spc="-10" dirty="0">
                <a:latin typeface="Carlito"/>
                <a:cs typeface="Carlito"/>
              </a:rPr>
              <a:t>delivers </a:t>
            </a:r>
            <a:r>
              <a:rPr sz="2400" dirty="0">
                <a:latin typeface="Carlito"/>
                <a:cs typeface="Carlito"/>
              </a:rPr>
              <a:t>them </a:t>
            </a:r>
            <a:r>
              <a:rPr sz="2400" spc="-15" dirty="0">
                <a:latin typeface="Carlito"/>
                <a:cs typeface="Carlito"/>
              </a:rPr>
              <a:t>to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5" dirty="0">
                <a:solidFill>
                  <a:srgbClr val="006FC0"/>
                </a:solidFill>
                <a:latin typeface="Carlito"/>
                <a:cs typeface="Carlito"/>
              </a:rPr>
              <a:t>local </a:t>
            </a:r>
            <a:r>
              <a:rPr sz="2400" spc="-35" dirty="0">
                <a:solidFill>
                  <a:srgbClr val="006FC0"/>
                </a:solidFill>
                <a:latin typeface="Carlito"/>
                <a:cs typeface="Carlito"/>
              </a:rPr>
              <a:t>TCP/IP</a:t>
            </a:r>
            <a:r>
              <a:rPr sz="2400" spc="-4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006FC0"/>
                </a:solidFill>
                <a:latin typeface="Carlito"/>
                <a:cs typeface="Carlito"/>
              </a:rPr>
              <a:t>stack.</a:t>
            </a:r>
            <a:endParaRPr sz="2400" dirty="0">
              <a:latin typeface="Carlito"/>
              <a:cs typeface="Carlito"/>
            </a:endParaRPr>
          </a:p>
          <a:p>
            <a:pPr marL="241300" indent="-228600" algn="just">
              <a:lnSpc>
                <a:spcPts val="2450"/>
              </a:lnSpc>
              <a:spcBef>
                <a:spcPts val="13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rlito"/>
                <a:cs typeface="Carlito"/>
              </a:rPr>
              <a:t>The commands or </a:t>
            </a:r>
            <a:r>
              <a:rPr sz="2400" spc="-10" dirty="0">
                <a:latin typeface="Carlito"/>
                <a:cs typeface="Carlito"/>
              </a:rPr>
              <a:t>text, </a:t>
            </a:r>
            <a:r>
              <a:rPr sz="2400" dirty="0">
                <a:latin typeface="Carlito"/>
                <a:cs typeface="Carlito"/>
              </a:rPr>
              <a:t>in NVT </a:t>
            </a:r>
            <a:r>
              <a:rPr sz="2400" spc="-15" dirty="0">
                <a:latin typeface="Carlito"/>
                <a:cs typeface="Carlito"/>
              </a:rPr>
              <a:t>form, </a:t>
            </a:r>
            <a:r>
              <a:rPr sz="2400" spc="-20" dirty="0">
                <a:solidFill>
                  <a:srgbClr val="006FC0"/>
                </a:solidFill>
                <a:latin typeface="Carlito"/>
                <a:cs typeface="Carlito"/>
              </a:rPr>
              <a:t>travel </a:t>
            </a:r>
            <a:r>
              <a:rPr sz="2400" spc="-10" dirty="0">
                <a:solidFill>
                  <a:srgbClr val="006FC0"/>
                </a:solidFill>
                <a:latin typeface="Carlito"/>
                <a:cs typeface="Carlito"/>
              </a:rPr>
              <a:t>through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10" dirty="0">
                <a:latin typeface="Carlito"/>
                <a:cs typeface="Carlito"/>
              </a:rPr>
              <a:t>Internet </a:t>
            </a:r>
            <a:r>
              <a:rPr sz="2400" dirty="0">
                <a:latin typeface="Carlito"/>
                <a:cs typeface="Carlito"/>
              </a:rPr>
              <a:t>and </a:t>
            </a:r>
            <a:r>
              <a:rPr sz="2400" spc="-5" dirty="0">
                <a:latin typeface="Carlito"/>
                <a:cs typeface="Carlito"/>
              </a:rPr>
              <a:t>arrive </a:t>
            </a:r>
            <a:r>
              <a:rPr sz="2400" spc="-15" dirty="0">
                <a:latin typeface="Carlito"/>
                <a:cs typeface="Carlito"/>
              </a:rPr>
              <a:t>at</a:t>
            </a:r>
            <a:r>
              <a:rPr sz="2400" spc="-55" dirty="0">
                <a:latin typeface="Carlito"/>
                <a:cs typeface="Carlito"/>
              </a:rPr>
              <a:t> </a:t>
            </a:r>
            <a:r>
              <a:rPr sz="2400" dirty="0" err="1" smtClean="0">
                <a:latin typeface="Carlito"/>
                <a:cs typeface="Carlito"/>
              </a:rPr>
              <a:t>the</a:t>
            </a:r>
            <a:r>
              <a:rPr sz="2400" spc="-35" dirty="0" err="1" smtClean="0">
                <a:latin typeface="Carlito"/>
                <a:cs typeface="Carlito"/>
              </a:rPr>
              <a:t>TCP</a:t>
            </a:r>
            <a:r>
              <a:rPr sz="2400" spc="-35" dirty="0" smtClean="0">
                <a:latin typeface="Carlito"/>
                <a:cs typeface="Carlito"/>
              </a:rPr>
              <a:t>/IP </a:t>
            </a:r>
            <a:r>
              <a:rPr sz="2400" spc="-15" dirty="0">
                <a:latin typeface="Carlito"/>
                <a:cs typeface="Carlito"/>
              </a:rPr>
              <a:t>stack at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10" dirty="0">
                <a:latin typeface="Carlito"/>
                <a:cs typeface="Carlito"/>
              </a:rPr>
              <a:t>remote</a:t>
            </a:r>
            <a:r>
              <a:rPr sz="2400" spc="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machine.</a:t>
            </a:r>
          </a:p>
          <a:p>
            <a:pPr marL="241300" marR="432434" indent="-228600">
              <a:lnSpc>
                <a:spcPct val="7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latin typeface="Carlito"/>
                <a:cs typeface="Carlito"/>
              </a:rPr>
              <a:t>Here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10" dirty="0">
                <a:latin typeface="Carlito"/>
                <a:cs typeface="Carlito"/>
              </a:rPr>
              <a:t>characters </a:t>
            </a:r>
            <a:r>
              <a:rPr sz="2400" spc="-15" dirty="0">
                <a:latin typeface="Carlito"/>
                <a:cs typeface="Carlito"/>
              </a:rPr>
              <a:t>are </a:t>
            </a:r>
            <a:r>
              <a:rPr sz="2400" spc="-10" dirty="0">
                <a:latin typeface="Carlito"/>
                <a:cs typeface="Carlito"/>
              </a:rPr>
              <a:t>delivered </a:t>
            </a:r>
            <a:r>
              <a:rPr sz="2400" spc="-15" dirty="0">
                <a:latin typeface="Carlito"/>
                <a:cs typeface="Carlito"/>
              </a:rPr>
              <a:t>to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10" dirty="0">
                <a:latin typeface="Carlito"/>
                <a:cs typeface="Carlito"/>
              </a:rPr>
              <a:t>operating </a:t>
            </a:r>
            <a:r>
              <a:rPr sz="2400" spc="-25" dirty="0">
                <a:latin typeface="Carlito"/>
                <a:cs typeface="Carlito"/>
              </a:rPr>
              <a:t>system </a:t>
            </a:r>
            <a:r>
              <a:rPr sz="2400" dirty="0">
                <a:latin typeface="Carlito"/>
                <a:cs typeface="Carlito"/>
              </a:rPr>
              <a:t>and </a:t>
            </a:r>
            <a:r>
              <a:rPr sz="2400" spc="-5" dirty="0">
                <a:latin typeface="Carlito"/>
                <a:cs typeface="Carlito"/>
              </a:rPr>
              <a:t>passed </a:t>
            </a:r>
            <a:r>
              <a:rPr sz="2400" spc="-15" dirty="0">
                <a:latin typeface="Carlito"/>
                <a:cs typeface="Carlito"/>
              </a:rPr>
              <a:t>to </a:t>
            </a:r>
            <a:r>
              <a:rPr sz="2400" dirty="0">
                <a:latin typeface="Carlito"/>
                <a:cs typeface="Carlito"/>
              </a:rPr>
              <a:t>the  </a:t>
            </a:r>
            <a:r>
              <a:rPr sz="2400" spc="-5" dirty="0">
                <a:latin typeface="Carlito"/>
                <a:cs typeface="Carlito"/>
              </a:rPr>
              <a:t>TELNET </a:t>
            </a:r>
            <a:r>
              <a:rPr sz="2400" spc="-30" dirty="0">
                <a:latin typeface="Carlito"/>
                <a:cs typeface="Carlito"/>
              </a:rPr>
              <a:t>server, </a:t>
            </a:r>
            <a:r>
              <a:rPr sz="2400" dirty="0">
                <a:latin typeface="Carlito"/>
                <a:cs typeface="Carlito"/>
              </a:rPr>
              <a:t>which </a:t>
            </a:r>
            <a:r>
              <a:rPr sz="2400" spc="-5" dirty="0">
                <a:solidFill>
                  <a:srgbClr val="006FC0"/>
                </a:solidFill>
                <a:latin typeface="Carlito"/>
                <a:cs typeface="Carlito"/>
              </a:rPr>
              <a:t>changes </a:t>
            </a:r>
            <a:r>
              <a:rPr sz="2400" dirty="0">
                <a:solidFill>
                  <a:srgbClr val="006FC0"/>
                </a:solidFill>
                <a:latin typeface="Carlito"/>
                <a:cs typeface="Carlito"/>
              </a:rPr>
              <a:t>the </a:t>
            </a:r>
            <a:r>
              <a:rPr sz="2400" spc="-10" dirty="0">
                <a:solidFill>
                  <a:srgbClr val="006FC0"/>
                </a:solidFill>
                <a:latin typeface="Carlito"/>
                <a:cs typeface="Carlito"/>
              </a:rPr>
              <a:t>characters </a:t>
            </a:r>
            <a:r>
              <a:rPr sz="2400" spc="-15" dirty="0">
                <a:latin typeface="Carlito"/>
                <a:cs typeface="Carlito"/>
              </a:rPr>
              <a:t>to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10" dirty="0">
                <a:latin typeface="Carlito"/>
                <a:cs typeface="Carlito"/>
              </a:rPr>
              <a:t>corresponding characters  understandable by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10" dirty="0">
                <a:latin typeface="Carlito"/>
                <a:cs typeface="Carlito"/>
              </a:rPr>
              <a:t>remote</a:t>
            </a:r>
            <a:r>
              <a:rPr sz="2400" spc="-15" dirty="0">
                <a:latin typeface="Carlito"/>
                <a:cs typeface="Carlito"/>
              </a:rPr>
              <a:t> </a:t>
            </a:r>
            <a:r>
              <a:rPr sz="2400" spc="-35" dirty="0">
                <a:latin typeface="Carlito"/>
                <a:cs typeface="Carlito"/>
              </a:rPr>
              <a:t>computer.</a:t>
            </a:r>
            <a:endParaRPr sz="24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13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rlito"/>
                <a:cs typeface="Carlito"/>
              </a:rPr>
              <a:t>A </a:t>
            </a:r>
            <a:r>
              <a:rPr sz="2400" spc="-5" dirty="0">
                <a:latin typeface="Carlito"/>
                <a:cs typeface="Carlito"/>
              </a:rPr>
              <a:t>piece </a:t>
            </a:r>
            <a:r>
              <a:rPr sz="2400" spc="-10" dirty="0">
                <a:latin typeface="Carlito"/>
                <a:cs typeface="Carlito"/>
              </a:rPr>
              <a:t>of </a:t>
            </a:r>
            <a:r>
              <a:rPr sz="2400" spc="-15" dirty="0">
                <a:latin typeface="Carlito"/>
                <a:cs typeface="Carlito"/>
              </a:rPr>
              <a:t>software </a:t>
            </a:r>
            <a:r>
              <a:rPr sz="2400" spc="-5" dirty="0">
                <a:latin typeface="Carlito"/>
                <a:cs typeface="Carlito"/>
              </a:rPr>
              <a:t>called </a:t>
            </a:r>
            <a:r>
              <a:rPr sz="2400" dirty="0">
                <a:latin typeface="Carlito"/>
                <a:cs typeface="Carlito"/>
              </a:rPr>
              <a:t>a </a:t>
            </a:r>
            <a:r>
              <a:rPr sz="2400" spc="-5" dirty="0">
                <a:solidFill>
                  <a:srgbClr val="006FC0"/>
                </a:solidFill>
                <a:latin typeface="Carlito"/>
                <a:cs typeface="Carlito"/>
              </a:rPr>
              <a:t>pseudoterminal </a:t>
            </a:r>
            <a:r>
              <a:rPr sz="2400" spc="-10" dirty="0">
                <a:solidFill>
                  <a:srgbClr val="006FC0"/>
                </a:solidFill>
                <a:latin typeface="Carlito"/>
                <a:cs typeface="Carlito"/>
              </a:rPr>
              <a:t>driver </a:t>
            </a:r>
            <a:r>
              <a:rPr sz="2400" spc="-10" dirty="0">
                <a:latin typeface="Carlito"/>
                <a:cs typeface="Carlito"/>
              </a:rPr>
              <a:t>gives </a:t>
            </a:r>
            <a:r>
              <a:rPr sz="2400" dirty="0">
                <a:latin typeface="Carlito"/>
                <a:cs typeface="Carlito"/>
              </a:rPr>
              <a:t>this </a:t>
            </a:r>
            <a:r>
              <a:rPr sz="2400" spc="-10" dirty="0">
                <a:latin typeface="Carlito"/>
                <a:cs typeface="Carlito"/>
              </a:rPr>
              <a:t>character </a:t>
            </a:r>
            <a:r>
              <a:rPr sz="2400" spc="-15" dirty="0">
                <a:latin typeface="Carlito"/>
                <a:cs typeface="Carlito"/>
              </a:rPr>
              <a:t>to </a:t>
            </a:r>
            <a:r>
              <a:rPr sz="2400" dirty="0">
                <a:latin typeface="Carlito"/>
                <a:cs typeface="Carlito"/>
              </a:rPr>
              <a:t>the</a:t>
            </a:r>
            <a:r>
              <a:rPr sz="2400" spc="3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OS.</a:t>
            </a:r>
            <a:endParaRPr sz="2400" dirty="0">
              <a:latin typeface="Carlito"/>
              <a:cs typeface="Carlito"/>
            </a:endParaRPr>
          </a:p>
          <a:p>
            <a:pPr marL="241300" marR="181610" indent="-228600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rlito"/>
                <a:cs typeface="Carlito"/>
              </a:rPr>
              <a:t>The </a:t>
            </a:r>
            <a:r>
              <a:rPr sz="2400" spc="-10" dirty="0">
                <a:latin typeface="Carlito"/>
                <a:cs typeface="Carlito"/>
              </a:rPr>
              <a:t>operating </a:t>
            </a:r>
            <a:r>
              <a:rPr sz="2400" spc="-20" dirty="0">
                <a:latin typeface="Carlito"/>
                <a:cs typeface="Carlito"/>
              </a:rPr>
              <a:t>system </a:t>
            </a:r>
            <a:r>
              <a:rPr sz="2400" dirty="0">
                <a:latin typeface="Carlito"/>
                <a:cs typeface="Carlito"/>
              </a:rPr>
              <a:t>then </a:t>
            </a:r>
            <a:r>
              <a:rPr sz="2400" spc="-5" dirty="0">
                <a:latin typeface="Carlito"/>
                <a:cs typeface="Carlito"/>
              </a:rPr>
              <a:t>passes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10" dirty="0">
                <a:latin typeface="Carlito"/>
                <a:cs typeface="Carlito"/>
              </a:rPr>
              <a:t>characters </a:t>
            </a:r>
            <a:r>
              <a:rPr sz="2400" spc="-15" dirty="0">
                <a:latin typeface="Carlito"/>
                <a:cs typeface="Carlito"/>
              </a:rPr>
              <a:t>to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10" dirty="0">
                <a:latin typeface="Carlito"/>
                <a:cs typeface="Carlito"/>
              </a:rPr>
              <a:t>appropriate </a:t>
            </a:r>
            <a:r>
              <a:rPr sz="2400" spc="-5" dirty="0">
                <a:latin typeface="Carlito"/>
                <a:cs typeface="Carlito"/>
              </a:rPr>
              <a:t>application  </a:t>
            </a:r>
            <a:r>
              <a:rPr sz="2400" spc="-15" dirty="0">
                <a:latin typeface="Carlito"/>
                <a:cs typeface="Carlito"/>
              </a:rPr>
              <a:t>program.</a:t>
            </a:r>
            <a:endParaRPr sz="240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143070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07924"/>
            <a:ext cx="10243185" cy="130111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sz="4400" spc="-10" dirty="0"/>
              <a:t>How</a:t>
            </a:r>
            <a:r>
              <a:rPr sz="4400" spc="10" dirty="0"/>
              <a:t> </a:t>
            </a:r>
            <a:r>
              <a:rPr sz="4400" spc="-15" dirty="0"/>
              <a:t>can</a:t>
            </a:r>
            <a:r>
              <a:rPr sz="4400" dirty="0"/>
              <a:t> a </a:t>
            </a:r>
            <a:r>
              <a:rPr sz="4400" spc="-10" dirty="0"/>
              <a:t>client</a:t>
            </a:r>
            <a:r>
              <a:rPr sz="4400" spc="25" dirty="0"/>
              <a:t> </a:t>
            </a:r>
            <a:r>
              <a:rPr sz="4400" spc="-15" dirty="0"/>
              <a:t>process</a:t>
            </a:r>
            <a:r>
              <a:rPr sz="4400" spc="-30" dirty="0"/>
              <a:t> </a:t>
            </a:r>
            <a:r>
              <a:rPr sz="4400" spc="-20" dirty="0"/>
              <a:t>communicate</a:t>
            </a:r>
            <a:r>
              <a:rPr sz="4400" spc="15" dirty="0"/>
              <a:t> </a:t>
            </a:r>
            <a:r>
              <a:rPr sz="4400" dirty="0"/>
              <a:t>with a </a:t>
            </a:r>
            <a:r>
              <a:rPr sz="4400" spc="-980" dirty="0"/>
              <a:t> </a:t>
            </a:r>
            <a:r>
              <a:rPr sz="4400" spc="-5" dirty="0"/>
              <a:t>server</a:t>
            </a:r>
            <a:r>
              <a:rPr sz="4400" spc="-10" dirty="0"/>
              <a:t> </a:t>
            </a:r>
            <a:r>
              <a:rPr sz="4400" spc="-15" dirty="0"/>
              <a:t>process?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59966"/>
            <a:ext cx="10209530" cy="403288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241300" marR="13970" indent="-228600">
              <a:lnSpc>
                <a:spcPct val="80000"/>
              </a:lnSpc>
              <a:spcBef>
                <a:spcPts val="76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60" dirty="0">
                <a:latin typeface="Calibri"/>
                <a:cs typeface="Calibri"/>
              </a:rPr>
              <a:t>We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need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new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set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instructions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to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tell the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lowest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four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layers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TCP/IP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suite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to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open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connection,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send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receive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data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from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other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end,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close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connection.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ct val="80000"/>
              </a:lnSpc>
              <a:spcBef>
                <a:spcPts val="100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set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instructions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this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kind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normally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referred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to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as </a:t>
            </a:r>
            <a:r>
              <a:rPr sz="2800" spc="-10" dirty="0">
                <a:latin typeface="Calibri"/>
                <a:cs typeface="Calibri"/>
              </a:rPr>
              <a:t>Application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Programming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Interface(API).</a:t>
            </a:r>
            <a:endParaRPr sz="2800">
              <a:latin typeface="Calibri"/>
              <a:cs typeface="Calibri"/>
            </a:endParaRPr>
          </a:p>
          <a:p>
            <a:pPr marL="241300" marR="334010" indent="-228600">
              <a:lnSpc>
                <a:spcPts val="2690"/>
              </a:lnSpc>
              <a:spcBef>
                <a:spcPts val="98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computer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manufacturer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needs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to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build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first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four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layers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suite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operating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system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include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API.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4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operating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system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encapsulates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first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four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layers.</a:t>
            </a:r>
            <a:endParaRPr sz="2800">
              <a:latin typeface="Calibri"/>
              <a:cs typeface="Calibri"/>
            </a:endParaRPr>
          </a:p>
          <a:p>
            <a:pPr marL="241300" marR="628015" indent="-228600">
              <a:lnSpc>
                <a:spcPct val="8000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Socket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interface,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Transport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Layer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Interface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(TLI), and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STREAM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are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some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APIs.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2355" y="1286354"/>
            <a:ext cx="10269829" cy="4241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7738005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7023734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95" dirty="0"/>
              <a:t>Network </a:t>
            </a:r>
            <a:r>
              <a:rPr spc="-235" dirty="0"/>
              <a:t>Virtual </a:t>
            </a:r>
            <a:r>
              <a:rPr spc="-305" dirty="0"/>
              <a:t>Terminal</a:t>
            </a:r>
            <a:r>
              <a:rPr spc="-560" dirty="0"/>
              <a:t> </a:t>
            </a:r>
            <a:r>
              <a:rPr spc="-240" dirty="0"/>
              <a:t>(NVT)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37106"/>
            <a:ext cx="10281920" cy="3982085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241300" marR="157480" indent="-228600">
              <a:lnSpc>
                <a:spcPct val="70000"/>
              </a:lnSpc>
              <a:spcBef>
                <a:spcPts val="104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5" dirty="0">
                <a:latin typeface="Carlito"/>
                <a:cs typeface="Carlito"/>
              </a:rPr>
              <a:t>Every </a:t>
            </a:r>
            <a:r>
              <a:rPr sz="2600" spc="-10" dirty="0">
                <a:latin typeface="Carlito"/>
                <a:cs typeface="Carlito"/>
              </a:rPr>
              <a:t>computer </a:t>
            </a:r>
            <a:r>
              <a:rPr sz="2600" dirty="0">
                <a:latin typeface="Carlito"/>
                <a:cs typeface="Carlito"/>
              </a:rPr>
              <a:t>and its </a:t>
            </a:r>
            <a:r>
              <a:rPr sz="2600" spc="-10" dirty="0">
                <a:latin typeface="Carlito"/>
                <a:cs typeface="Carlito"/>
              </a:rPr>
              <a:t>operating </a:t>
            </a:r>
            <a:r>
              <a:rPr sz="2600" spc="-20" dirty="0">
                <a:latin typeface="Carlito"/>
                <a:cs typeface="Carlito"/>
              </a:rPr>
              <a:t>system </a:t>
            </a:r>
            <a:r>
              <a:rPr sz="2600" dirty="0">
                <a:latin typeface="Carlito"/>
                <a:cs typeface="Carlito"/>
              </a:rPr>
              <a:t>accepts a </a:t>
            </a:r>
            <a:r>
              <a:rPr sz="2600" spc="-5" dirty="0">
                <a:latin typeface="Carlito"/>
                <a:cs typeface="Carlito"/>
              </a:rPr>
              <a:t>special </a:t>
            </a:r>
            <a:r>
              <a:rPr sz="2600" spc="-10" dirty="0">
                <a:latin typeface="Carlito"/>
                <a:cs typeface="Carlito"/>
              </a:rPr>
              <a:t>combination </a:t>
            </a:r>
            <a:r>
              <a:rPr sz="2600" spc="-5" dirty="0">
                <a:latin typeface="Carlito"/>
                <a:cs typeface="Carlito"/>
              </a:rPr>
              <a:t>of  </a:t>
            </a:r>
            <a:r>
              <a:rPr sz="2600" spc="-10" dirty="0">
                <a:latin typeface="Carlito"/>
                <a:cs typeface="Carlito"/>
              </a:rPr>
              <a:t>characters </a:t>
            </a:r>
            <a:r>
              <a:rPr sz="2600" dirty="0">
                <a:latin typeface="Carlito"/>
                <a:cs typeface="Carlito"/>
              </a:rPr>
              <a:t>as</a:t>
            </a:r>
            <a:r>
              <a:rPr sz="2600" spc="-30" dirty="0">
                <a:latin typeface="Carlito"/>
                <a:cs typeface="Carlito"/>
              </a:rPr>
              <a:t> </a:t>
            </a:r>
            <a:r>
              <a:rPr sz="2600" spc="-15" dirty="0">
                <a:latin typeface="Carlito"/>
                <a:cs typeface="Carlito"/>
              </a:rPr>
              <a:t>tokens.</a:t>
            </a:r>
            <a:endParaRPr sz="2600">
              <a:latin typeface="Carlito"/>
              <a:cs typeface="Carlito"/>
            </a:endParaRPr>
          </a:p>
          <a:p>
            <a:pPr marL="241300" indent="-228600">
              <a:lnSpc>
                <a:spcPts val="2650"/>
              </a:lnSpc>
              <a:spcBef>
                <a:spcPts val="6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latin typeface="Carlito"/>
                <a:cs typeface="Carlito"/>
              </a:rPr>
              <a:t>For example,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5" dirty="0">
                <a:solidFill>
                  <a:srgbClr val="006FC0"/>
                </a:solidFill>
                <a:latin typeface="Carlito"/>
                <a:cs typeface="Carlito"/>
              </a:rPr>
              <a:t>end-of-file </a:t>
            </a:r>
            <a:r>
              <a:rPr sz="2600" spc="-25" dirty="0">
                <a:solidFill>
                  <a:srgbClr val="006FC0"/>
                </a:solidFill>
                <a:latin typeface="Carlito"/>
                <a:cs typeface="Carlito"/>
              </a:rPr>
              <a:t>token </a:t>
            </a:r>
            <a:r>
              <a:rPr sz="2600" dirty="0">
                <a:latin typeface="Carlito"/>
                <a:cs typeface="Carlito"/>
              </a:rPr>
              <a:t>in a </a:t>
            </a:r>
            <a:r>
              <a:rPr sz="2600" spc="-10" dirty="0">
                <a:latin typeface="Carlito"/>
                <a:cs typeface="Carlito"/>
              </a:rPr>
              <a:t>computer </a:t>
            </a:r>
            <a:r>
              <a:rPr sz="2600" dirty="0">
                <a:latin typeface="Carlito"/>
                <a:cs typeface="Carlito"/>
              </a:rPr>
              <a:t>running the</a:t>
            </a:r>
            <a:r>
              <a:rPr sz="2600" spc="-65" dirty="0">
                <a:latin typeface="Carlito"/>
                <a:cs typeface="Carlito"/>
              </a:rPr>
              <a:t> </a:t>
            </a:r>
            <a:r>
              <a:rPr sz="2600" dirty="0">
                <a:latin typeface="Carlito"/>
                <a:cs typeface="Carlito"/>
              </a:rPr>
              <a:t>DOS</a:t>
            </a:r>
            <a:endParaRPr sz="2600">
              <a:latin typeface="Carlito"/>
              <a:cs typeface="Carlito"/>
            </a:endParaRPr>
          </a:p>
          <a:p>
            <a:pPr marL="241300" marR="597535">
              <a:lnSpc>
                <a:spcPct val="70000"/>
              </a:lnSpc>
              <a:spcBef>
                <a:spcPts val="470"/>
              </a:spcBef>
            </a:pPr>
            <a:r>
              <a:rPr sz="2600" spc="-10" dirty="0">
                <a:latin typeface="Carlito"/>
                <a:cs typeface="Carlito"/>
              </a:rPr>
              <a:t>operating </a:t>
            </a:r>
            <a:r>
              <a:rPr sz="2600" spc="-20" dirty="0">
                <a:latin typeface="Carlito"/>
                <a:cs typeface="Carlito"/>
              </a:rPr>
              <a:t>system </a:t>
            </a:r>
            <a:r>
              <a:rPr sz="2600" dirty="0">
                <a:latin typeface="Carlito"/>
                <a:cs typeface="Carlito"/>
              </a:rPr>
              <a:t>is Ctrl+z, while the UNIX </a:t>
            </a:r>
            <a:r>
              <a:rPr sz="2600" spc="-10" dirty="0">
                <a:latin typeface="Carlito"/>
                <a:cs typeface="Carlito"/>
              </a:rPr>
              <a:t>operating </a:t>
            </a:r>
            <a:r>
              <a:rPr sz="2600" spc="-20" dirty="0">
                <a:latin typeface="Carlito"/>
                <a:cs typeface="Carlito"/>
              </a:rPr>
              <a:t>system </a:t>
            </a:r>
            <a:r>
              <a:rPr sz="2600" spc="-15" dirty="0">
                <a:latin typeface="Carlito"/>
                <a:cs typeface="Carlito"/>
              </a:rPr>
              <a:t>recognizes  </a:t>
            </a:r>
            <a:r>
              <a:rPr sz="2600" dirty="0">
                <a:latin typeface="Carlito"/>
                <a:cs typeface="Carlito"/>
              </a:rPr>
              <a:t>Ctrl+d.</a:t>
            </a:r>
            <a:endParaRPr sz="2600">
              <a:latin typeface="Carlito"/>
              <a:cs typeface="Carlito"/>
            </a:endParaRPr>
          </a:p>
          <a:p>
            <a:pPr marL="241300" marR="653415" indent="-228600">
              <a:lnSpc>
                <a:spcPct val="70100"/>
              </a:lnSpc>
              <a:spcBef>
                <a:spcPts val="99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rlito"/>
                <a:cs typeface="Carlito"/>
              </a:rPr>
              <a:t>TELNET solves </a:t>
            </a:r>
            <a:r>
              <a:rPr sz="2600" dirty="0">
                <a:latin typeface="Carlito"/>
                <a:cs typeface="Carlito"/>
              </a:rPr>
              <a:t>this </a:t>
            </a:r>
            <a:r>
              <a:rPr sz="2600" spc="-10" dirty="0">
                <a:latin typeface="Carlito"/>
                <a:cs typeface="Carlito"/>
              </a:rPr>
              <a:t>problem </a:t>
            </a:r>
            <a:r>
              <a:rPr sz="2600" spc="-5" dirty="0">
                <a:latin typeface="Carlito"/>
                <a:cs typeface="Carlito"/>
              </a:rPr>
              <a:t>by defining </a:t>
            </a:r>
            <a:r>
              <a:rPr sz="2600" dirty="0">
                <a:latin typeface="Carlito"/>
                <a:cs typeface="Carlito"/>
              </a:rPr>
              <a:t>a </a:t>
            </a:r>
            <a:r>
              <a:rPr sz="2600" spc="-10" dirty="0">
                <a:solidFill>
                  <a:srgbClr val="006FC0"/>
                </a:solidFill>
                <a:latin typeface="Carlito"/>
                <a:cs typeface="Carlito"/>
              </a:rPr>
              <a:t>universal interface </a:t>
            </a:r>
            <a:r>
              <a:rPr sz="2600" spc="-5" dirty="0">
                <a:latin typeface="Carlito"/>
                <a:cs typeface="Carlito"/>
              </a:rPr>
              <a:t>called </a:t>
            </a:r>
            <a:r>
              <a:rPr sz="2600" dirty="0">
                <a:latin typeface="Carlito"/>
                <a:cs typeface="Carlito"/>
              </a:rPr>
              <a:t>the  </a:t>
            </a:r>
            <a:r>
              <a:rPr sz="2600" spc="-5" dirty="0">
                <a:latin typeface="Carlito"/>
                <a:cs typeface="Carlito"/>
              </a:rPr>
              <a:t>Network Virtual </a:t>
            </a:r>
            <a:r>
              <a:rPr sz="2600" spc="-30" dirty="0">
                <a:latin typeface="Carlito"/>
                <a:cs typeface="Carlito"/>
              </a:rPr>
              <a:t>Terminal </a:t>
            </a:r>
            <a:r>
              <a:rPr sz="2600" spc="-5" dirty="0">
                <a:latin typeface="Carlito"/>
                <a:cs typeface="Carlito"/>
              </a:rPr>
              <a:t>(NVT) </a:t>
            </a:r>
            <a:r>
              <a:rPr sz="2600" spc="-10" dirty="0">
                <a:solidFill>
                  <a:srgbClr val="006FC0"/>
                </a:solidFill>
                <a:latin typeface="Carlito"/>
                <a:cs typeface="Carlito"/>
              </a:rPr>
              <a:t>character</a:t>
            </a:r>
            <a:r>
              <a:rPr sz="2600" spc="-4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006FC0"/>
                </a:solidFill>
                <a:latin typeface="Carlito"/>
                <a:cs typeface="Carlito"/>
              </a:rPr>
              <a:t>set</a:t>
            </a:r>
            <a:r>
              <a:rPr sz="2600" spc="-5" dirty="0">
                <a:latin typeface="Carlito"/>
                <a:cs typeface="Carlito"/>
              </a:rPr>
              <a:t>.</a:t>
            </a:r>
            <a:endParaRPr sz="2600">
              <a:latin typeface="Carlito"/>
              <a:cs typeface="Carlito"/>
            </a:endParaRPr>
          </a:p>
          <a:p>
            <a:pPr marL="241300" indent="-228600">
              <a:lnSpc>
                <a:spcPts val="2650"/>
              </a:lnSpc>
              <a:spcBef>
                <a:spcPts val="7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rlito"/>
                <a:cs typeface="Carlito"/>
              </a:rPr>
              <a:t>Via </a:t>
            </a:r>
            <a:r>
              <a:rPr sz="2600" dirty="0">
                <a:latin typeface="Carlito"/>
                <a:cs typeface="Carlito"/>
              </a:rPr>
              <a:t>this </a:t>
            </a:r>
            <a:r>
              <a:rPr sz="2600" spc="-10" dirty="0">
                <a:latin typeface="Carlito"/>
                <a:cs typeface="Carlito"/>
              </a:rPr>
              <a:t>interface,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5" dirty="0">
                <a:latin typeface="Carlito"/>
                <a:cs typeface="Carlito"/>
              </a:rPr>
              <a:t>client TELNET </a:t>
            </a:r>
            <a:r>
              <a:rPr sz="2600" spc="-10" dirty="0">
                <a:latin typeface="Carlito"/>
                <a:cs typeface="Carlito"/>
              </a:rPr>
              <a:t>translates characters </a:t>
            </a:r>
            <a:r>
              <a:rPr sz="2600" spc="-15" dirty="0">
                <a:latin typeface="Carlito"/>
                <a:cs typeface="Carlito"/>
              </a:rPr>
              <a:t>(data</a:t>
            </a:r>
            <a:r>
              <a:rPr sz="2600" spc="-100" dirty="0">
                <a:latin typeface="Carlito"/>
                <a:cs typeface="Carlito"/>
              </a:rPr>
              <a:t> </a:t>
            </a:r>
            <a:r>
              <a:rPr sz="2600" spc="-5" dirty="0">
                <a:latin typeface="Carlito"/>
                <a:cs typeface="Carlito"/>
              </a:rPr>
              <a:t>or</a:t>
            </a:r>
            <a:endParaRPr sz="2600">
              <a:latin typeface="Carlito"/>
              <a:cs typeface="Carlito"/>
            </a:endParaRPr>
          </a:p>
          <a:p>
            <a:pPr marL="241300" marR="215265">
              <a:lnSpc>
                <a:spcPct val="70000"/>
              </a:lnSpc>
              <a:spcBef>
                <a:spcPts val="465"/>
              </a:spcBef>
            </a:pPr>
            <a:r>
              <a:rPr sz="2600" spc="-5" dirty="0">
                <a:latin typeface="Carlito"/>
                <a:cs typeface="Carlito"/>
              </a:rPr>
              <a:t>commands) that </a:t>
            </a:r>
            <a:r>
              <a:rPr sz="2600" spc="-10" dirty="0">
                <a:latin typeface="Carlito"/>
                <a:cs typeface="Carlito"/>
              </a:rPr>
              <a:t>come from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5" dirty="0">
                <a:latin typeface="Carlito"/>
                <a:cs typeface="Carlito"/>
              </a:rPr>
              <a:t>local terminal </a:t>
            </a:r>
            <a:r>
              <a:rPr sz="2600" spc="-10" dirty="0">
                <a:latin typeface="Carlito"/>
                <a:cs typeface="Carlito"/>
              </a:rPr>
              <a:t>into </a:t>
            </a:r>
            <a:r>
              <a:rPr sz="2600" dirty="0">
                <a:latin typeface="Carlito"/>
                <a:cs typeface="Carlito"/>
              </a:rPr>
              <a:t>NVT </a:t>
            </a:r>
            <a:r>
              <a:rPr sz="2600" spc="-20" dirty="0">
                <a:latin typeface="Carlito"/>
                <a:cs typeface="Carlito"/>
              </a:rPr>
              <a:t>form </a:t>
            </a:r>
            <a:r>
              <a:rPr sz="2600" dirty="0">
                <a:latin typeface="Carlito"/>
                <a:cs typeface="Carlito"/>
              </a:rPr>
              <a:t>and </a:t>
            </a:r>
            <a:r>
              <a:rPr sz="2600" spc="-15" dirty="0">
                <a:latin typeface="Carlito"/>
                <a:cs typeface="Carlito"/>
              </a:rPr>
              <a:t>delivers  </a:t>
            </a:r>
            <a:r>
              <a:rPr sz="2600" dirty="0">
                <a:latin typeface="Carlito"/>
                <a:cs typeface="Carlito"/>
              </a:rPr>
              <a:t>them </a:t>
            </a:r>
            <a:r>
              <a:rPr sz="2600" spc="-10" dirty="0">
                <a:latin typeface="Carlito"/>
                <a:cs typeface="Carlito"/>
              </a:rPr>
              <a:t>to </a:t>
            </a:r>
            <a:r>
              <a:rPr sz="2600" dirty="0">
                <a:latin typeface="Carlito"/>
                <a:cs typeface="Carlito"/>
              </a:rPr>
              <a:t>the</a:t>
            </a:r>
            <a:r>
              <a:rPr sz="2600" spc="-40" dirty="0">
                <a:latin typeface="Carlito"/>
                <a:cs typeface="Carlito"/>
              </a:rPr>
              <a:t> </a:t>
            </a:r>
            <a:r>
              <a:rPr sz="2600" spc="-10" dirty="0">
                <a:latin typeface="Carlito"/>
                <a:cs typeface="Carlito"/>
              </a:rPr>
              <a:t>network.</a:t>
            </a:r>
            <a:endParaRPr sz="2600">
              <a:latin typeface="Carlito"/>
              <a:cs typeface="Carlito"/>
            </a:endParaRPr>
          </a:p>
          <a:p>
            <a:pPr marL="241300" marR="5080" indent="-228600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rlito"/>
                <a:cs typeface="Carlito"/>
              </a:rPr>
              <a:t>The </a:t>
            </a:r>
            <a:r>
              <a:rPr sz="2600" spc="-5" dirty="0">
                <a:latin typeface="Carlito"/>
                <a:cs typeface="Carlito"/>
              </a:rPr>
              <a:t>server </a:t>
            </a:r>
            <a:r>
              <a:rPr sz="2600" spc="-40" dirty="0">
                <a:latin typeface="Carlito"/>
                <a:cs typeface="Carlito"/>
              </a:rPr>
              <a:t>TELNET, </a:t>
            </a:r>
            <a:r>
              <a:rPr sz="2600" spc="-5" dirty="0">
                <a:latin typeface="Carlito"/>
                <a:cs typeface="Carlito"/>
              </a:rPr>
              <a:t>on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5" dirty="0">
                <a:latin typeface="Carlito"/>
                <a:cs typeface="Carlito"/>
              </a:rPr>
              <a:t>other hand, </a:t>
            </a:r>
            <a:r>
              <a:rPr sz="2600" spc="-10" dirty="0">
                <a:latin typeface="Carlito"/>
                <a:cs typeface="Carlito"/>
              </a:rPr>
              <a:t>translates </a:t>
            </a:r>
            <a:r>
              <a:rPr sz="2600" spc="-15" dirty="0">
                <a:latin typeface="Carlito"/>
                <a:cs typeface="Carlito"/>
              </a:rPr>
              <a:t>data </a:t>
            </a:r>
            <a:r>
              <a:rPr sz="2600" dirty="0">
                <a:latin typeface="Carlito"/>
                <a:cs typeface="Carlito"/>
              </a:rPr>
              <a:t>and </a:t>
            </a:r>
            <a:r>
              <a:rPr sz="2600" spc="-5" dirty="0">
                <a:latin typeface="Carlito"/>
                <a:cs typeface="Carlito"/>
              </a:rPr>
              <a:t>commands </a:t>
            </a:r>
            <a:r>
              <a:rPr sz="2600" spc="-15" dirty="0">
                <a:latin typeface="Carlito"/>
                <a:cs typeface="Carlito"/>
              </a:rPr>
              <a:t>from  </a:t>
            </a:r>
            <a:r>
              <a:rPr sz="2600" dirty="0">
                <a:latin typeface="Carlito"/>
                <a:cs typeface="Carlito"/>
              </a:rPr>
              <a:t>NVT </a:t>
            </a:r>
            <a:r>
              <a:rPr sz="2600" spc="-20" dirty="0">
                <a:latin typeface="Carlito"/>
                <a:cs typeface="Carlito"/>
              </a:rPr>
              <a:t>form </a:t>
            </a:r>
            <a:r>
              <a:rPr sz="2600" spc="-10" dirty="0">
                <a:latin typeface="Carlito"/>
                <a:cs typeface="Carlito"/>
              </a:rPr>
              <a:t>into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20" dirty="0">
                <a:latin typeface="Carlito"/>
                <a:cs typeface="Carlito"/>
              </a:rPr>
              <a:t>form </a:t>
            </a:r>
            <a:r>
              <a:rPr sz="2600" spc="-5" dirty="0">
                <a:latin typeface="Carlito"/>
                <a:cs typeface="Carlito"/>
              </a:rPr>
              <a:t>acceptable by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10" dirty="0">
                <a:latin typeface="Carlito"/>
                <a:cs typeface="Carlito"/>
              </a:rPr>
              <a:t>remote</a:t>
            </a:r>
            <a:r>
              <a:rPr sz="2600" spc="-25" dirty="0">
                <a:latin typeface="Carlito"/>
                <a:cs typeface="Carlito"/>
              </a:rPr>
              <a:t> </a:t>
            </a:r>
            <a:r>
              <a:rPr sz="2600" spc="-35" dirty="0">
                <a:latin typeface="Carlito"/>
                <a:cs typeface="Carlito"/>
              </a:rPr>
              <a:t>computer.</a:t>
            </a:r>
            <a:endParaRPr sz="26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547240060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0015" y="1934053"/>
            <a:ext cx="10614273" cy="3054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0731539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705126"/>
            <a:ext cx="10135870" cy="3735704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NVT </a:t>
            </a:r>
            <a:r>
              <a:rPr sz="2800" spc="-10" dirty="0">
                <a:latin typeface="Carlito"/>
                <a:cs typeface="Carlito"/>
              </a:rPr>
              <a:t>uses two sets </a:t>
            </a:r>
            <a:r>
              <a:rPr sz="2800" spc="-5" dirty="0">
                <a:latin typeface="Carlito"/>
                <a:cs typeface="Carlito"/>
              </a:rPr>
              <a:t>of </a:t>
            </a:r>
            <a:r>
              <a:rPr sz="2800" spc="-15" dirty="0">
                <a:latin typeface="Carlito"/>
                <a:cs typeface="Carlito"/>
              </a:rPr>
              <a:t>characters, </a:t>
            </a:r>
            <a:r>
              <a:rPr sz="2800" spc="-10" dirty="0">
                <a:solidFill>
                  <a:srgbClr val="006FC0"/>
                </a:solidFill>
                <a:latin typeface="Carlito"/>
                <a:cs typeface="Carlito"/>
              </a:rPr>
              <a:t>one </a:t>
            </a:r>
            <a:r>
              <a:rPr sz="2800" spc="-25" dirty="0">
                <a:solidFill>
                  <a:srgbClr val="006FC0"/>
                </a:solidFill>
                <a:latin typeface="Carlito"/>
                <a:cs typeface="Carlito"/>
              </a:rPr>
              <a:t>for </a:t>
            </a:r>
            <a:r>
              <a:rPr sz="2800" spc="-20" dirty="0">
                <a:solidFill>
                  <a:srgbClr val="006FC0"/>
                </a:solidFill>
                <a:latin typeface="Carlito"/>
                <a:cs typeface="Carlito"/>
              </a:rPr>
              <a:t>data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10" dirty="0">
                <a:latin typeface="Carlito"/>
                <a:cs typeface="Carlito"/>
              </a:rPr>
              <a:t>one </a:t>
            </a:r>
            <a:r>
              <a:rPr sz="2800" spc="-25" dirty="0">
                <a:solidFill>
                  <a:srgbClr val="006FC0"/>
                </a:solidFill>
                <a:latin typeface="Carlito"/>
                <a:cs typeface="Carlito"/>
              </a:rPr>
              <a:t>for</a:t>
            </a:r>
            <a:r>
              <a:rPr sz="2800" spc="21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800" spc="-20" dirty="0">
                <a:solidFill>
                  <a:srgbClr val="006FC0"/>
                </a:solidFill>
                <a:latin typeface="Carlito"/>
                <a:cs typeface="Carlito"/>
              </a:rPr>
              <a:t>control</a:t>
            </a:r>
            <a:r>
              <a:rPr sz="2800" spc="-20" dirty="0">
                <a:latin typeface="Carlito"/>
                <a:cs typeface="Carlito"/>
              </a:rPr>
              <a:t>.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rlito"/>
                <a:cs typeface="Carlito"/>
              </a:rPr>
              <a:t>Both </a:t>
            </a:r>
            <a:r>
              <a:rPr sz="2800" spc="-15" dirty="0">
                <a:latin typeface="Carlito"/>
                <a:cs typeface="Carlito"/>
              </a:rPr>
              <a:t>are </a:t>
            </a:r>
            <a:r>
              <a:rPr sz="2800" spc="-10" dirty="0">
                <a:latin typeface="Carlito"/>
                <a:cs typeface="Carlito"/>
              </a:rPr>
              <a:t>8-bit</a:t>
            </a:r>
            <a:r>
              <a:rPr sz="2800" spc="3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bytes.</a:t>
            </a:r>
            <a:endParaRPr sz="2800">
              <a:latin typeface="Carlito"/>
              <a:cs typeface="Carlito"/>
            </a:endParaRPr>
          </a:p>
          <a:p>
            <a:pPr marL="321945" indent="-309880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321945" algn="l"/>
                <a:tab pos="322580" algn="l"/>
              </a:tabLst>
            </a:pPr>
            <a:r>
              <a:rPr sz="2800" spc="-20" dirty="0">
                <a:latin typeface="Carlito"/>
                <a:cs typeface="Carlito"/>
              </a:rPr>
              <a:t>For data, </a:t>
            </a:r>
            <a:r>
              <a:rPr sz="2800" spc="-5" dirty="0">
                <a:latin typeface="Carlito"/>
                <a:cs typeface="Carlito"/>
              </a:rPr>
              <a:t>NVT </a:t>
            </a:r>
            <a:r>
              <a:rPr sz="2800" spc="-10" dirty="0">
                <a:latin typeface="Carlito"/>
                <a:cs typeface="Carlito"/>
              </a:rPr>
              <a:t>normally uses what </a:t>
            </a:r>
            <a:r>
              <a:rPr sz="2800" spc="-5" dirty="0">
                <a:latin typeface="Carlito"/>
                <a:cs typeface="Carlito"/>
              </a:rPr>
              <a:t>is </a:t>
            </a:r>
            <a:r>
              <a:rPr sz="2800" spc="-10" dirty="0">
                <a:latin typeface="Carlito"/>
                <a:cs typeface="Carlito"/>
              </a:rPr>
              <a:t>called </a:t>
            </a:r>
            <a:r>
              <a:rPr sz="2800" spc="-5" dirty="0">
                <a:solidFill>
                  <a:srgbClr val="006FC0"/>
                </a:solidFill>
                <a:latin typeface="Carlito"/>
                <a:cs typeface="Carlito"/>
              </a:rPr>
              <a:t>NVT</a:t>
            </a:r>
            <a:r>
              <a:rPr sz="2800" spc="17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800" spc="-5" dirty="0">
                <a:solidFill>
                  <a:srgbClr val="006FC0"/>
                </a:solidFill>
                <a:latin typeface="Carlito"/>
                <a:cs typeface="Carlito"/>
              </a:rPr>
              <a:t>ASCII</a:t>
            </a:r>
            <a:r>
              <a:rPr sz="2800" spc="-5" dirty="0">
                <a:latin typeface="Carlito"/>
                <a:cs typeface="Carlito"/>
              </a:rPr>
              <a:t>.</a:t>
            </a:r>
            <a:endParaRPr sz="2800">
              <a:latin typeface="Carlito"/>
              <a:cs typeface="Carlito"/>
            </a:endParaRPr>
          </a:p>
          <a:p>
            <a:pPr marL="241300" marR="24130" indent="-228600">
              <a:lnSpc>
                <a:spcPts val="3020"/>
              </a:lnSpc>
              <a:spcBef>
                <a:spcPts val="104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This is </a:t>
            </a:r>
            <a:r>
              <a:rPr sz="2800" dirty="0">
                <a:latin typeface="Carlito"/>
                <a:cs typeface="Carlito"/>
              </a:rPr>
              <a:t>an </a:t>
            </a:r>
            <a:r>
              <a:rPr sz="2800" spc="-10" dirty="0">
                <a:latin typeface="Carlito"/>
                <a:cs typeface="Carlito"/>
              </a:rPr>
              <a:t>8-bit </a:t>
            </a:r>
            <a:r>
              <a:rPr sz="2800" spc="-15" dirty="0">
                <a:latin typeface="Carlito"/>
                <a:cs typeface="Carlito"/>
              </a:rPr>
              <a:t>character </a:t>
            </a:r>
            <a:r>
              <a:rPr sz="2800" spc="-10" dirty="0">
                <a:latin typeface="Carlito"/>
                <a:cs typeface="Carlito"/>
              </a:rPr>
              <a:t>set </a:t>
            </a:r>
            <a:r>
              <a:rPr sz="2800" spc="-5" dirty="0">
                <a:latin typeface="Carlito"/>
                <a:cs typeface="Carlito"/>
              </a:rPr>
              <a:t>in which the </a:t>
            </a:r>
            <a:r>
              <a:rPr sz="2800" spc="-15" dirty="0">
                <a:latin typeface="Carlito"/>
                <a:cs typeface="Carlito"/>
              </a:rPr>
              <a:t>seven </a:t>
            </a:r>
            <a:r>
              <a:rPr sz="2800" spc="-20" dirty="0">
                <a:latin typeface="Carlito"/>
                <a:cs typeface="Carlito"/>
              </a:rPr>
              <a:t>lowest </a:t>
            </a:r>
            <a:r>
              <a:rPr sz="2800" spc="-15" dirty="0">
                <a:latin typeface="Carlito"/>
                <a:cs typeface="Carlito"/>
              </a:rPr>
              <a:t>order </a:t>
            </a:r>
            <a:r>
              <a:rPr sz="2800" spc="-10" dirty="0">
                <a:latin typeface="Carlito"/>
                <a:cs typeface="Carlito"/>
              </a:rPr>
              <a:t>bits </a:t>
            </a:r>
            <a:r>
              <a:rPr sz="2800" spc="-20" dirty="0">
                <a:latin typeface="Carlito"/>
                <a:cs typeface="Carlito"/>
              </a:rPr>
              <a:t>are  </a:t>
            </a:r>
            <a:r>
              <a:rPr sz="2800" spc="-5" dirty="0">
                <a:latin typeface="Carlito"/>
                <a:cs typeface="Carlito"/>
              </a:rPr>
              <a:t>the same as ASCII and the </a:t>
            </a:r>
            <a:r>
              <a:rPr sz="2800" spc="-15" dirty="0">
                <a:solidFill>
                  <a:srgbClr val="006FC0"/>
                </a:solidFill>
                <a:latin typeface="Carlito"/>
                <a:cs typeface="Carlito"/>
              </a:rPr>
              <a:t>highest order </a:t>
            </a:r>
            <a:r>
              <a:rPr sz="2800" spc="-10" dirty="0">
                <a:solidFill>
                  <a:srgbClr val="006FC0"/>
                </a:solidFill>
                <a:latin typeface="Carlito"/>
                <a:cs typeface="Carlito"/>
              </a:rPr>
              <a:t>bit </a:t>
            </a:r>
            <a:r>
              <a:rPr sz="2800" spc="-5" dirty="0">
                <a:solidFill>
                  <a:srgbClr val="006FC0"/>
                </a:solidFill>
                <a:latin typeface="Carlito"/>
                <a:cs typeface="Carlito"/>
              </a:rPr>
              <a:t>is</a:t>
            </a:r>
            <a:r>
              <a:rPr sz="2800" spc="114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800" spc="-5" dirty="0">
                <a:solidFill>
                  <a:srgbClr val="006FC0"/>
                </a:solidFill>
                <a:latin typeface="Carlito"/>
                <a:cs typeface="Carlito"/>
              </a:rPr>
              <a:t>0.</a:t>
            </a:r>
            <a:endParaRPr sz="2800">
              <a:latin typeface="Carlito"/>
              <a:cs typeface="Carlito"/>
            </a:endParaRPr>
          </a:p>
          <a:p>
            <a:pPr marL="241300" marR="5080" indent="-228600">
              <a:lnSpc>
                <a:spcPts val="3020"/>
              </a:lnSpc>
              <a:spcBef>
                <a:spcPts val="1019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25" dirty="0">
                <a:latin typeface="Carlito"/>
                <a:cs typeface="Carlito"/>
              </a:rPr>
              <a:t>To </a:t>
            </a:r>
            <a:r>
              <a:rPr sz="2800" spc="-10" dirty="0">
                <a:latin typeface="Carlito"/>
                <a:cs typeface="Carlito"/>
              </a:rPr>
              <a:t>send </a:t>
            </a:r>
            <a:r>
              <a:rPr sz="2800" spc="-20" dirty="0">
                <a:solidFill>
                  <a:srgbClr val="006FC0"/>
                </a:solidFill>
                <a:latin typeface="Carlito"/>
                <a:cs typeface="Carlito"/>
              </a:rPr>
              <a:t>control characters </a:t>
            </a:r>
            <a:r>
              <a:rPr sz="2800" spc="-10" dirty="0">
                <a:latin typeface="Carlito"/>
                <a:cs typeface="Carlito"/>
              </a:rPr>
              <a:t>between </a:t>
            </a:r>
            <a:r>
              <a:rPr sz="2800" spc="-20" dirty="0">
                <a:latin typeface="Carlito"/>
                <a:cs typeface="Carlito"/>
              </a:rPr>
              <a:t>computers </a:t>
            </a:r>
            <a:r>
              <a:rPr sz="2800" spc="-15" dirty="0">
                <a:latin typeface="Carlito"/>
                <a:cs typeface="Carlito"/>
              </a:rPr>
              <a:t>(from </a:t>
            </a:r>
            <a:r>
              <a:rPr sz="2800" spc="-10" dirty="0">
                <a:latin typeface="Carlito"/>
                <a:cs typeface="Carlito"/>
              </a:rPr>
              <a:t>client </a:t>
            </a:r>
            <a:r>
              <a:rPr sz="2800" spc="-15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server  or vice </a:t>
            </a:r>
            <a:r>
              <a:rPr sz="2800" spc="-15" dirty="0">
                <a:latin typeface="Carlito"/>
                <a:cs typeface="Carlito"/>
              </a:rPr>
              <a:t>versa), </a:t>
            </a:r>
            <a:r>
              <a:rPr sz="2800" spc="-5" dirty="0">
                <a:latin typeface="Carlito"/>
                <a:cs typeface="Carlito"/>
              </a:rPr>
              <a:t>NVT </a:t>
            </a:r>
            <a:r>
              <a:rPr sz="2800" spc="-10" dirty="0">
                <a:latin typeface="Carlito"/>
                <a:cs typeface="Carlito"/>
              </a:rPr>
              <a:t>uses </a:t>
            </a:r>
            <a:r>
              <a:rPr sz="2800" spc="-5" dirty="0">
                <a:latin typeface="Carlito"/>
                <a:cs typeface="Carlito"/>
              </a:rPr>
              <a:t>an </a:t>
            </a:r>
            <a:r>
              <a:rPr sz="2800" spc="-20" dirty="0">
                <a:latin typeface="Carlito"/>
                <a:cs typeface="Carlito"/>
              </a:rPr>
              <a:t>8-bit </a:t>
            </a:r>
            <a:r>
              <a:rPr sz="2800" spc="-15" dirty="0">
                <a:latin typeface="Carlito"/>
                <a:cs typeface="Carlito"/>
              </a:rPr>
              <a:t>character </a:t>
            </a:r>
            <a:r>
              <a:rPr sz="2800" spc="-10" dirty="0">
                <a:latin typeface="Carlito"/>
                <a:cs typeface="Carlito"/>
              </a:rPr>
              <a:t>set </a:t>
            </a:r>
            <a:r>
              <a:rPr sz="2800" spc="-5" dirty="0">
                <a:latin typeface="Carlito"/>
                <a:cs typeface="Carlito"/>
              </a:rPr>
              <a:t>in which the </a:t>
            </a:r>
            <a:r>
              <a:rPr sz="2800" spc="-15" dirty="0">
                <a:latin typeface="Carlito"/>
                <a:cs typeface="Carlito"/>
              </a:rPr>
              <a:t>highest </a:t>
            </a:r>
            <a:r>
              <a:rPr sz="2800" spc="-15" dirty="0">
                <a:solidFill>
                  <a:srgbClr val="006FC0"/>
                </a:solidFill>
                <a:latin typeface="Carlito"/>
                <a:cs typeface="Carlito"/>
              </a:rPr>
              <a:t> order </a:t>
            </a:r>
            <a:r>
              <a:rPr sz="2800" spc="-5" dirty="0">
                <a:solidFill>
                  <a:srgbClr val="006FC0"/>
                </a:solidFill>
                <a:latin typeface="Carlito"/>
                <a:cs typeface="Carlito"/>
              </a:rPr>
              <a:t>bit is </a:t>
            </a:r>
            <a:r>
              <a:rPr sz="2800" spc="-10" dirty="0">
                <a:solidFill>
                  <a:srgbClr val="006FC0"/>
                </a:solidFill>
                <a:latin typeface="Carlito"/>
                <a:cs typeface="Carlito"/>
              </a:rPr>
              <a:t>set </a:t>
            </a:r>
            <a:r>
              <a:rPr sz="2800" spc="-15" dirty="0">
                <a:solidFill>
                  <a:srgbClr val="006FC0"/>
                </a:solidFill>
                <a:latin typeface="Carlito"/>
                <a:cs typeface="Carlito"/>
              </a:rPr>
              <a:t>to</a:t>
            </a:r>
            <a:r>
              <a:rPr sz="2800" spc="4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800" spc="-5" dirty="0">
                <a:solidFill>
                  <a:srgbClr val="006FC0"/>
                </a:solidFill>
                <a:latin typeface="Carlito"/>
                <a:cs typeface="Carlito"/>
              </a:rPr>
              <a:t>1.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96187" y="4752383"/>
            <a:ext cx="7460060" cy="12831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9524228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69188"/>
            <a:ext cx="42951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80" dirty="0"/>
              <a:t>TELNET</a:t>
            </a:r>
            <a:r>
              <a:rPr spc="-400" dirty="0"/>
              <a:t> </a:t>
            </a:r>
            <a:r>
              <a:rPr spc="-175" dirty="0"/>
              <a:t>commands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658188"/>
            <a:ext cx="10029825" cy="224345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41300" marR="5080" indent="-228600">
              <a:lnSpc>
                <a:spcPts val="3030"/>
              </a:lnSpc>
              <a:spcBef>
                <a:spcPts val="4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TELNET </a:t>
            </a:r>
            <a:r>
              <a:rPr sz="2800" spc="-10" dirty="0">
                <a:latin typeface="Carlito"/>
                <a:cs typeface="Carlito"/>
              </a:rPr>
              <a:t>lets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client </a:t>
            </a:r>
            <a:r>
              <a:rPr sz="2800" spc="-5" dirty="0">
                <a:latin typeface="Carlito"/>
                <a:cs typeface="Carlito"/>
              </a:rPr>
              <a:t>and server </a:t>
            </a:r>
            <a:r>
              <a:rPr sz="2800" spc="-15" dirty="0">
                <a:latin typeface="Carlito"/>
                <a:cs typeface="Carlito"/>
              </a:rPr>
              <a:t>negotiate </a:t>
            </a:r>
            <a:r>
              <a:rPr sz="2800" spc="-5" dirty="0">
                <a:latin typeface="Carlito"/>
                <a:cs typeface="Carlito"/>
              </a:rPr>
              <a:t>options </a:t>
            </a:r>
            <a:r>
              <a:rPr sz="2800" spc="-25" dirty="0">
                <a:latin typeface="Carlito"/>
                <a:cs typeface="Carlito"/>
              </a:rPr>
              <a:t>before </a:t>
            </a:r>
            <a:r>
              <a:rPr sz="2800" dirty="0">
                <a:latin typeface="Carlito"/>
                <a:cs typeface="Carlito"/>
              </a:rPr>
              <a:t>or </a:t>
            </a:r>
            <a:r>
              <a:rPr sz="2800" spc="-10" dirty="0">
                <a:latin typeface="Carlito"/>
                <a:cs typeface="Carlito"/>
              </a:rPr>
              <a:t>during 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use </a:t>
            </a:r>
            <a:r>
              <a:rPr sz="2800" spc="-5" dirty="0">
                <a:latin typeface="Carlito"/>
                <a:cs typeface="Carlito"/>
              </a:rPr>
              <a:t>of the</a:t>
            </a:r>
            <a:r>
              <a:rPr sz="2800" spc="6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service.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solidFill>
                  <a:srgbClr val="006FC0"/>
                </a:solidFill>
                <a:latin typeface="Carlito"/>
                <a:cs typeface="Carlito"/>
              </a:rPr>
              <a:t>Options </a:t>
            </a:r>
            <a:r>
              <a:rPr sz="2800" spc="-20" dirty="0">
                <a:latin typeface="Carlito"/>
                <a:cs typeface="Carlito"/>
              </a:rPr>
              <a:t>are </a:t>
            </a:r>
            <a:r>
              <a:rPr sz="2800" spc="-25" dirty="0">
                <a:latin typeface="Carlito"/>
                <a:cs typeface="Carlito"/>
              </a:rPr>
              <a:t>extra </a:t>
            </a:r>
            <a:r>
              <a:rPr sz="2800" spc="-20" dirty="0">
                <a:latin typeface="Carlito"/>
                <a:cs typeface="Carlito"/>
              </a:rPr>
              <a:t>features </a:t>
            </a:r>
            <a:r>
              <a:rPr sz="2800" spc="-15" dirty="0">
                <a:latin typeface="Carlito"/>
                <a:cs typeface="Carlito"/>
              </a:rPr>
              <a:t>available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a</a:t>
            </a:r>
            <a:r>
              <a:rPr sz="2800" spc="130" dirty="0">
                <a:latin typeface="Carlito"/>
                <a:cs typeface="Carlito"/>
              </a:rPr>
              <a:t> </a:t>
            </a:r>
            <a:r>
              <a:rPr sz="2800" spc="-65" dirty="0">
                <a:latin typeface="Carlito"/>
                <a:cs typeface="Carlito"/>
              </a:rPr>
              <a:t>user.</a:t>
            </a:r>
            <a:endParaRPr sz="2800">
              <a:latin typeface="Carlito"/>
              <a:cs typeface="Carlito"/>
            </a:endParaRPr>
          </a:p>
          <a:p>
            <a:pPr marL="241300" marR="113664" indent="-228600">
              <a:lnSpc>
                <a:spcPts val="3030"/>
              </a:lnSpc>
              <a:spcBef>
                <a:spcPts val="103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5" dirty="0">
                <a:latin typeface="Carlito"/>
                <a:cs typeface="Carlito"/>
              </a:rPr>
              <a:t>operating </a:t>
            </a:r>
            <a:r>
              <a:rPr sz="2800" spc="-25" dirty="0">
                <a:latin typeface="Carlito"/>
                <a:cs typeface="Carlito"/>
              </a:rPr>
              <a:t>system </a:t>
            </a:r>
            <a:r>
              <a:rPr sz="2800" spc="-5" dirty="0">
                <a:latin typeface="Carlito"/>
                <a:cs typeface="Carlito"/>
              </a:rPr>
              <a:t>(UNIX, </a:t>
            </a:r>
            <a:r>
              <a:rPr sz="2800" spc="-25" dirty="0">
                <a:latin typeface="Carlito"/>
                <a:cs typeface="Carlito"/>
              </a:rPr>
              <a:t>for </a:t>
            </a:r>
            <a:r>
              <a:rPr sz="2800" spc="-15" dirty="0">
                <a:latin typeface="Carlito"/>
                <a:cs typeface="Carlito"/>
              </a:rPr>
              <a:t>example) </a:t>
            </a:r>
            <a:r>
              <a:rPr sz="2800" spc="-10" dirty="0">
                <a:latin typeface="Carlito"/>
                <a:cs typeface="Carlito"/>
              </a:rPr>
              <a:t>defines </a:t>
            </a:r>
            <a:r>
              <a:rPr sz="2800" spc="-5" dirty="0">
                <a:latin typeface="Carlito"/>
                <a:cs typeface="Carlito"/>
              </a:rPr>
              <a:t>an </a:t>
            </a:r>
            <a:r>
              <a:rPr sz="2800" spc="-15" dirty="0">
                <a:latin typeface="Carlito"/>
                <a:cs typeface="Carlito"/>
              </a:rPr>
              <a:t>interface </a:t>
            </a:r>
            <a:r>
              <a:rPr sz="2800" dirty="0">
                <a:latin typeface="Carlito"/>
                <a:cs typeface="Carlito"/>
              </a:rPr>
              <a:t>with  </a:t>
            </a:r>
            <a:r>
              <a:rPr sz="2800" spc="-10" dirty="0">
                <a:latin typeface="Carlito"/>
                <a:cs typeface="Carlito"/>
              </a:rPr>
              <a:t>user-friendly</a:t>
            </a:r>
            <a:r>
              <a:rPr sz="2800" spc="3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commands.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4087417"/>
            <a:ext cx="12192000" cy="25709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7852099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405637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10" dirty="0"/>
              <a:t>Secure </a:t>
            </a:r>
            <a:r>
              <a:rPr spc="-225" dirty="0"/>
              <a:t>Shell</a:t>
            </a:r>
            <a:r>
              <a:rPr spc="-515" dirty="0"/>
              <a:t> </a:t>
            </a:r>
            <a:r>
              <a:rPr spc="-200" dirty="0"/>
              <a:t>(SSH)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9886315" cy="275399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41300" marR="5080" indent="-228600">
              <a:lnSpc>
                <a:spcPts val="3030"/>
              </a:lnSpc>
              <a:spcBef>
                <a:spcPts val="4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rlito"/>
                <a:cs typeface="Carlito"/>
              </a:rPr>
              <a:t>Secure </a:t>
            </a:r>
            <a:r>
              <a:rPr sz="2800" spc="-10" dirty="0">
                <a:latin typeface="Carlito"/>
                <a:cs typeface="Carlito"/>
              </a:rPr>
              <a:t>Shell </a:t>
            </a:r>
            <a:r>
              <a:rPr sz="2800" spc="-5" dirty="0">
                <a:latin typeface="Carlito"/>
                <a:cs typeface="Carlito"/>
              </a:rPr>
              <a:t>(SSH) is a </a:t>
            </a:r>
            <a:r>
              <a:rPr sz="2800" spc="-15" dirty="0">
                <a:solidFill>
                  <a:srgbClr val="006FC0"/>
                </a:solidFill>
                <a:latin typeface="Carlito"/>
                <a:cs typeface="Carlito"/>
              </a:rPr>
              <a:t>secure </a:t>
            </a:r>
            <a:r>
              <a:rPr sz="2800" spc="-10" dirty="0">
                <a:solidFill>
                  <a:srgbClr val="006FC0"/>
                </a:solidFill>
                <a:latin typeface="Carlito"/>
                <a:cs typeface="Carlito"/>
              </a:rPr>
              <a:t>application </a:t>
            </a:r>
            <a:r>
              <a:rPr sz="2800" spc="-25" dirty="0">
                <a:solidFill>
                  <a:srgbClr val="006FC0"/>
                </a:solidFill>
                <a:latin typeface="Carlito"/>
                <a:cs typeface="Carlito"/>
              </a:rPr>
              <a:t>program </a:t>
            </a:r>
            <a:r>
              <a:rPr sz="2800" spc="-10" dirty="0">
                <a:latin typeface="Carlito"/>
                <a:cs typeface="Carlito"/>
              </a:rPr>
              <a:t>that can </a:t>
            </a:r>
            <a:r>
              <a:rPr sz="2800" spc="-5" dirty="0">
                <a:latin typeface="Carlito"/>
                <a:cs typeface="Carlito"/>
              </a:rPr>
              <a:t>be </a:t>
            </a:r>
            <a:r>
              <a:rPr sz="2800" spc="-10" dirty="0">
                <a:latin typeface="Carlito"/>
                <a:cs typeface="Carlito"/>
              </a:rPr>
              <a:t>used  </a:t>
            </a:r>
            <a:r>
              <a:rPr sz="2800" spc="-25" dirty="0">
                <a:latin typeface="Carlito"/>
                <a:cs typeface="Carlito"/>
              </a:rPr>
              <a:t>for </a:t>
            </a:r>
            <a:r>
              <a:rPr sz="2800" spc="-20" dirty="0">
                <a:latin typeface="Carlito"/>
                <a:cs typeface="Carlito"/>
              </a:rPr>
              <a:t>several </a:t>
            </a:r>
            <a:r>
              <a:rPr sz="2800" spc="-10" dirty="0">
                <a:latin typeface="Carlito"/>
                <a:cs typeface="Carlito"/>
              </a:rPr>
              <a:t>purposes such </a:t>
            </a:r>
            <a:r>
              <a:rPr sz="2800" spc="-5" dirty="0">
                <a:latin typeface="Carlito"/>
                <a:cs typeface="Carlito"/>
              </a:rPr>
              <a:t>as </a:t>
            </a:r>
            <a:r>
              <a:rPr sz="2800" spc="-15" dirty="0">
                <a:latin typeface="Carlito"/>
                <a:cs typeface="Carlito"/>
              </a:rPr>
              <a:t>remote </a:t>
            </a:r>
            <a:r>
              <a:rPr sz="2800" spc="-5" dirty="0">
                <a:latin typeface="Carlito"/>
                <a:cs typeface="Carlito"/>
              </a:rPr>
              <a:t>logging and </a:t>
            </a:r>
            <a:r>
              <a:rPr sz="2800" spc="-10" dirty="0">
                <a:latin typeface="Carlito"/>
                <a:cs typeface="Carlito"/>
              </a:rPr>
              <a:t>file</a:t>
            </a:r>
            <a:r>
              <a:rPr sz="2800" spc="175" dirty="0">
                <a:latin typeface="Carlito"/>
                <a:cs typeface="Carlito"/>
              </a:rPr>
              <a:t> </a:t>
            </a:r>
            <a:r>
              <a:rPr sz="2800" spc="-50" dirty="0">
                <a:latin typeface="Carlito"/>
                <a:cs typeface="Carlito"/>
              </a:rPr>
              <a:t>transfer,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it </a:t>
            </a:r>
            <a:r>
              <a:rPr sz="2800" spc="-15" dirty="0">
                <a:latin typeface="Carlito"/>
                <a:cs typeface="Carlito"/>
              </a:rPr>
              <a:t>was </a:t>
            </a:r>
            <a:r>
              <a:rPr sz="2800" spc="-10" dirty="0">
                <a:latin typeface="Carlito"/>
                <a:cs typeface="Carlito"/>
              </a:rPr>
              <a:t>originally designed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10" dirty="0">
                <a:solidFill>
                  <a:srgbClr val="006FC0"/>
                </a:solidFill>
                <a:latin typeface="Carlito"/>
                <a:cs typeface="Carlito"/>
              </a:rPr>
              <a:t>replace</a:t>
            </a:r>
            <a:r>
              <a:rPr sz="2800" spc="11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800" spc="-45" dirty="0">
                <a:latin typeface="Carlito"/>
                <a:cs typeface="Carlito"/>
              </a:rPr>
              <a:t>TELNET.</a:t>
            </a:r>
            <a:endParaRPr sz="2800">
              <a:latin typeface="Carlito"/>
              <a:cs typeface="Carlito"/>
            </a:endParaRPr>
          </a:p>
          <a:p>
            <a:pPr marL="241300" marR="136525" indent="-228600">
              <a:lnSpc>
                <a:spcPts val="3030"/>
              </a:lnSpc>
              <a:spcBef>
                <a:spcPts val="1035"/>
              </a:spcBef>
              <a:buFont typeface="Arial"/>
              <a:buChar char="•"/>
              <a:tabLst>
                <a:tab pos="321945" algn="l"/>
                <a:tab pos="322580" algn="l"/>
              </a:tabLst>
            </a:pPr>
            <a:r>
              <a:rPr dirty="0"/>
              <a:t>	</a:t>
            </a:r>
            <a:r>
              <a:rPr sz="2800" spc="-15" dirty="0">
                <a:latin typeface="Carlito"/>
                <a:cs typeface="Carlito"/>
              </a:rPr>
              <a:t>There are </a:t>
            </a:r>
            <a:r>
              <a:rPr sz="2800" spc="-10" dirty="0">
                <a:latin typeface="Carlito"/>
                <a:cs typeface="Carlito"/>
              </a:rPr>
              <a:t>two </a:t>
            </a:r>
            <a:r>
              <a:rPr sz="2800" spc="-15" dirty="0">
                <a:latin typeface="Carlito"/>
                <a:cs typeface="Carlito"/>
              </a:rPr>
              <a:t>versions </a:t>
            </a:r>
            <a:r>
              <a:rPr sz="2800" spc="-5" dirty="0">
                <a:latin typeface="Carlito"/>
                <a:cs typeface="Carlito"/>
              </a:rPr>
              <a:t>of SSH: </a:t>
            </a:r>
            <a:r>
              <a:rPr sz="2800" dirty="0">
                <a:latin typeface="Carlito"/>
                <a:cs typeface="Carlito"/>
              </a:rPr>
              <a:t>SSH-1 </a:t>
            </a:r>
            <a:r>
              <a:rPr sz="2800" spc="-5" dirty="0">
                <a:latin typeface="Carlito"/>
                <a:cs typeface="Carlito"/>
              </a:rPr>
              <a:t>and SSH-2, which </a:t>
            </a:r>
            <a:r>
              <a:rPr sz="2800" spc="-15" dirty="0">
                <a:latin typeface="Carlito"/>
                <a:cs typeface="Carlito"/>
              </a:rPr>
              <a:t>are totally  </a:t>
            </a:r>
            <a:r>
              <a:rPr sz="2800" spc="-10" dirty="0">
                <a:latin typeface="Carlito"/>
                <a:cs typeface="Carlito"/>
              </a:rPr>
              <a:t>incompatible.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rlito"/>
                <a:cs typeface="Carlito"/>
              </a:rPr>
              <a:t>SSH </a:t>
            </a:r>
            <a:r>
              <a:rPr sz="2800" spc="-5" dirty="0">
                <a:latin typeface="Carlito"/>
                <a:cs typeface="Carlito"/>
              </a:rPr>
              <a:t>is </a:t>
            </a:r>
            <a:r>
              <a:rPr sz="2800" dirty="0">
                <a:latin typeface="Carlito"/>
                <a:cs typeface="Carlito"/>
              </a:rPr>
              <a:t>an </a:t>
            </a:r>
            <a:r>
              <a:rPr sz="2800" spc="-15" dirty="0">
                <a:latin typeface="Carlito"/>
                <a:cs typeface="Carlito"/>
              </a:rPr>
              <a:t>application-layer </a:t>
            </a:r>
            <a:r>
              <a:rPr sz="2800" spc="-20" dirty="0">
                <a:latin typeface="Carlito"/>
                <a:cs typeface="Carlito"/>
              </a:rPr>
              <a:t>protocol </a:t>
            </a:r>
            <a:r>
              <a:rPr sz="2800" spc="-5" dirty="0">
                <a:latin typeface="Carlito"/>
                <a:cs typeface="Carlito"/>
              </a:rPr>
              <a:t>with </a:t>
            </a:r>
            <a:r>
              <a:rPr sz="2800" spc="-15" dirty="0">
                <a:latin typeface="Carlito"/>
                <a:cs typeface="Carlito"/>
              </a:rPr>
              <a:t>three</a:t>
            </a:r>
            <a:r>
              <a:rPr sz="2800" spc="15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components.</a:t>
            </a:r>
            <a:endParaRPr sz="28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4294327401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44602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65" dirty="0"/>
              <a:t>Components </a:t>
            </a:r>
            <a:r>
              <a:rPr spc="-190" dirty="0"/>
              <a:t>of</a:t>
            </a:r>
            <a:r>
              <a:rPr spc="-570" dirty="0"/>
              <a:t> </a:t>
            </a:r>
            <a:r>
              <a:rPr spc="-135" dirty="0"/>
              <a:t>SSH</a:t>
            </a:r>
          </a:p>
        </p:txBody>
      </p:sp>
      <p:sp>
        <p:nvSpPr>
          <p:cNvPr id="3" name="object 3"/>
          <p:cNvSpPr/>
          <p:nvPr/>
        </p:nvSpPr>
        <p:spPr>
          <a:xfrm>
            <a:off x="1810061" y="2148006"/>
            <a:ext cx="8550914" cy="37439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0731241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463676"/>
            <a:ext cx="948563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35" dirty="0"/>
              <a:t>SSH </a:t>
            </a:r>
            <a:r>
              <a:rPr spc="-260" dirty="0"/>
              <a:t>Transport-Layer </a:t>
            </a:r>
            <a:r>
              <a:rPr spc="-225" dirty="0"/>
              <a:t>Protocol</a:t>
            </a:r>
            <a:r>
              <a:rPr spc="-620" dirty="0"/>
              <a:t> </a:t>
            </a:r>
            <a:r>
              <a:rPr spc="-200" dirty="0"/>
              <a:t>(SSH-TRANS)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916939" y="1447800"/>
            <a:ext cx="10358120" cy="5135573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584835" marR="562610" indent="-228600">
              <a:lnSpc>
                <a:spcPct val="70000"/>
              </a:lnSpc>
              <a:spcBef>
                <a:spcPts val="960"/>
              </a:spcBef>
              <a:buFont typeface="Arial"/>
              <a:buChar char="•"/>
              <a:tabLst>
                <a:tab pos="585470" algn="l"/>
              </a:tabLst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TCP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sz="2400" spc="-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sz="240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400" spc="-1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secured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transport-layer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protocol,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SSH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uses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protocol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 creates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400" spc="-1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secured </a:t>
            </a:r>
            <a:r>
              <a:rPr sz="2400" spc="-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channel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TCP.</a:t>
            </a:r>
          </a:p>
          <a:p>
            <a:pPr marL="584835" indent="-228600">
              <a:lnSpc>
                <a:spcPct val="100000"/>
              </a:lnSpc>
              <a:spcBef>
                <a:spcPts val="135"/>
              </a:spcBef>
              <a:buFont typeface="Arial"/>
              <a:buChar char="•"/>
              <a:tabLst>
                <a:tab pos="585470" algn="l"/>
              </a:tabLst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sz="2400" spc="-1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</a:t>
            </a:r>
            <a:r>
              <a:rPr sz="2400" spc="-1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layer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an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independent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protocol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referred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SSH-TRANS.</a:t>
            </a:r>
          </a:p>
          <a:p>
            <a:pPr marL="584835" indent="-228600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585470" algn="l"/>
              </a:tabLst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client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server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TCP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protocol to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insecure</a:t>
            </a:r>
            <a:r>
              <a:rPr sz="24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connection.</a:t>
            </a:r>
          </a:p>
          <a:p>
            <a:pPr marL="584835" marR="5080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585470" algn="l"/>
              </a:tabLst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exchange </a:t>
            </a:r>
            <a:r>
              <a:rPr sz="2400" spc="-1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several </a:t>
            </a:r>
            <a:r>
              <a:rPr sz="2400" spc="-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security </a:t>
            </a:r>
            <a:r>
              <a:rPr sz="2400" spc="-1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parameters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secure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channel on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 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TCP.</a:t>
            </a:r>
          </a:p>
          <a:p>
            <a:pPr marL="584835" indent="-228600">
              <a:lnSpc>
                <a:spcPct val="100000"/>
              </a:lnSpc>
              <a:spcBef>
                <a:spcPts val="135"/>
              </a:spcBef>
              <a:buFont typeface="Arial"/>
              <a:buChar char="•"/>
              <a:tabLst>
                <a:tab pos="585470" algn="l"/>
              </a:tabLst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services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provided by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protocol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are:</a:t>
            </a:r>
          </a:p>
          <a:p>
            <a:pPr marL="584835" indent="-228600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585470" algn="l"/>
              </a:tabLst>
            </a:pPr>
            <a:r>
              <a:rPr sz="2400" spc="-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Privacy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confidentiality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message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exchanged</a:t>
            </a:r>
          </a:p>
          <a:p>
            <a:pPr marL="584835" marR="338455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585470" algn="l"/>
              </a:tabLst>
            </a:pPr>
            <a:r>
              <a:rPr sz="2400" spc="-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integrity,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guaranteed that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messages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exchanged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client 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server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changed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sz="2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intruder</a:t>
            </a:r>
          </a:p>
          <a:p>
            <a:pPr marL="584835" indent="-228600">
              <a:lnSpc>
                <a:spcPts val="2450"/>
              </a:lnSpc>
              <a:spcBef>
                <a:spcPts val="135"/>
              </a:spcBef>
              <a:buFont typeface="Arial"/>
              <a:buChar char="•"/>
              <a:tabLst>
                <a:tab pos="585470" algn="l"/>
              </a:tabLst>
            </a:pPr>
            <a:r>
              <a:rPr sz="2400" spc="-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Server authentication,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client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sure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server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</a:p>
          <a:p>
            <a:pPr marL="584835">
              <a:lnSpc>
                <a:spcPts val="2450"/>
              </a:lnSpc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claims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</a:p>
          <a:p>
            <a:pPr marL="584835" marR="391795" indent="-228600">
              <a:lnSpc>
                <a:spcPct val="70000"/>
              </a:lnSpc>
              <a:spcBef>
                <a:spcPts val="1005"/>
              </a:spcBef>
              <a:buFont typeface="Arial"/>
              <a:buChar char="•"/>
              <a:tabLst>
                <a:tab pos="585470" algn="l"/>
              </a:tabLst>
            </a:pPr>
            <a:r>
              <a:rPr sz="2400" spc="-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Compression of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messages,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improves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efficiency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makes attack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difficult</a:t>
            </a:r>
          </a:p>
        </p:txBody>
      </p:sp>
    </p:spTree>
    <p:extLst>
      <p:ext uri="{BB962C8B-B14F-4D97-AF65-F5344CB8AC3E}">
        <p14:creationId xmlns:p14="http://schemas.microsoft.com/office/powerpoint/2010/main" val="3382091086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411302"/>
            <a:ext cx="90982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35" dirty="0"/>
              <a:t>SSH </a:t>
            </a:r>
            <a:r>
              <a:rPr spc="-220" dirty="0"/>
              <a:t>Authentication </a:t>
            </a:r>
            <a:r>
              <a:rPr spc="-225" dirty="0"/>
              <a:t>Protocol</a:t>
            </a:r>
            <a:r>
              <a:rPr spc="-605" dirty="0"/>
              <a:t> </a:t>
            </a:r>
            <a:r>
              <a:rPr spc="-210" dirty="0"/>
              <a:t>(SSH-AUTH)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59966"/>
            <a:ext cx="10156825" cy="4373880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241300" marR="486409" indent="-228600" algn="just">
              <a:lnSpc>
                <a:spcPct val="80000"/>
              </a:lnSpc>
              <a:spcBef>
                <a:spcPts val="76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secure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channel is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established between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client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 server and the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server is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authenticated </a:t>
            </a:r>
            <a:r>
              <a:rPr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client,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SSH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call 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another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procedure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can </a:t>
            </a:r>
            <a:r>
              <a:rPr sz="2800" spc="-1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authenticate </a:t>
            </a:r>
            <a:r>
              <a:rPr sz="2800" spc="-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800" spc="-1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client </a:t>
            </a:r>
            <a:r>
              <a:rPr sz="2800" spc="-2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sz="2800" spc="-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800" spc="21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4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server.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8600" algn="just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layer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defines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</a:t>
            </a:r>
            <a:r>
              <a:rPr sz="2800" spc="-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2800" spc="-1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authentication</a:t>
            </a:r>
            <a:r>
              <a:rPr sz="2800" spc="13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tools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marR="5080" indent="-228600">
              <a:lnSpc>
                <a:spcPts val="2690"/>
              </a:lnSpc>
              <a:spcBef>
                <a:spcPts val="98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Authentication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starts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client,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sends a </a:t>
            </a:r>
            <a:r>
              <a:rPr sz="2800" spc="-1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request </a:t>
            </a:r>
            <a:r>
              <a:rPr sz="2800" spc="-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message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8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server.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marR="534670" indent="-228600">
              <a:lnSpc>
                <a:spcPts val="269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800" spc="-1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request </a:t>
            </a:r>
            <a:r>
              <a:rPr sz="2800" spc="-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includes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 name, server name,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method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 authentication,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required</a:t>
            </a:r>
            <a:r>
              <a:rPr sz="28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marR="138430" indent="-228600">
              <a:lnSpc>
                <a:spcPct val="80000"/>
              </a:lnSpc>
              <a:spcBef>
                <a:spcPts val="102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server responds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either </a:t>
            </a:r>
            <a:r>
              <a:rPr sz="2800" spc="-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800" spc="-1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success </a:t>
            </a:r>
            <a:r>
              <a:rPr sz="2800" spc="-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message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confirms  that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client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authenticated,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a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failed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message, which means 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needs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repeated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request</a:t>
            </a:r>
            <a:r>
              <a:rPr sz="2800" spc="2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message.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990990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410921"/>
            <a:ext cx="84366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35" dirty="0"/>
              <a:t>SSH </a:t>
            </a:r>
            <a:r>
              <a:rPr spc="-190" dirty="0"/>
              <a:t>Connection </a:t>
            </a:r>
            <a:r>
              <a:rPr spc="-225" dirty="0"/>
              <a:t>Protocol</a:t>
            </a:r>
            <a:r>
              <a:rPr spc="-655" dirty="0"/>
              <a:t> </a:t>
            </a:r>
            <a:r>
              <a:rPr spc="-175" dirty="0"/>
              <a:t>(SSH-CONN)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10288270" cy="390588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 marR="5080" indent="-228600">
              <a:lnSpc>
                <a:spcPct val="90000"/>
              </a:lnSpc>
              <a:spcBef>
                <a:spcPts val="43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secured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channel is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established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server and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client 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authenticated </a:t>
            </a:r>
            <a:r>
              <a:rPr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</a:t>
            </a:r>
            <a:r>
              <a:rPr sz="2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other,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SSH can </a:t>
            </a:r>
            <a:r>
              <a:rPr sz="2800" spc="-1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call </a:t>
            </a:r>
            <a:r>
              <a:rPr sz="2800" spc="-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piece of </a:t>
            </a:r>
            <a:r>
              <a:rPr sz="2800" spc="-1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software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 implements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third protocol,</a:t>
            </a:r>
            <a:r>
              <a:rPr sz="28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SSH-CONN.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marR="1698625" indent="-228600">
              <a:lnSpc>
                <a:spcPts val="3020"/>
              </a:lnSpc>
              <a:spcBef>
                <a:spcPts val="105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services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provided by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SSH-CONN protocol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sz="2800" spc="-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multiplexing.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marR="192405" indent="-228600">
              <a:lnSpc>
                <a:spcPts val="302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SSH-CONN </a:t>
            </a:r>
            <a:r>
              <a:rPr sz="2800" spc="-3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takes </a:t>
            </a:r>
            <a:r>
              <a:rPr sz="2800" spc="-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800" spc="-1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secure </a:t>
            </a:r>
            <a:r>
              <a:rPr sz="2800" spc="-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channel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established by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previous  protocols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lets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800" spc="-1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client </a:t>
            </a:r>
            <a:r>
              <a:rPr sz="2800" spc="-2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 </a:t>
            </a:r>
            <a:r>
              <a:rPr sz="2800" spc="-1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multiple logical </a:t>
            </a:r>
            <a:r>
              <a:rPr sz="2800" spc="-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channels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</a:t>
            </a:r>
            <a:r>
              <a:rPr sz="2800" spc="2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marR="632460" indent="-228600">
              <a:lnSpc>
                <a:spcPts val="302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channel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</a:t>
            </a:r>
            <a:r>
              <a:rPr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purpose, such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sz="2800" spc="-1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remote  </a:t>
            </a:r>
            <a:r>
              <a:rPr sz="2800" spc="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logging, </a:t>
            </a:r>
            <a:r>
              <a:rPr sz="2800" spc="-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file </a:t>
            </a:r>
            <a:r>
              <a:rPr sz="2800" spc="-5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transfer, </a:t>
            </a:r>
            <a:r>
              <a:rPr sz="2800" spc="-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so</a:t>
            </a:r>
            <a:r>
              <a:rPr sz="2800" spc="10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181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5788661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0" dirty="0"/>
              <a:t>Socket</a:t>
            </a:r>
            <a:r>
              <a:rPr spc="-385" dirty="0"/>
              <a:t> </a:t>
            </a:r>
            <a:r>
              <a:rPr spc="-265" dirty="0"/>
              <a:t>interface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17827"/>
            <a:ext cx="10226040" cy="407479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It is </a:t>
            </a:r>
            <a:r>
              <a:rPr sz="2800" dirty="0">
                <a:latin typeface="Carlito"/>
                <a:cs typeface="Carlito"/>
              </a:rPr>
              <a:t>an </a:t>
            </a:r>
            <a:r>
              <a:rPr sz="2800" spc="-5" dirty="0">
                <a:latin typeface="Carlito"/>
                <a:cs typeface="Carlito"/>
              </a:rPr>
              <a:t>API </a:t>
            </a:r>
            <a:r>
              <a:rPr sz="2800" spc="-10" dirty="0">
                <a:latin typeface="Carlito"/>
                <a:cs typeface="Carlito"/>
              </a:rPr>
              <a:t>(Application </a:t>
            </a:r>
            <a:r>
              <a:rPr sz="2800" spc="-15" dirty="0">
                <a:latin typeface="Carlito"/>
                <a:cs typeface="Carlito"/>
              </a:rPr>
              <a:t>Programming</a:t>
            </a:r>
            <a:r>
              <a:rPr sz="2800" spc="130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Interface)</a:t>
            </a:r>
            <a:endParaRPr sz="2800">
              <a:latin typeface="Carlito"/>
              <a:cs typeface="Carlito"/>
            </a:endParaRPr>
          </a:p>
          <a:p>
            <a:pPr marL="241300" marR="20320" indent="-228600">
              <a:lnSpc>
                <a:spcPts val="2690"/>
              </a:lnSpc>
              <a:spcBef>
                <a:spcPts val="9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latin typeface="Carlito"/>
                <a:cs typeface="Carlito"/>
              </a:rPr>
              <a:t>Socket </a:t>
            </a:r>
            <a:r>
              <a:rPr sz="2800" spc="-15" dirty="0">
                <a:latin typeface="Carlito"/>
                <a:cs typeface="Carlito"/>
              </a:rPr>
              <a:t>interface </a:t>
            </a:r>
            <a:r>
              <a:rPr sz="2800" spc="-20" dirty="0">
                <a:latin typeface="Carlito"/>
                <a:cs typeface="Carlito"/>
              </a:rPr>
              <a:t>started </a:t>
            </a:r>
            <a:r>
              <a:rPr sz="2800" spc="-5" dirty="0">
                <a:latin typeface="Carlito"/>
                <a:cs typeface="Carlito"/>
              </a:rPr>
              <a:t>in the early 1980s </a:t>
            </a:r>
            <a:r>
              <a:rPr sz="2800" spc="-15" dirty="0">
                <a:latin typeface="Carlito"/>
                <a:cs typeface="Carlito"/>
              </a:rPr>
              <a:t>at </a:t>
            </a:r>
            <a:r>
              <a:rPr sz="2800" spc="5" dirty="0">
                <a:latin typeface="Carlito"/>
                <a:cs typeface="Carlito"/>
              </a:rPr>
              <a:t>UC </a:t>
            </a:r>
            <a:r>
              <a:rPr sz="2800" spc="-15" dirty="0">
                <a:latin typeface="Carlito"/>
                <a:cs typeface="Carlito"/>
              </a:rPr>
              <a:t>Berkeley </a:t>
            </a:r>
            <a:r>
              <a:rPr sz="2800" spc="-5" dirty="0">
                <a:latin typeface="Carlito"/>
                <a:cs typeface="Carlito"/>
              </a:rPr>
              <a:t>as </a:t>
            </a:r>
            <a:r>
              <a:rPr sz="2800" spc="-10" dirty="0">
                <a:latin typeface="Carlito"/>
                <a:cs typeface="Carlito"/>
              </a:rPr>
              <a:t>part </a:t>
            </a:r>
            <a:r>
              <a:rPr sz="2800" spc="-5" dirty="0">
                <a:latin typeface="Carlito"/>
                <a:cs typeface="Carlito"/>
              </a:rPr>
              <a:t>of a  UNIX </a:t>
            </a:r>
            <a:r>
              <a:rPr sz="2800" spc="-15" dirty="0">
                <a:latin typeface="Carlito"/>
                <a:cs typeface="Carlito"/>
              </a:rPr>
              <a:t>environment.</a:t>
            </a:r>
            <a:endParaRPr sz="2800">
              <a:latin typeface="Carlito"/>
              <a:cs typeface="Carlito"/>
            </a:endParaRPr>
          </a:p>
          <a:p>
            <a:pPr marL="241300" marR="697865" indent="-228600">
              <a:lnSpc>
                <a:spcPts val="269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20" dirty="0">
                <a:latin typeface="Carlito"/>
                <a:cs typeface="Carlito"/>
              </a:rPr>
              <a:t>socket </a:t>
            </a:r>
            <a:r>
              <a:rPr sz="2800" spc="-15" dirty="0">
                <a:latin typeface="Carlito"/>
                <a:cs typeface="Carlito"/>
              </a:rPr>
              <a:t>interface </a:t>
            </a:r>
            <a:r>
              <a:rPr sz="2800" spc="-5" dirty="0">
                <a:latin typeface="Carlito"/>
                <a:cs typeface="Carlito"/>
              </a:rPr>
              <a:t>is a </a:t>
            </a:r>
            <a:r>
              <a:rPr sz="2800" spc="-10" dirty="0">
                <a:solidFill>
                  <a:srgbClr val="2D75B6"/>
                </a:solidFill>
                <a:latin typeface="Carlito"/>
                <a:cs typeface="Carlito"/>
              </a:rPr>
              <a:t>set </a:t>
            </a:r>
            <a:r>
              <a:rPr sz="2800" spc="-5" dirty="0">
                <a:solidFill>
                  <a:srgbClr val="2D75B6"/>
                </a:solidFill>
                <a:latin typeface="Carlito"/>
                <a:cs typeface="Carlito"/>
              </a:rPr>
              <a:t>of </a:t>
            </a:r>
            <a:r>
              <a:rPr sz="2800" spc="-10" dirty="0">
                <a:solidFill>
                  <a:srgbClr val="2D75B6"/>
                </a:solidFill>
                <a:latin typeface="Carlito"/>
                <a:cs typeface="Carlito"/>
              </a:rPr>
              <a:t>instructions </a:t>
            </a:r>
            <a:r>
              <a:rPr sz="2800" spc="-10" dirty="0">
                <a:latin typeface="Carlito"/>
                <a:cs typeface="Carlito"/>
              </a:rPr>
              <a:t>that </a:t>
            </a:r>
            <a:r>
              <a:rPr sz="2800" spc="-20" dirty="0">
                <a:latin typeface="Carlito"/>
                <a:cs typeface="Carlito"/>
              </a:rPr>
              <a:t>provide  </a:t>
            </a:r>
            <a:r>
              <a:rPr sz="2800" spc="-10" dirty="0">
                <a:latin typeface="Carlito"/>
                <a:cs typeface="Carlito"/>
              </a:rPr>
              <a:t>communication between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application </a:t>
            </a:r>
            <a:r>
              <a:rPr sz="2800" spc="-25" dirty="0">
                <a:latin typeface="Carlito"/>
                <a:cs typeface="Carlito"/>
              </a:rPr>
              <a:t>layer </a:t>
            </a:r>
            <a:r>
              <a:rPr sz="2800" spc="-5" dirty="0">
                <a:latin typeface="Carlito"/>
                <a:cs typeface="Carlito"/>
              </a:rPr>
              <a:t>and the </a:t>
            </a:r>
            <a:r>
              <a:rPr sz="2800" spc="-15" dirty="0">
                <a:latin typeface="Carlito"/>
                <a:cs typeface="Carlito"/>
              </a:rPr>
              <a:t>operating  </a:t>
            </a:r>
            <a:r>
              <a:rPr sz="2800" spc="-25" dirty="0">
                <a:latin typeface="Carlito"/>
                <a:cs typeface="Carlito"/>
              </a:rPr>
              <a:t>system.</a:t>
            </a:r>
            <a:endParaRPr sz="2800">
              <a:latin typeface="Carlito"/>
              <a:cs typeface="Carlito"/>
            </a:endParaRPr>
          </a:p>
          <a:p>
            <a:pPr marL="241300" marR="1750060" indent="-228600">
              <a:lnSpc>
                <a:spcPts val="2690"/>
              </a:lnSpc>
              <a:spcBef>
                <a:spcPts val="990"/>
              </a:spcBef>
              <a:buFont typeface="Arial"/>
              <a:buChar char="•"/>
              <a:tabLst>
                <a:tab pos="321945" algn="l"/>
                <a:tab pos="322580" algn="l"/>
              </a:tabLst>
            </a:pPr>
            <a:r>
              <a:rPr dirty="0"/>
              <a:t>	</a:t>
            </a:r>
            <a:r>
              <a:rPr sz="2800" spc="-5" dirty="0">
                <a:latin typeface="Carlito"/>
                <a:cs typeface="Carlito"/>
              </a:rPr>
              <a:t>It is a </a:t>
            </a:r>
            <a:r>
              <a:rPr sz="2800" spc="-10" dirty="0">
                <a:latin typeface="Carlito"/>
                <a:cs typeface="Carlito"/>
              </a:rPr>
              <a:t>set </a:t>
            </a:r>
            <a:r>
              <a:rPr sz="2800" spc="-5" dirty="0">
                <a:latin typeface="Carlito"/>
                <a:cs typeface="Carlito"/>
              </a:rPr>
              <a:t>of </a:t>
            </a:r>
            <a:r>
              <a:rPr sz="2800" spc="-10" dirty="0">
                <a:latin typeface="Carlito"/>
                <a:cs typeface="Carlito"/>
              </a:rPr>
              <a:t>instructions that can </a:t>
            </a:r>
            <a:r>
              <a:rPr sz="2800" spc="-5" dirty="0">
                <a:latin typeface="Carlito"/>
                <a:cs typeface="Carlito"/>
              </a:rPr>
              <a:t>be </a:t>
            </a:r>
            <a:r>
              <a:rPr sz="2800" spc="-10" dirty="0">
                <a:latin typeface="Carlito"/>
                <a:cs typeface="Carlito"/>
              </a:rPr>
              <a:t>used </a:t>
            </a:r>
            <a:r>
              <a:rPr sz="2800" spc="-15" dirty="0">
                <a:latin typeface="Carlito"/>
                <a:cs typeface="Carlito"/>
              </a:rPr>
              <a:t>by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5" dirty="0">
                <a:latin typeface="Carlito"/>
                <a:cs typeface="Carlito"/>
              </a:rPr>
              <a:t>process </a:t>
            </a:r>
            <a:r>
              <a:rPr sz="2800" spc="-20" dirty="0">
                <a:latin typeface="Carlito"/>
                <a:cs typeface="Carlito"/>
              </a:rPr>
              <a:t>to  </a:t>
            </a:r>
            <a:r>
              <a:rPr sz="2800" spc="-15" dirty="0">
                <a:latin typeface="Carlito"/>
                <a:cs typeface="Carlito"/>
              </a:rPr>
              <a:t>communicate </a:t>
            </a:r>
            <a:r>
              <a:rPr sz="2800" spc="-5" dirty="0">
                <a:latin typeface="Carlito"/>
                <a:cs typeface="Carlito"/>
              </a:rPr>
              <a:t>with another</a:t>
            </a:r>
            <a:r>
              <a:rPr sz="2800" spc="70" dirty="0">
                <a:latin typeface="Carlito"/>
                <a:cs typeface="Carlito"/>
              </a:rPr>
              <a:t> </a:t>
            </a:r>
            <a:r>
              <a:rPr sz="2800" spc="-20" dirty="0">
                <a:latin typeface="Carlito"/>
                <a:cs typeface="Carlito"/>
              </a:rPr>
              <a:t>process.</a:t>
            </a:r>
            <a:endParaRPr sz="2800">
              <a:latin typeface="Carlito"/>
              <a:cs typeface="Carlito"/>
            </a:endParaRPr>
          </a:p>
          <a:p>
            <a:pPr marL="241300" marR="5080" indent="-228600">
              <a:lnSpc>
                <a:spcPct val="80000"/>
              </a:lnSpc>
              <a:spcBef>
                <a:spcPts val="1019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latin typeface="Carlito"/>
                <a:cs typeface="Carlito"/>
              </a:rPr>
              <a:t>Sockets </a:t>
            </a:r>
            <a:r>
              <a:rPr sz="2800" spc="-10" dirty="0">
                <a:latin typeface="Carlito"/>
                <a:cs typeface="Carlito"/>
              </a:rPr>
              <a:t>allows </a:t>
            </a:r>
            <a:r>
              <a:rPr sz="2800" spc="-5" dirty="0">
                <a:latin typeface="Carlito"/>
                <a:cs typeface="Carlito"/>
              </a:rPr>
              <a:t>us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10" dirty="0">
                <a:latin typeface="Carlito"/>
                <a:cs typeface="Carlito"/>
              </a:rPr>
              <a:t>use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set </a:t>
            </a:r>
            <a:r>
              <a:rPr sz="2800" spc="-5" dirty="0">
                <a:latin typeface="Carlito"/>
                <a:cs typeface="Carlito"/>
              </a:rPr>
              <a:t>of all </a:t>
            </a:r>
            <a:r>
              <a:rPr sz="2800" spc="-10" dirty="0">
                <a:latin typeface="Carlito"/>
                <a:cs typeface="Carlito"/>
              </a:rPr>
              <a:t>instructions already designed </a:t>
            </a:r>
            <a:r>
              <a:rPr sz="2800" spc="-5" dirty="0">
                <a:latin typeface="Carlito"/>
                <a:cs typeface="Carlito"/>
              </a:rPr>
              <a:t>in  a </a:t>
            </a:r>
            <a:r>
              <a:rPr sz="2800" spc="-15" dirty="0">
                <a:latin typeface="Carlito"/>
                <a:cs typeface="Carlito"/>
              </a:rPr>
              <a:t>programming</a:t>
            </a:r>
            <a:r>
              <a:rPr sz="2800" spc="4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language.</a:t>
            </a:r>
            <a:endParaRPr sz="28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041978304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463676"/>
            <a:ext cx="433387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15" dirty="0"/>
              <a:t>Applications </a:t>
            </a:r>
            <a:r>
              <a:rPr spc="-190" dirty="0"/>
              <a:t>of</a:t>
            </a:r>
            <a:r>
              <a:rPr spc="-475" dirty="0"/>
              <a:t> </a:t>
            </a:r>
            <a:r>
              <a:rPr spc="-135" dirty="0"/>
              <a:t>SSH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521917"/>
            <a:ext cx="10215880" cy="3853812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41300" marR="706755" indent="-228600">
              <a:lnSpc>
                <a:spcPts val="3030"/>
              </a:lnSpc>
              <a:spcBef>
                <a:spcPts val="47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SSH is, in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fact,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general-purpose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protocol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provides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secure 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connection between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client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24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server.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marR="5080" indent="-228600">
              <a:lnSpc>
                <a:spcPct val="90000"/>
              </a:lnSpc>
              <a:spcBef>
                <a:spcPts val="95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Several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free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commercial applications use </a:t>
            </a:r>
            <a:r>
              <a:rPr sz="2400" spc="-1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SSH </a:t>
            </a:r>
            <a:r>
              <a:rPr sz="2400" spc="-2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sz="2400" spc="-1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remote </a:t>
            </a:r>
            <a:r>
              <a:rPr sz="240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logging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240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PuTTy </a:t>
            </a:r>
            <a:r>
              <a:rPr sz="2400" spc="-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sz="2400" spc="-4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Tectia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SSH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programs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can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remote 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logging</a:t>
            </a:r>
          </a:p>
          <a:p>
            <a:pPr marL="241300" marR="744855" indent="-228600">
              <a:lnSpc>
                <a:spcPts val="302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Secure File </a:t>
            </a:r>
            <a:r>
              <a:rPr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(sftp)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uses one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channels 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provided by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SSH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2400" spc="-2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</a:t>
            </a:r>
            <a:r>
              <a:rPr sz="2400" spc="9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files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Another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application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called </a:t>
            </a:r>
            <a:r>
              <a:rPr sz="2400" spc="-1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Secure </a:t>
            </a:r>
            <a:r>
              <a:rPr sz="2400" spc="-1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Copy</a:t>
            </a:r>
            <a:r>
              <a:rPr sz="2400" spc="13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(scp).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marR="288925" indent="-228600">
              <a:lnSpc>
                <a:spcPts val="3020"/>
              </a:lnSpc>
              <a:spcBef>
                <a:spcPts val="1055"/>
              </a:spcBef>
              <a:buFont typeface="Arial"/>
              <a:buChar char="•"/>
              <a:tabLst>
                <a:tab pos="321945" algn="l"/>
                <a:tab pos="322580" algn="l"/>
              </a:tabLst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application uses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same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format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the UNIX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copy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command, 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cp,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copy</a:t>
            </a:r>
            <a:r>
              <a:rPr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files.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381184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424433"/>
            <a:ext cx="363029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25" dirty="0"/>
              <a:t>Port</a:t>
            </a:r>
            <a:r>
              <a:rPr spc="-385" dirty="0"/>
              <a:t> </a:t>
            </a:r>
            <a:r>
              <a:rPr spc="-204" dirty="0"/>
              <a:t>Forwarding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344129"/>
            <a:ext cx="10147300" cy="248209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of the </a:t>
            </a:r>
            <a:r>
              <a:rPr sz="2800" spc="-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services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provided by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SSH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protocol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</a:t>
            </a:r>
            <a:r>
              <a:rPr sz="2800" spc="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forwarding.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SSH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forwarding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mechanism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creates </a:t>
            </a:r>
            <a:r>
              <a:rPr sz="2800" spc="-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800" spc="10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 smtClean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tunnel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8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hrough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the messages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belonging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2800" spc="-1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</a:t>
            </a:r>
            <a:r>
              <a:rPr sz="2800" spc="-2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protocols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sz="2800" spc="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travel.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marR="614680" indent="-228600">
              <a:lnSpc>
                <a:spcPts val="3020"/>
              </a:lnSpc>
              <a:spcBef>
                <a:spcPts val="1050"/>
              </a:spcBef>
              <a:buFont typeface="Arial"/>
              <a:buChar char="•"/>
              <a:tabLst>
                <a:tab pos="321945" algn="l"/>
                <a:tab pos="322580" algn="l"/>
              </a:tabLst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reason, this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mechanism is sometimes </a:t>
            </a:r>
            <a:r>
              <a:rPr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referred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sz="2800" spc="-1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SSH  tunneling.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20211" y="3889392"/>
            <a:ext cx="8093662" cy="26165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1326025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502361"/>
            <a:ext cx="588899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29" dirty="0"/>
              <a:t>Format </a:t>
            </a:r>
            <a:r>
              <a:rPr spc="-190" dirty="0"/>
              <a:t>of </a:t>
            </a:r>
            <a:r>
              <a:rPr spc="-215" dirty="0"/>
              <a:t>the </a:t>
            </a:r>
            <a:r>
              <a:rPr spc="-135" dirty="0"/>
              <a:t>SSH</a:t>
            </a:r>
            <a:r>
              <a:rPr spc="-745" dirty="0"/>
              <a:t> </a:t>
            </a:r>
            <a:r>
              <a:rPr spc="-275" dirty="0"/>
              <a:t>Packets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3354146"/>
            <a:ext cx="10249535" cy="28727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600" spc="-1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sz="2600" spc="-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</a:t>
            </a:r>
            <a:r>
              <a:rPr sz="2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transferred </a:t>
            </a: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6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packet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sz="26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sz="26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protocols.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marR="240029" indent="-228600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600" spc="-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length field </a:t>
            </a:r>
            <a:r>
              <a:rPr sz="2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defines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length of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6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packet </a:t>
            </a: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does not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 the  </a:t>
            </a: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padding.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marR="5080" indent="-228600">
              <a:lnSpc>
                <a:spcPct val="7000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</a:t>
            </a:r>
            <a:r>
              <a:rPr sz="2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eight </a:t>
            </a:r>
            <a:r>
              <a:rPr sz="2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bytes </a:t>
            </a: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2600" spc="-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padding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added </a:t>
            </a:r>
            <a:r>
              <a:rPr sz="2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6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packet </a:t>
            </a:r>
            <a:r>
              <a:rPr sz="2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2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attack </a:t>
            </a: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security provision </a:t>
            </a:r>
            <a:r>
              <a:rPr sz="2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sz="26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difficult.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8600">
              <a:lnSpc>
                <a:spcPct val="100000"/>
              </a:lnSpc>
              <a:spcBef>
                <a:spcPts val="65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cyclic </a:t>
            </a: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redundancy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 </a:t>
            </a:r>
            <a:r>
              <a:rPr sz="2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(CRC) </a:t>
            </a: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field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</a:t>
            </a:r>
            <a:r>
              <a:rPr sz="2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sz="2600" spc="-1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error</a:t>
            </a:r>
            <a:r>
              <a:rPr sz="2600" spc="-6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detection</a:t>
            </a: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marR="791845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60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 </a:t>
            </a:r>
            <a:r>
              <a:rPr sz="2600" spc="-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 </a:t>
            </a:r>
            <a:r>
              <a:rPr sz="2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designates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type </a:t>
            </a: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6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packet </a:t>
            </a: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sz="26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SSH  </a:t>
            </a:r>
            <a:r>
              <a:rPr sz="2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protocols.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55405" y="1581215"/>
            <a:ext cx="10782885" cy="15669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821225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63754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0" dirty="0"/>
              <a:t>Domain </a:t>
            </a:r>
            <a:r>
              <a:rPr spc="-160" dirty="0"/>
              <a:t>Name </a:t>
            </a:r>
            <a:r>
              <a:rPr spc="-220" dirty="0"/>
              <a:t>System</a:t>
            </a:r>
            <a:r>
              <a:rPr spc="-770" dirty="0"/>
              <a:t> </a:t>
            </a:r>
            <a:r>
              <a:rPr spc="-150" dirty="0"/>
              <a:t>(DNS)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10030460" cy="313753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41300" marR="424180" indent="-228600">
              <a:lnSpc>
                <a:spcPts val="3030"/>
              </a:lnSpc>
              <a:spcBef>
                <a:spcPts val="4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This is a </a:t>
            </a:r>
            <a:r>
              <a:rPr sz="2800" spc="-10" dirty="0">
                <a:solidFill>
                  <a:srgbClr val="006FC0"/>
                </a:solidFill>
                <a:latin typeface="Carlito"/>
                <a:cs typeface="Carlito"/>
              </a:rPr>
              <a:t>client-server application </a:t>
            </a:r>
            <a:r>
              <a:rPr sz="2800" spc="-25" dirty="0">
                <a:solidFill>
                  <a:srgbClr val="006FC0"/>
                </a:solidFill>
                <a:latin typeface="Carlito"/>
                <a:cs typeface="Carlito"/>
              </a:rPr>
              <a:t>program </a:t>
            </a:r>
            <a:r>
              <a:rPr sz="2800" spc="-10" dirty="0">
                <a:latin typeface="Carlito"/>
                <a:cs typeface="Carlito"/>
              </a:rPr>
              <a:t>designed </a:t>
            </a:r>
            <a:r>
              <a:rPr sz="2800" spc="-15" dirty="0">
                <a:latin typeface="Carlito"/>
                <a:cs typeface="Carlito"/>
              </a:rPr>
              <a:t>to </a:t>
            </a:r>
            <a:r>
              <a:rPr sz="2800" spc="-10" dirty="0">
                <a:latin typeface="Carlito"/>
                <a:cs typeface="Carlito"/>
              </a:rPr>
              <a:t>help other  application</a:t>
            </a:r>
            <a:r>
              <a:rPr sz="2800" spc="-5" dirty="0">
                <a:latin typeface="Carlito"/>
                <a:cs typeface="Carlito"/>
              </a:rPr>
              <a:t> </a:t>
            </a:r>
            <a:r>
              <a:rPr sz="2800" spc="-20" dirty="0">
                <a:latin typeface="Carlito"/>
                <a:cs typeface="Carlito"/>
              </a:rPr>
              <a:t>programs.</a:t>
            </a:r>
            <a:endParaRPr sz="2800">
              <a:latin typeface="Carlito"/>
              <a:cs typeface="Carlito"/>
            </a:endParaRPr>
          </a:p>
          <a:p>
            <a:pPr marL="241300" marR="672465" indent="-228600">
              <a:lnSpc>
                <a:spcPts val="302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25" dirty="0">
                <a:latin typeface="Carlito"/>
                <a:cs typeface="Carlito"/>
              </a:rPr>
              <a:t>To </a:t>
            </a:r>
            <a:r>
              <a:rPr sz="2800" spc="-10" dirty="0">
                <a:latin typeface="Carlito"/>
                <a:cs typeface="Carlito"/>
              </a:rPr>
              <a:t>identify </a:t>
            </a:r>
            <a:r>
              <a:rPr sz="2800" spc="-5" dirty="0">
                <a:latin typeface="Carlito"/>
                <a:cs typeface="Carlito"/>
              </a:rPr>
              <a:t>an </a:t>
            </a:r>
            <a:r>
              <a:rPr sz="2800" spc="-40" dirty="0">
                <a:latin typeface="Carlito"/>
                <a:cs typeface="Carlito"/>
              </a:rPr>
              <a:t>entity, TCP/IP </a:t>
            </a:r>
            <a:r>
              <a:rPr sz="2800" spc="-20" dirty="0">
                <a:latin typeface="Carlito"/>
                <a:cs typeface="Carlito"/>
              </a:rPr>
              <a:t>protocols </a:t>
            </a:r>
            <a:r>
              <a:rPr sz="2800" spc="-10" dirty="0">
                <a:latin typeface="Carlito"/>
                <a:cs typeface="Carlito"/>
              </a:rPr>
              <a:t>use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5" dirty="0">
                <a:solidFill>
                  <a:srgbClr val="006FC0"/>
                </a:solidFill>
                <a:latin typeface="Carlito"/>
                <a:cs typeface="Carlito"/>
              </a:rPr>
              <a:t>IP </a:t>
            </a:r>
            <a:r>
              <a:rPr sz="2800" spc="-10" dirty="0">
                <a:solidFill>
                  <a:srgbClr val="006FC0"/>
                </a:solidFill>
                <a:latin typeface="Carlito"/>
                <a:cs typeface="Carlito"/>
              </a:rPr>
              <a:t>address</a:t>
            </a:r>
            <a:r>
              <a:rPr sz="2800" spc="-10" dirty="0">
                <a:latin typeface="Carlito"/>
                <a:cs typeface="Carlito"/>
              </a:rPr>
              <a:t>, </a:t>
            </a:r>
            <a:r>
              <a:rPr sz="2800" spc="-5" dirty="0">
                <a:latin typeface="Carlito"/>
                <a:cs typeface="Carlito"/>
              </a:rPr>
              <a:t>which  </a:t>
            </a:r>
            <a:r>
              <a:rPr sz="2800" spc="-10" dirty="0">
                <a:latin typeface="Carlito"/>
                <a:cs typeface="Carlito"/>
              </a:rPr>
              <a:t>uniquely identifies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connection </a:t>
            </a:r>
            <a:r>
              <a:rPr sz="2800" spc="-5" dirty="0">
                <a:latin typeface="Carlito"/>
                <a:cs typeface="Carlito"/>
              </a:rPr>
              <a:t>of a </a:t>
            </a:r>
            <a:r>
              <a:rPr sz="2800" spc="-15" dirty="0">
                <a:latin typeface="Carlito"/>
                <a:cs typeface="Carlito"/>
              </a:rPr>
              <a:t>host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the</a:t>
            </a:r>
            <a:r>
              <a:rPr sz="2800" spc="18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Internet.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45" dirty="0">
                <a:latin typeface="Carlito"/>
                <a:cs typeface="Carlito"/>
              </a:rPr>
              <a:t>However, </a:t>
            </a:r>
            <a:r>
              <a:rPr sz="2800" spc="-10" dirty="0">
                <a:latin typeface="Carlito"/>
                <a:cs typeface="Carlito"/>
              </a:rPr>
              <a:t>people </a:t>
            </a:r>
            <a:r>
              <a:rPr sz="2800" spc="-30" dirty="0">
                <a:solidFill>
                  <a:srgbClr val="006FC0"/>
                </a:solidFill>
                <a:latin typeface="Carlito"/>
                <a:cs typeface="Carlito"/>
              </a:rPr>
              <a:t>prefer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10" dirty="0">
                <a:latin typeface="Carlito"/>
                <a:cs typeface="Carlito"/>
              </a:rPr>
              <a:t>use names </a:t>
            </a:r>
            <a:r>
              <a:rPr sz="2800" spc="-15" dirty="0">
                <a:latin typeface="Carlito"/>
                <a:cs typeface="Carlito"/>
              </a:rPr>
              <a:t>instead </a:t>
            </a:r>
            <a:r>
              <a:rPr sz="2800" spc="-5" dirty="0">
                <a:latin typeface="Carlito"/>
                <a:cs typeface="Carlito"/>
              </a:rPr>
              <a:t>of </a:t>
            </a:r>
            <a:r>
              <a:rPr sz="2800" spc="-10" dirty="0">
                <a:latin typeface="Carlito"/>
                <a:cs typeface="Carlito"/>
              </a:rPr>
              <a:t>numeric</a:t>
            </a:r>
            <a:r>
              <a:rPr sz="2800" spc="31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addresses.</a:t>
            </a:r>
            <a:endParaRPr sz="2800">
              <a:latin typeface="Carlito"/>
              <a:cs typeface="Carlito"/>
            </a:endParaRPr>
          </a:p>
          <a:p>
            <a:pPr marL="241300" marR="311150" indent="-228600">
              <a:lnSpc>
                <a:spcPts val="3020"/>
              </a:lnSpc>
              <a:spcBef>
                <a:spcPts val="1045"/>
              </a:spcBef>
              <a:buFont typeface="Arial"/>
              <a:buChar char="•"/>
              <a:tabLst>
                <a:tab pos="321945" algn="l"/>
                <a:tab pos="322580" algn="l"/>
              </a:tabLst>
            </a:pPr>
            <a:r>
              <a:rPr dirty="0"/>
              <a:t>	</a:t>
            </a:r>
            <a:r>
              <a:rPr sz="2800" spc="-25" dirty="0">
                <a:latin typeface="Carlito"/>
                <a:cs typeface="Carlito"/>
              </a:rPr>
              <a:t>Therefore,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5" dirty="0">
                <a:latin typeface="Carlito"/>
                <a:cs typeface="Carlito"/>
              </a:rPr>
              <a:t>Internet </a:t>
            </a:r>
            <a:r>
              <a:rPr sz="2800" spc="-10" dirty="0">
                <a:latin typeface="Carlito"/>
                <a:cs typeface="Carlito"/>
              </a:rPr>
              <a:t>needs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25" dirty="0">
                <a:latin typeface="Carlito"/>
                <a:cs typeface="Carlito"/>
              </a:rPr>
              <a:t>have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5" dirty="0">
                <a:solidFill>
                  <a:srgbClr val="006FC0"/>
                </a:solidFill>
                <a:latin typeface="Carlito"/>
                <a:cs typeface="Carlito"/>
              </a:rPr>
              <a:t>directory </a:t>
            </a:r>
            <a:r>
              <a:rPr sz="2800" spc="-30" dirty="0">
                <a:solidFill>
                  <a:srgbClr val="006FC0"/>
                </a:solidFill>
                <a:latin typeface="Carlito"/>
                <a:cs typeface="Carlito"/>
              </a:rPr>
              <a:t>system </a:t>
            </a:r>
            <a:r>
              <a:rPr sz="2800" spc="-10" dirty="0">
                <a:latin typeface="Carlito"/>
                <a:cs typeface="Carlito"/>
              </a:rPr>
              <a:t>that can  </a:t>
            </a:r>
            <a:r>
              <a:rPr sz="2800" spc="-5" dirty="0">
                <a:latin typeface="Carlito"/>
                <a:cs typeface="Carlito"/>
              </a:rPr>
              <a:t>map a </a:t>
            </a:r>
            <a:r>
              <a:rPr sz="2800" spc="-10" dirty="0">
                <a:latin typeface="Carlito"/>
                <a:cs typeface="Carlito"/>
              </a:rPr>
              <a:t>name </a:t>
            </a:r>
            <a:r>
              <a:rPr sz="2800" spc="-15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an</a:t>
            </a:r>
            <a:r>
              <a:rPr sz="2800" spc="9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address.</a:t>
            </a:r>
            <a:endParaRPr sz="28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565161027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568579"/>
            <a:ext cx="10165080" cy="4034154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indent="-228600">
              <a:lnSpc>
                <a:spcPts val="3020"/>
              </a:lnSpc>
              <a:spcBef>
                <a:spcPts val="48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Since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Internet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is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so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huge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today, </a:t>
            </a:r>
            <a:r>
              <a:rPr sz="2800" spc="-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6FC0"/>
                </a:solidFill>
                <a:latin typeface="Calibri"/>
                <a:cs typeface="Calibri"/>
              </a:rPr>
              <a:t>central</a:t>
            </a:r>
            <a:r>
              <a:rPr sz="2800" spc="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6FC0"/>
                </a:solidFill>
                <a:latin typeface="Calibri"/>
                <a:cs typeface="Calibri"/>
              </a:rPr>
              <a:t>directory</a:t>
            </a:r>
            <a:r>
              <a:rPr sz="2800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30" dirty="0">
                <a:solidFill>
                  <a:srgbClr val="006FC0"/>
                </a:solidFill>
                <a:latin typeface="Calibri"/>
                <a:cs typeface="Calibri"/>
              </a:rPr>
              <a:t>system</a:t>
            </a:r>
            <a:r>
              <a:rPr sz="2800" spc="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cannot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hold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all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 mapping.</a:t>
            </a:r>
            <a:endParaRPr sz="2800">
              <a:latin typeface="Calibri"/>
              <a:cs typeface="Calibri"/>
            </a:endParaRPr>
          </a:p>
          <a:p>
            <a:pPr marL="241300" marR="267970" indent="-228600">
              <a:lnSpc>
                <a:spcPts val="3020"/>
              </a:lnSpc>
              <a:spcBef>
                <a:spcPts val="101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In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addition,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if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central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6FC0"/>
                </a:solidFill>
                <a:latin typeface="Calibri"/>
                <a:cs typeface="Calibri"/>
              </a:rPr>
              <a:t>computer</a:t>
            </a:r>
            <a:r>
              <a:rPr sz="2800" spc="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6FC0"/>
                </a:solidFill>
                <a:latin typeface="Calibri"/>
                <a:cs typeface="Calibri"/>
              </a:rPr>
              <a:t>fails</a:t>
            </a:r>
            <a:r>
              <a:rPr sz="2800" spc="-15" dirty="0">
                <a:latin typeface="Calibri"/>
                <a:cs typeface="Calibri"/>
              </a:rPr>
              <a:t>,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whole </a:t>
            </a:r>
            <a:r>
              <a:rPr sz="2800" spc="-10" dirty="0">
                <a:latin typeface="Calibri"/>
                <a:cs typeface="Calibri"/>
              </a:rPr>
              <a:t>communication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network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will </a:t>
            </a:r>
            <a:r>
              <a:rPr sz="2800" spc="-10" dirty="0">
                <a:latin typeface="Calibri"/>
                <a:cs typeface="Calibri"/>
              </a:rPr>
              <a:t>collapse.</a:t>
            </a:r>
            <a:endParaRPr sz="2800">
              <a:latin typeface="Calibri"/>
              <a:cs typeface="Calibri"/>
            </a:endParaRPr>
          </a:p>
          <a:p>
            <a:pPr marL="241300" marR="1025525" indent="-228600">
              <a:lnSpc>
                <a:spcPts val="303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better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solution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to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6FC0"/>
                </a:solidFill>
                <a:latin typeface="Calibri"/>
                <a:cs typeface="Calibri"/>
              </a:rPr>
              <a:t>distribute</a:t>
            </a:r>
            <a:r>
              <a:rPr sz="2800" spc="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6FC0"/>
                </a:solidFill>
                <a:latin typeface="Calibri"/>
                <a:cs typeface="Calibri"/>
              </a:rPr>
              <a:t>the </a:t>
            </a:r>
            <a:r>
              <a:rPr sz="2800" spc="-15" dirty="0">
                <a:solidFill>
                  <a:srgbClr val="006FC0"/>
                </a:solidFill>
                <a:latin typeface="Calibri"/>
                <a:cs typeface="Calibri"/>
              </a:rPr>
              <a:t>information</a:t>
            </a:r>
            <a:r>
              <a:rPr sz="2800" spc="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among </a:t>
            </a:r>
            <a:r>
              <a:rPr sz="2800" spc="-15" dirty="0">
                <a:latin typeface="Calibri"/>
                <a:cs typeface="Calibri"/>
              </a:rPr>
              <a:t>many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computers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world.</a:t>
            </a:r>
            <a:endParaRPr sz="2800">
              <a:latin typeface="Calibri"/>
              <a:cs typeface="Calibri"/>
            </a:endParaRPr>
          </a:p>
          <a:p>
            <a:pPr marL="241300" marR="108585" indent="-228600">
              <a:lnSpc>
                <a:spcPts val="302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In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this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method,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host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that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needs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mapping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contact</a:t>
            </a:r>
            <a:r>
              <a:rPr sz="2800" spc="-5" dirty="0">
                <a:latin typeface="Calibri"/>
                <a:cs typeface="Calibri"/>
              </a:rPr>
              <a:t> the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6FC0"/>
                </a:solidFill>
                <a:latin typeface="Calibri"/>
                <a:cs typeface="Calibri"/>
              </a:rPr>
              <a:t>closest </a:t>
            </a:r>
            <a:r>
              <a:rPr sz="2800" spc="-6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6FC0"/>
                </a:solidFill>
                <a:latin typeface="Calibri"/>
                <a:cs typeface="Calibri"/>
              </a:rPr>
              <a:t>computer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holding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 needed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information.</a:t>
            </a:r>
            <a:endParaRPr sz="2800">
              <a:latin typeface="Calibri"/>
              <a:cs typeface="Calibri"/>
            </a:endParaRPr>
          </a:p>
          <a:p>
            <a:pPr marL="321945" indent="-309880">
              <a:lnSpc>
                <a:spcPct val="100000"/>
              </a:lnSpc>
              <a:spcBef>
                <a:spcPts val="635"/>
              </a:spcBef>
              <a:buFont typeface="Arial MT"/>
              <a:buChar char="•"/>
              <a:tabLst>
                <a:tab pos="321945" algn="l"/>
                <a:tab pos="322580" algn="l"/>
              </a:tabLst>
            </a:pPr>
            <a:r>
              <a:rPr sz="2800" spc="-10" dirty="0">
                <a:latin typeface="Calibri"/>
                <a:cs typeface="Calibri"/>
              </a:rPr>
              <a:t>This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method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used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by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Domain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Name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System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(DNS).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1648174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695705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Steps</a:t>
            </a:r>
            <a:r>
              <a:rPr spc="-10" dirty="0"/>
              <a:t> </a:t>
            </a:r>
            <a:r>
              <a:rPr dirty="0"/>
              <a:t>:</a:t>
            </a:r>
            <a:r>
              <a:rPr spc="-5" dirty="0"/>
              <a:t> </a:t>
            </a:r>
            <a:r>
              <a:rPr spc="-10" dirty="0"/>
              <a:t>Hostname</a:t>
            </a:r>
            <a:r>
              <a:rPr spc="-5" dirty="0"/>
              <a:t> </a:t>
            </a:r>
            <a:r>
              <a:rPr spc="-20" dirty="0"/>
              <a:t>to</a:t>
            </a:r>
            <a:r>
              <a:rPr spc="-15" dirty="0"/>
              <a:t> </a:t>
            </a:r>
            <a:r>
              <a:rPr spc="5" dirty="0"/>
              <a:t>IP</a:t>
            </a:r>
            <a:r>
              <a:rPr spc="-5" dirty="0"/>
              <a:t> </a:t>
            </a:r>
            <a:r>
              <a:rPr spc="-10" dirty="0"/>
              <a:t>address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94043" y="1793338"/>
            <a:ext cx="9578756" cy="438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75544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391563"/>
            <a:ext cx="10109835" cy="514096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following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6FC0"/>
                </a:solidFill>
                <a:latin typeface="Calibri"/>
                <a:cs typeface="Calibri"/>
              </a:rPr>
              <a:t>six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06FC0"/>
                </a:solidFill>
                <a:latin typeface="Calibri"/>
                <a:cs typeface="Calibri"/>
              </a:rPr>
              <a:t>steps</a:t>
            </a:r>
            <a:r>
              <a:rPr sz="2800" spc="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map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host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name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to</a:t>
            </a:r>
            <a:r>
              <a:rPr sz="2800" dirty="0">
                <a:latin typeface="Calibri"/>
                <a:cs typeface="Calibri"/>
              </a:rPr>
              <a:t> an</a:t>
            </a:r>
            <a:r>
              <a:rPr sz="2800" spc="-5" dirty="0">
                <a:latin typeface="Calibri"/>
                <a:cs typeface="Calibri"/>
              </a:rPr>
              <a:t> IP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address: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1.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user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passes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host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name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6FC0"/>
                </a:solidFill>
                <a:latin typeface="Calibri"/>
                <a:cs typeface="Calibri"/>
              </a:rPr>
              <a:t>file</a:t>
            </a:r>
            <a:r>
              <a:rPr sz="2800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006FC0"/>
                </a:solidFill>
                <a:latin typeface="Calibri"/>
                <a:cs typeface="Calibri"/>
              </a:rPr>
              <a:t>transfer</a:t>
            </a:r>
            <a:r>
              <a:rPr sz="2800" spc="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client.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2.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file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transfer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client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passes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host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name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6FC0"/>
                </a:solidFill>
                <a:latin typeface="Calibri"/>
                <a:cs typeface="Calibri"/>
              </a:rPr>
              <a:t>DNS</a:t>
            </a:r>
            <a:r>
              <a:rPr sz="2800" spc="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6FC0"/>
                </a:solidFill>
                <a:latin typeface="Calibri"/>
                <a:cs typeface="Calibri"/>
              </a:rPr>
              <a:t>client.</a:t>
            </a:r>
            <a:endParaRPr sz="2800">
              <a:latin typeface="Calibri"/>
              <a:cs typeface="Calibri"/>
            </a:endParaRPr>
          </a:p>
          <a:p>
            <a:pPr marL="241300" marR="5080" indent="-228600" algn="just">
              <a:lnSpc>
                <a:spcPct val="90000"/>
              </a:lnSpc>
              <a:spcBef>
                <a:spcPts val="100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3. </a:t>
            </a:r>
            <a:r>
              <a:rPr sz="2800" spc="-10" dirty="0">
                <a:latin typeface="Calibri"/>
                <a:cs typeface="Calibri"/>
              </a:rPr>
              <a:t>The DNS client sends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10" dirty="0">
                <a:latin typeface="Calibri"/>
                <a:cs typeface="Calibri"/>
              </a:rPr>
              <a:t>message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10" dirty="0">
                <a:solidFill>
                  <a:srgbClr val="006FC0"/>
                </a:solidFill>
                <a:latin typeface="Calibri"/>
                <a:cs typeface="Calibri"/>
              </a:rPr>
              <a:t>DNS server </a:t>
            </a:r>
            <a:r>
              <a:rPr sz="2800" spc="-5" dirty="0">
                <a:latin typeface="Calibri"/>
                <a:cs typeface="Calibri"/>
              </a:rPr>
              <a:t>with a query </a:t>
            </a:r>
            <a:r>
              <a:rPr sz="2800" spc="-10" dirty="0">
                <a:latin typeface="Calibri"/>
                <a:cs typeface="Calibri"/>
              </a:rPr>
              <a:t>that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gives </a:t>
            </a:r>
            <a:r>
              <a:rPr sz="2800" spc="-5" dirty="0">
                <a:latin typeface="Calibri"/>
                <a:cs typeface="Calibri"/>
              </a:rPr>
              <a:t>the file </a:t>
            </a:r>
            <a:r>
              <a:rPr sz="2800" spc="-25" dirty="0">
                <a:latin typeface="Calibri"/>
                <a:cs typeface="Calibri"/>
              </a:rPr>
              <a:t>transfer </a:t>
            </a:r>
            <a:r>
              <a:rPr sz="2800" spc="-10" dirty="0">
                <a:latin typeface="Calibri"/>
                <a:cs typeface="Calibri"/>
              </a:rPr>
              <a:t>server name using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known </a:t>
            </a:r>
            <a:r>
              <a:rPr sz="2800" spc="-5" dirty="0">
                <a:latin typeface="Calibri"/>
                <a:cs typeface="Calibri"/>
              </a:rPr>
              <a:t>IP </a:t>
            </a:r>
            <a:r>
              <a:rPr sz="2800" spc="-10" dirty="0">
                <a:latin typeface="Calibri"/>
                <a:cs typeface="Calibri"/>
              </a:rPr>
              <a:t>address </a:t>
            </a:r>
            <a:r>
              <a:rPr sz="2800" spc="-5" dirty="0">
                <a:latin typeface="Calibri"/>
                <a:cs typeface="Calibri"/>
              </a:rPr>
              <a:t>of the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DNS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server.</a:t>
            </a:r>
            <a:endParaRPr sz="2800">
              <a:latin typeface="Calibri"/>
              <a:cs typeface="Calibri"/>
            </a:endParaRPr>
          </a:p>
          <a:p>
            <a:pPr marL="241300" marR="436245" indent="-228600" algn="just">
              <a:lnSpc>
                <a:spcPts val="3020"/>
              </a:lnSpc>
              <a:spcBef>
                <a:spcPts val="105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4. The </a:t>
            </a:r>
            <a:r>
              <a:rPr sz="2800" spc="-10" dirty="0">
                <a:latin typeface="Calibri"/>
                <a:cs typeface="Calibri"/>
              </a:rPr>
              <a:t>DNS </a:t>
            </a:r>
            <a:r>
              <a:rPr sz="2800" spc="-10" dirty="0">
                <a:solidFill>
                  <a:srgbClr val="006FC0"/>
                </a:solidFill>
                <a:latin typeface="Calibri"/>
                <a:cs typeface="Calibri"/>
              </a:rPr>
              <a:t>server responds </a:t>
            </a:r>
            <a:r>
              <a:rPr sz="2800" spc="-5" dirty="0">
                <a:solidFill>
                  <a:srgbClr val="006FC0"/>
                </a:solidFill>
                <a:latin typeface="Calibri"/>
                <a:cs typeface="Calibri"/>
              </a:rPr>
              <a:t>with the IP </a:t>
            </a:r>
            <a:r>
              <a:rPr sz="2800" spc="-10" dirty="0">
                <a:solidFill>
                  <a:srgbClr val="006FC0"/>
                </a:solidFill>
                <a:latin typeface="Calibri"/>
                <a:cs typeface="Calibri"/>
              </a:rPr>
              <a:t>address </a:t>
            </a:r>
            <a:r>
              <a:rPr sz="2800" spc="-5" dirty="0">
                <a:latin typeface="Calibri"/>
                <a:cs typeface="Calibri"/>
              </a:rPr>
              <a:t>of the </a:t>
            </a:r>
            <a:r>
              <a:rPr sz="2800" spc="-15" dirty="0">
                <a:latin typeface="Calibri"/>
                <a:cs typeface="Calibri"/>
              </a:rPr>
              <a:t>desired </a:t>
            </a:r>
            <a:r>
              <a:rPr sz="2800" spc="-10" dirty="0">
                <a:latin typeface="Calibri"/>
                <a:cs typeface="Calibri"/>
              </a:rPr>
              <a:t>file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transfer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server.</a:t>
            </a:r>
            <a:endParaRPr sz="2800">
              <a:latin typeface="Calibri"/>
              <a:cs typeface="Calibri"/>
            </a:endParaRPr>
          </a:p>
          <a:p>
            <a:pPr marL="241300" indent="-228600" algn="just">
              <a:lnSpc>
                <a:spcPct val="100000"/>
              </a:lnSpc>
              <a:spcBef>
                <a:spcPts val="62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5.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DNS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client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passes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IP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address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6FC0"/>
                </a:solidFill>
                <a:latin typeface="Calibri"/>
                <a:cs typeface="Calibri"/>
              </a:rPr>
              <a:t>file</a:t>
            </a:r>
            <a:r>
              <a:rPr sz="2800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006FC0"/>
                </a:solidFill>
                <a:latin typeface="Calibri"/>
                <a:cs typeface="Calibri"/>
              </a:rPr>
              <a:t>transfer</a:t>
            </a:r>
            <a:r>
              <a:rPr sz="2800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6FC0"/>
                </a:solidFill>
                <a:latin typeface="Calibri"/>
                <a:cs typeface="Calibri"/>
              </a:rPr>
              <a:t>client.</a:t>
            </a:r>
            <a:endParaRPr sz="2800">
              <a:latin typeface="Calibri"/>
              <a:cs typeface="Calibri"/>
            </a:endParaRPr>
          </a:p>
          <a:p>
            <a:pPr marL="241300" marR="100330" indent="-228600" algn="just">
              <a:lnSpc>
                <a:spcPts val="3030"/>
              </a:lnSpc>
              <a:spcBef>
                <a:spcPts val="103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6. The file </a:t>
            </a:r>
            <a:r>
              <a:rPr sz="2800" spc="-25" dirty="0">
                <a:latin typeface="Calibri"/>
                <a:cs typeface="Calibri"/>
              </a:rPr>
              <a:t>transfer </a:t>
            </a:r>
            <a:r>
              <a:rPr sz="2800" spc="-10" dirty="0">
                <a:latin typeface="Calibri"/>
                <a:cs typeface="Calibri"/>
              </a:rPr>
              <a:t>client now uses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received </a:t>
            </a:r>
            <a:r>
              <a:rPr sz="2800" dirty="0">
                <a:latin typeface="Calibri"/>
                <a:cs typeface="Calibri"/>
              </a:rPr>
              <a:t>IP </a:t>
            </a:r>
            <a:r>
              <a:rPr sz="2800" spc="-10" dirty="0">
                <a:latin typeface="Calibri"/>
                <a:cs typeface="Calibri"/>
              </a:rPr>
              <a:t>address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access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6FC0"/>
                </a:solidFill>
                <a:latin typeface="Calibri"/>
                <a:cs typeface="Calibri"/>
              </a:rPr>
              <a:t>file</a:t>
            </a:r>
            <a:r>
              <a:rPr sz="28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006FC0"/>
                </a:solidFill>
                <a:latin typeface="Calibri"/>
                <a:cs typeface="Calibri"/>
              </a:rPr>
              <a:t>transfer</a:t>
            </a:r>
            <a:r>
              <a:rPr sz="28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45" dirty="0">
                <a:solidFill>
                  <a:srgbClr val="006FC0"/>
                </a:solidFill>
                <a:latin typeface="Calibri"/>
                <a:cs typeface="Calibri"/>
              </a:rPr>
              <a:t>server</a:t>
            </a:r>
            <a:r>
              <a:rPr sz="2800" spc="-45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2847204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28143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Name</a:t>
            </a:r>
            <a:r>
              <a:rPr spc="-80" dirty="0"/>
              <a:t> </a:t>
            </a:r>
            <a:r>
              <a:rPr dirty="0"/>
              <a:t>Space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601800"/>
            <a:ext cx="10344785" cy="4514215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241300" marR="352425" indent="-228600">
              <a:lnSpc>
                <a:spcPct val="70100"/>
              </a:lnSpc>
              <a:spcBef>
                <a:spcPts val="1040"/>
              </a:spcBef>
              <a:buFont typeface="Arial MT"/>
              <a:buChar char="•"/>
              <a:tabLst>
                <a:tab pos="241300" algn="l"/>
                <a:tab pos="4789170" algn="l"/>
              </a:tabLst>
            </a:pPr>
            <a:r>
              <a:rPr sz="2600" spc="-5" dirty="0">
                <a:latin typeface="Calibri"/>
                <a:cs typeface="Calibri"/>
              </a:rPr>
              <a:t>The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names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assigned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to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machines	</a:t>
            </a:r>
            <a:r>
              <a:rPr sz="2600" spc="-10" dirty="0">
                <a:latin typeface="Calibri"/>
                <a:cs typeface="Calibri"/>
              </a:rPr>
              <a:t>must </a:t>
            </a:r>
            <a:r>
              <a:rPr sz="2600" dirty="0">
                <a:latin typeface="Calibri"/>
                <a:cs typeface="Calibri"/>
              </a:rPr>
              <a:t>be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006FC0"/>
                </a:solidFill>
                <a:latin typeface="Calibri"/>
                <a:cs typeface="Calibri"/>
              </a:rPr>
              <a:t>unique</a:t>
            </a:r>
            <a:r>
              <a:rPr sz="2600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because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addresses </a:t>
            </a:r>
            <a:r>
              <a:rPr sz="2600" spc="-57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are</a:t>
            </a:r>
            <a:r>
              <a:rPr sz="2600" spc="-5" dirty="0">
                <a:latin typeface="Calibri"/>
                <a:cs typeface="Calibri"/>
              </a:rPr>
              <a:t> unique.</a:t>
            </a:r>
            <a:endParaRPr sz="2600">
              <a:latin typeface="Calibri"/>
              <a:cs typeface="Calibri"/>
            </a:endParaRPr>
          </a:p>
          <a:p>
            <a:pPr marL="241300" marR="151130" indent="-228600">
              <a:lnSpc>
                <a:spcPct val="70000"/>
              </a:lnSpc>
              <a:spcBef>
                <a:spcPts val="994"/>
              </a:spcBef>
              <a:buFont typeface="Arial MT"/>
              <a:buChar char="•"/>
              <a:tabLst>
                <a:tab pos="315595" algn="l"/>
                <a:tab pos="316865" algn="l"/>
              </a:tabLst>
            </a:pPr>
            <a:r>
              <a:rPr dirty="0"/>
              <a:t>	</a:t>
            </a:r>
            <a:r>
              <a:rPr sz="2600" dirty="0">
                <a:latin typeface="Calibri"/>
                <a:cs typeface="Calibri"/>
              </a:rPr>
              <a:t>A </a:t>
            </a:r>
            <a:r>
              <a:rPr sz="2600" spc="-5" dirty="0">
                <a:latin typeface="Calibri"/>
                <a:cs typeface="Calibri"/>
              </a:rPr>
              <a:t>name space that maps </a:t>
            </a:r>
            <a:r>
              <a:rPr sz="2600" dirty="0">
                <a:latin typeface="Calibri"/>
                <a:cs typeface="Calibri"/>
              </a:rPr>
              <a:t>each </a:t>
            </a:r>
            <a:r>
              <a:rPr sz="2600" spc="-5" dirty="0">
                <a:latin typeface="Calibri"/>
                <a:cs typeface="Calibri"/>
              </a:rPr>
              <a:t>address </a:t>
            </a:r>
            <a:r>
              <a:rPr sz="2600" spc="-15" dirty="0">
                <a:latin typeface="Calibri"/>
                <a:cs typeface="Calibri"/>
              </a:rPr>
              <a:t>to </a:t>
            </a:r>
            <a:r>
              <a:rPr sz="2600" dirty="0">
                <a:latin typeface="Calibri"/>
                <a:cs typeface="Calibri"/>
              </a:rPr>
              <a:t>a </a:t>
            </a:r>
            <a:r>
              <a:rPr sz="2600" spc="-5" dirty="0">
                <a:latin typeface="Calibri"/>
                <a:cs typeface="Calibri"/>
              </a:rPr>
              <a:t>unique name </a:t>
            </a:r>
            <a:r>
              <a:rPr sz="2600" spc="-10" dirty="0">
                <a:latin typeface="Calibri"/>
                <a:cs typeface="Calibri"/>
              </a:rPr>
              <a:t>can </a:t>
            </a:r>
            <a:r>
              <a:rPr sz="2600" spc="-5" dirty="0">
                <a:latin typeface="Calibri"/>
                <a:cs typeface="Calibri"/>
              </a:rPr>
              <a:t>be </a:t>
            </a:r>
            <a:r>
              <a:rPr sz="2600" spc="-15" dirty="0">
                <a:latin typeface="Calibri"/>
                <a:cs typeface="Calibri"/>
              </a:rPr>
              <a:t>organized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006FC0"/>
                </a:solidFill>
                <a:latin typeface="Calibri"/>
                <a:cs typeface="Calibri"/>
              </a:rPr>
              <a:t>two</a:t>
            </a:r>
            <a:r>
              <a:rPr sz="26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006FC0"/>
                </a:solidFill>
                <a:latin typeface="Calibri"/>
                <a:cs typeface="Calibri"/>
              </a:rPr>
              <a:t>ways:</a:t>
            </a:r>
            <a:r>
              <a:rPr sz="26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006FC0"/>
                </a:solidFill>
                <a:latin typeface="Calibri"/>
                <a:cs typeface="Calibri"/>
              </a:rPr>
              <a:t>flat </a:t>
            </a:r>
            <a:r>
              <a:rPr sz="2600" spc="-5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26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006FC0"/>
                </a:solidFill>
                <a:latin typeface="Calibri"/>
                <a:cs typeface="Calibri"/>
              </a:rPr>
              <a:t>hierarchical.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0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In a </a:t>
            </a:r>
            <a:r>
              <a:rPr sz="2600" spc="-10" dirty="0">
                <a:latin typeface="Calibri"/>
                <a:cs typeface="Calibri"/>
              </a:rPr>
              <a:t>flat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name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space,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name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is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sequence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 </a:t>
            </a:r>
            <a:r>
              <a:rPr sz="2600" spc="-10" dirty="0">
                <a:latin typeface="Calibri"/>
                <a:cs typeface="Calibri"/>
              </a:rPr>
              <a:t>characters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6FC0"/>
                </a:solidFill>
                <a:latin typeface="Calibri"/>
                <a:cs typeface="Calibri"/>
              </a:rPr>
              <a:t>without</a:t>
            </a:r>
            <a:r>
              <a:rPr sz="2600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structure.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ts val="2650"/>
              </a:lnSpc>
              <a:spcBef>
                <a:spcPts val="7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The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main </a:t>
            </a:r>
            <a:r>
              <a:rPr sz="2600" spc="-15" dirty="0">
                <a:solidFill>
                  <a:srgbClr val="006FC0"/>
                </a:solidFill>
                <a:latin typeface="Calibri"/>
                <a:cs typeface="Calibri"/>
              </a:rPr>
              <a:t>disadvantage</a:t>
            </a:r>
            <a:r>
              <a:rPr sz="2600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of</a:t>
            </a:r>
            <a:r>
              <a:rPr sz="2600" dirty="0">
                <a:latin typeface="Calibri"/>
                <a:cs typeface="Calibri"/>
              </a:rPr>
              <a:t> a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flat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name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space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is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that </a:t>
            </a:r>
            <a:r>
              <a:rPr sz="2600" dirty="0">
                <a:latin typeface="Calibri"/>
                <a:cs typeface="Calibri"/>
              </a:rPr>
              <a:t>it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cannot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be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used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endParaRPr sz="2600">
              <a:latin typeface="Calibri"/>
              <a:cs typeface="Calibri"/>
            </a:endParaRPr>
          </a:p>
          <a:p>
            <a:pPr marL="241300" marR="77470">
              <a:lnSpc>
                <a:spcPct val="70000"/>
              </a:lnSpc>
              <a:spcBef>
                <a:spcPts val="465"/>
              </a:spcBef>
            </a:pPr>
            <a:r>
              <a:rPr sz="2600" spc="-10" dirty="0">
                <a:latin typeface="Calibri"/>
                <a:cs typeface="Calibri"/>
              </a:rPr>
              <a:t>large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system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such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as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Internet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because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it </a:t>
            </a:r>
            <a:r>
              <a:rPr sz="2600" spc="-5" dirty="0">
                <a:latin typeface="Calibri"/>
                <a:cs typeface="Calibri"/>
              </a:rPr>
              <a:t>must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be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centrally</a:t>
            </a:r>
            <a:r>
              <a:rPr sz="2600" spc="-1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controlled</a:t>
            </a:r>
            <a:r>
              <a:rPr sz="2600" spc="-15" dirty="0">
                <a:latin typeface="Calibri"/>
                <a:cs typeface="Calibri"/>
              </a:rPr>
              <a:t> to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avoid</a:t>
            </a:r>
            <a:r>
              <a:rPr sz="2600" dirty="0">
                <a:latin typeface="Calibri"/>
                <a:cs typeface="Calibri"/>
              </a:rPr>
              <a:t> ambiguity and</a:t>
            </a:r>
            <a:r>
              <a:rPr sz="2600" spc="-10" dirty="0">
                <a:latin typeface="Calibri"/>
                <a:cs typeface="Calibri"/>
              </a:rPr>
              <a:t> duplication.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0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In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hierarchical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name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space,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each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name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is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made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several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parts.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ts val="2650"/>
              </a:lnSpc>
              <a:spcBef>
                <a:spcPts val="6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The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006FC0"/>
                </a:solidFill>
                <a:latin typeface="Calibri"/>
                <a:cs typeface="Calibri"/>
              </a:rPr>
              <a:t>first</a:t>
            </a:r>
            <a:r>
              <a:rPr sz="26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006FC0"/>
                </a:solidFill>
                <a:latin typeface="Calibri"/>
                <a:cs typeface="Calibri"/>
              </a:rPr>
              <a:t>part</a:t>
            </a:r>
            <a:r>
              <a:rPr sz="26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can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define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nature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of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organization,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006FC0"/>
                </a:solidFill>
                <a:latin typeface="Calibri"/>
                <a:cs typeface="Calibri"/>
              </a:rPr>
              <a:t>second</a:t>
            </a:r>
            <a:r>
              <a:rPr sz="2600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006FC0"/>
                </a:solidFill>
                <a:latin typeface="Calibri"/>
                <a:cs typeface="Calibri"/>
              </a:rPr>
              <a:t>part</a:t>
            </a:r>
            <a:r>
              <a:rPr sz="2600" spc="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can</a:t>
            </a:r>
            <a:endParaRPr sz="2600">
              <a:latin typeface="Calibri"/>
              <a:cs typeface="Calibri"/>
            </a:endParaRPr>
          </a:p>
          <a:p>
            <a:pPr marL="241300" marR="170815">
              <a:lnSpc>
                <a:spcPct val="70000"/>
              </a:lnSpc>
              <a:spcBef>
                <a:spcPts val="465"/>
              </a:spcBef>
            </a:pPr>
            <a:r>
              <a:rPr sz="2600" spc="-5" dirty="0">
                <a:latin typeface="Calibri"/>
                <a:cs typeface="Calibri"/>
              </a:rPr>
              <a:t>define </a:t>
            </a:r>
            <a:r>
              <a:rPr sz="2600" dirty="0">
                <a:latin typeface="Calibri"/>
                <a:cs typeface="Calibri"/>
              </a:rPr>
              <a:t>the </a:t>
            </a:r>
            <a:r>
              <a:rPr sz="2600" spc="-5" dirty="0">
                <a:latin typeface="Calibri"/>
                <a:cs typeface="Calibri"/>
              </a:rPr>
              <a:t>name of </a:t>
            </a:r>
            <a:r>
              <a:rPr sz="2600" dirty="0">
                <a:latin typeface="Calibri"/>
                <a:cs typeface="Calibri"/>
              </a:rPr>
              <a:t>an </a:t>
            </a:r>
            <a:r>
              <a:rPr sz="2600" spc="-10" dirty="0">
                <a:latin typeface="Calibri"/>
                <a:cs typeface="Calibri"/>
              </a:rPr>
              <a:t>organization, </a:t>
            </a:r>
            <a:r>
              <a:rPr sz="2600" dirty="0">
                <a:latin typeface="Calibri"/>
                <a:cs typeface="Calibri"/>
              </a:rPr>
              <a:t>the </a:t>
            </a:r>
            <a:r>
              <a:rPr sz="2600" spc="-5" dirty="0">
                <a:solidFill>
                  <a:srgbClr val="006FC0"/>
                </a:solidFill>
                <a:latin typeface="Calibri"/>
                <a:cs typeface="Calibri"/>
              </a:rPr>
              <a:t>third part </a:t>
            </a:r>
            <a:r>
              <a:rPr sz="2600" spc="-10" dirty="0">
                <a:latin typeface="Calibri"/>
                <a:cs typeface="Calibri"/>
              </a:rPr>
              <a:t>can define </a:t>
            </a:r>
            <a:r>
              <a:rPr sz="2600" spc="-5" dirty="0">
                <a:latin typeface="Calibri"/>
                <a:cs typeface="Calibri"/>
              </a:rPr>
              <a:t>departments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organization,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5" dirty="0">
                <a:latin typeface="Calibri"/>
                <a:cs typeface="Calibri"/>
              </a:rPr>
              <a:t> so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on.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Examples: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006FC0"/>
                </a:solidFill>
                <a:latin typeface="Calibri"/>
                <a:cs typeface="Calibri"/>
              </a:rPr>
              <a:t>ceasar.first.com</a:t>
            </a:r>
            <a:r>
              <a:rPr sz="2600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and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006FC0"/>
                </a:solidFill>
                <a:latin typeface="Calibri"/>
                <a:cs typeface="Calibri"/>
              </a:rPr>
              <a:t>ceasar.second.com.</a:t>
            </a:r>
            <a:endParaRPr sz="2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7249862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437514"/>
            <a:ext cx="469328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Domain</a:t>
            </a:r>
            <a:r>
              <a:rPr spc="-30" dirty="0"/>
              <a:t> </a:t>
            </a:r>
            <a:r>
              <a:rPr dirty="0"/>
              <a:t>Name</a:t>
            </a:r>
            <a:r>
              <a:rPr spc="-25" dirty="0"/>
              <a:t> </a:t>
            </a:r>
            <a:r>
              <a:rPr dirty="0"/>
              <a:t>Space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496313"/>
            <a:ext cx="9653270" cy="224282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42290" indent="-228600">
              <a:lnSpc>
                <a:spcPts val="3020"/>
              </a:lnSpc>
              <a:spcBef>
                <a:spcPts val="48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25" dirty="0">
                <a:latin typeface="Calibri"/>
                <a:cs typeface="Calibri"/>
              </a:rPr>
              <a:t>To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have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15" dirty="0">
                <a:solidFill>
                  <a:srgbClr val="006FC0"/>
                </a:solidFill>
                <a:latin typeface="Calibri"/>
                <a:cs typeface="Calibri"/>
              </a:rPr>
              <a:t>hierarchical</a:t>
            </a:r>
            <a:r>
              <a:rPr sz="2800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6FC0"/>
                </a:solidFill>
                <a:latin typeface="Calibri"/>
                <a:cs typeface="Calibri"/>
              </a:rPr>
              <a:t>name</a:t>
            </a:r>
            <a:r>
              <a:rPr sz="28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space</a:t>
            </a:r>
            <a:r>
              <a:rPr sz="2800" dirty="0">
                <a:latin typeface="Calibri"/>
                <a:cs typeface="Calibri"/>
              </a:rPr>
              <a:t>,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domain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name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space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was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designed.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ts val="3030"/>
              </a:lnSpc>
              <a:spcBef>
                <a:spcPts val="100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In this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design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names </a:t>
            </a:r>
            <a:r>
              <a:rPr sz="2800" spc="-15" dirty="0">
                <a:latin typeface="Calibri"/>
                <a:cs typeface="Calibri"/>
              </a:rPr>
              <a:t>are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defined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6FC0"/>
                </a:solidFill>
                <a:latin typeface="Calibri"/>
                <a:cs typeface="Calibri"/>
              </a:rPr>
              <a:t>an </a:t>
            </a:r>
            <a:r>
              <a:rPr sz="2800" spc="-15" dirty="0">
                <a:solidFill>
                  <a:srgbClr val="006FC0"/>
                </a:solidFill>
                <a:latin typeface="Calibri"/>
                <a:cs typeface="Calibri"/>
              </a:rPr>
              <a:t>inverted-tree</a:t>
            </a:r>
            <a:r>
              <a:rPr sz="2800" spc="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6FC0"/>
                </a:solidFill>
                <a:latin typeface="Calibri"/>
                <a:cs typeface="Calibri"/>
              </a:rPr>
              <a:t>structure </a:t>
            </a:r>
            <a:r>
              <a:rPr sz="2800" spc="-6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with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root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at</a:t>
            </a:r>
            <a:r>
              <a:rPr sz="2800" spc="-5" dirty="0">
                <a:latin typeface="Calibri"/>
                <a:cs typeface="Calibri"/>
              </a:rPr>
              <a:t> the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top.</a:t>
            </a:r>
            <a:endParaRPr sz="2800">
              <a:latin typeface="Calibri"/>
              <a:cs typeface="Calibri"/>
            </a:endParaRPr>
          </a:p>
          <a:p>
            <a:pPr marL="321945" indent="-309880">
              <a:lnSpc>
                <a:spcPct val="100000"/>
              </a:lnSpc>
              <a:spcBef>
                <a:spcPts val="610"/>
              </a:spcBef>
              <a:buFont typeface="Arial MT"/>
              <a:buChar char="•"/>
              <a:tabLst>
                <a:tab pos="321945" algn="l"/>
                <a:tab pos="322580" algn="l"/>
              </a:tabLst>
            </a:pPr>
            <a:r>
              <a:rPr sz="2800" spc="-10" dirty="0">
                <a:latin typeface="Calibri"/>
                <a:cs typeface="Calibri"/>
              </a:rPr>
              <a:t>The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tree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have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only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6FC0"/>
                </a:solidFill>
                <a:latin typeface="Calibri"/>
                <a:cs typeface="Calibri"/>
              </a:rPr>
              <a:t>128</a:t>
            </a:r>
            <a:r>
              <a:rPr sz="2800" spc="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6FC0"/>
                </a:solidFill>
                <a:latin typeface="Calibri"/>
                <a:cs typeface="Calibri"/>
              </a:rPr>
              <a:t>levels:</a:t>
            </a:r>
            <a:r>
              <a:rPr sz="2800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6FC0"/>
                </a:solidFill>
                <a:latin typeface="Calibri"/>
                <a:cs typeface="Calibri"/>
              </a:rPr>
              <a:t>level</a:t>
            </a:r>
            <a:r>
              <a:rPr sz="2800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6FC0"/>
                </a:solidFill>
                <a:latin typeface="Calibri"/>
                <a:cs typeface="Calibri"/>
              </a:rPr>
              <a:t>0</a:t>
            </a:r>
            <a:r>
              <a:rPr sz="2800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6FC0"/>
                </a:solidFill>
                <a:latin typeface="Calibri"/>
                <a:cs typeface="Calibri"/>
              </a:rPr>
              <a:t>(root)</a:t>
            </a:r>
            <a:r>
              <a:rPr sz="2800" spc="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06FC0"/>
                </a:solidFill>
                <a:latin typeface="Calibri"/>
                <a:cs typeface="Calibri"/>
              </a:rPr>
              <a:t>to</a:t>
            </a:r>
            <a:r>
              <a:rPr sz="28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6FC0"/>
                </a:solidFill>
                <a:latin typeface="Calibri"/>
                <a:cs typeface="Calibri"/>
              </a:rPr>
              <a:t>level</a:t>
            </a:r>
            <a:r>
              <a:rPr sz="2800" spc="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6FC0"/>
                </a:solidFill>
                <a:latin typeface="Calibri"/>
                <a:cs typeface="Calibri"/>
              </a:rPr>
              <a:t>127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88691" y="3930070"/>
            <a:ext cx="6648528" cy="262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765631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285064"/>
            <a:ext cx="10268585" cy="6143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245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Each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node </a:t>
            </a:r>
            <a:r>
              <a:rPr sz="2400" dirty="0">
                <a:latin typeface="Calibri"/>
                <a:cs typeface="Calibri"/>
              </a:rPr>
              <a:t>in the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tree </a:t>
            </a:r>
            <a:r>
              <a:rPr sz="2400" spc="-5" dirty="0">
                <a:latin typeface="Calibri"/>
                <a:cs typeface="Calibri"/>
              </a:rPr>
              <a:t>has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a label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which is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a 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string</a:t>
            </a:r>
            <a:r>
              <a:rPr sz="2400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maximum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63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450"/>
              </a:lnSpc>
            </a:pPr>
            <a:r>
              <a:rPr sz="2400" spc="-10" dirty="0">
                <a:latin typeface="Calibri"/>
                <a:cs typeface="Calibri"/>
              </a:rPr>
              <a:t>characters.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3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The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root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label is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null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string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(empty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string).</a:t>
            </a:r>
            <a:endParaRPr sz="2400">
              <a:latin typeface="Calibri"/>
              <a:cs typeface="Calibri"/>
            </a:endParaRPr>
          </a:p>
          <a:p>
            <a:pPr marL="241300" marR="62230" indent="-228600">
              <a:lnSpc>
                <a:spcPct val="70000"/>
              </a:lnSpc>
              <a:spcBef>
                <a:spcPts val="1005"/>
              </a:spcBef>
              <a:buFont typeface="Arial MT"/>
              <a:buChar char="•"/>
              <a:tabLst>
                <a:tab pos="309880" algn="l"/>
                <a:tab pos="310515" algn="l"/>
              </a:tabLst>
            </a:pPr>
            <a:r>
              <a:rPr dirty="0"/>
              <a:t>	</a:t>
            </a:r>
            <a:r>
              <a:rPr sz="2400" spc="-5" dirty="0">
                <a:latin typeface="Calibri"/>
                <a:cs typeface="Calibri"/>
              </a:rPr>
              <a:t>DNS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requires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that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children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 node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6FC0"/>
                </a:solidFill>
                <a:latin typeface="Calibri"/>
                <a:cs typeface="Calibri"/>
              </a:rPr>
              <a:t>have</a:t>
            </a:r>
            <a:r>
              <a:rPr sz="24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6FC0"/>
                </a:solidFill>
                <a:latin typeface="Calibri"/>
                <a:cs typeface="Calibri"/>
              </a:rPr>
              <a:t>different</a:t>
            </a:r>
            <a:r>
              <a:rPr sz="24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labels</a:t>
            </a:r>
            <a:r>
              <a:rPr sz="2400" dirty="0">
                <a:latin typeface="Calibri"/>
                <a:cs typeface="Calibri"/>
              </a:rPr>
              <a:t>, which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guarantees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uniqueness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domain names.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3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Each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node</a:t>
            </a:r>
            <a:r>
              <a:rPr sz="2400" dirty="0">
                <a:latin typeface="Calibri"/>
                <a:cs typeface="Calibri"/>
              </a:rPr>
              <a:t> in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tree </a:t>
            </a:r>
            <a:r>
              <a:rPr sz="2400" spc="-5" dirty="0">
                <a:latin typeface="Calibri"/>
                <a:cs typeface="Calibri"/>
              </a:rPr>
              <a:t>has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domain</a:t>
            </a:r>
            <a:r>
              <a:rPr sz="2400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name.</a:t>
            </a:r>
            <a:endParaRPr sz="2400">
              <a:latin typeface="Calibri"/>
              <a:cs typeface="Calibri"/>
            </a:endParaRPr>
          </a:p>
          <a:p>
            <a:pPr marL="309880" indent="-297815">
              <a:lnSpc>
                <a:spcPct val="100000"/>
              </a:lnSpc>
              <a:spcBef>
                <a:spcPts val="130"/>
              </a:spcBef>
              <a:buClr>
                <a:srgbClr val="006FC0"/>
              </a:buClr>
              <a:buFont typeface="Arial MT"/>
              <a:buChar char="•"/>
              <a:tabLst>
                <a:tab pos="309880" algn="l"/>
                <a:tab pos="310515" algn="l"/>
              </a:tabLst>
            </a:pPr>
            <a:r>
              <a:rPr sz="2400" dirty="0">
                <a:latin typeface="Calibri"/>
                <a:cs typeface="Calibri"/>
              </a:rPr>
              <a:t>A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full domain name</a:t>
            </a:r>
            <a:r>
              <a:rPr sz="24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sequence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 labels</a:t>
            </a:r>
            <a:r>
              <a:rPr sz="2400" spc="-15" dirty="0">
                <a:latin typeface="Calibri"/>
                <a:cs typeface="Calibri"/>
              </a:rPr>
              <a:t> separated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by </a:t>
            </a:r>
            <a:r>
              <a:rPr sz="2400" spc="-5" dirty="0">
                <a:latin typeface="Calibri"/>
                <a:cs typeface="Calibri"/>
              </a:rPr>
              <a:t>dots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(.).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4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The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domain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names </a:t>
            </a:r>
            <a:r>
              <a:rPr sz="2400" spc="-15" dirty="0">
                <a:latin typeface="Calibri"/>
                <a:cs typeface="Calibri"/>
              </a:rPr>
              <a:t>are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always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read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from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the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 node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up</a:t>
            </a:r>
            <a:r>
              <a:rPr sz="2400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6FC0"/>
                </a:solidFill>
                <a:latin typeface="Calibri"/>
                <a:cs typeface="Calibri"/>
              </a:rPr>
              <a:t>to 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the </a:t>
            </a:r>
            <a:r>
              <a:rPr sz="2400" spc="-10" dirty="0">
                <a:solidFill>
                  <a:srgbClr val="006FC0"/>
                </a:solidFill>
                <a:latin typeface="Calibri"/>
                <a:cs typeface="Calibri"/>
              </a:rPr>
              <a:t>root</a:t>
            </a:r>
            <a:r>
              <a:rPr sz="2400" spc="-1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ts val="2450"/>
              </a:lnSpc>
              <a:spcBef>
                <a:spcPts val="13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This</a:t>
            </a:r>
            <a:r>
              <a:rPr sz="2400" dirty="0">
                <a:latin typeface="Calibri"/>
                <a:cs typeface="Calibri"/>
              </a:rPr>
              <a:t> means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that</a:t>
            </a:r>
            <a:r>
              <a:rPr sz="2400" dirty="0">
                <a:latin typeface="Calibri"/>
                <a:cs typeface="Calibri"/>
              </a:rPr>
              <a:t> 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full domain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name</a:t>
            </a:r>
            <a:r>
              <a:rPr sz="2400" spc="-15" dirty="0">
                <a:latin typeface="Calibri"/>
                <a:cs typeface="Calibri"/>
              </a:rPr>
              <a:t> always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ends in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null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label,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which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means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450"/>
              </a:lnSpc>
            </a:pP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last</a:t>
            </a:r>
            <a:r>
              <a:rPr sz="2400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6FC0"/>
                </a:solidFill>
                <a:latin typeface="Calibri"/>
                <a:cs typeface="Calibri"/>
              </a:rPr>
              <a:t>character</a:t>
            </a:r>
            <a:r>
              <a:rPr sz="2400" spc="-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dot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because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null</a:t>
            </a:r>
            <a:r>
              <a:rPr sz="2400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string</a:t>
            </a:r>
            <a:r>
              <a:rPr sz="2400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5" dirty="0">
                <a:latin typeface="Calibri"/>
                <a:cs typeface="Calibri"/>
              </a:rPr>
              <a:t>nothing.</a:t>
            </a:r>
            <a:endParaRPr sz="2400">
              <a:latin typeface="Calibri"/>
              <a:cs typeface="Calibri"/>
            </a:endParaRPr>
          </a:p>
          <a:p>
            <a:pPr marL="241300" marR="732790" indent="-228600">
              <a:lnSpc>
                <a:spcPct val="7000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If a label is </a:t>
            </a:r>
            <a:r>
              <a:rPr sz="2400" spc="-10" dirty="0">
                <a:solidFill>
                  <a:srgbClr val="006FC0"/>
                </a:solidFill>
                <a:latin typeface="Calibri"/>
                <a:cs typeface="Calibri"/>
              </a:rPr>
              <a:t>terminated by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null string </a:t>
            </a:r>
            <a:r>
              <a:rPr sz="2400" spc="-10" dirty="0">
                <a:latin typeface="Calibri"/>
                <a:cs typeface="Calibri"/>
              </a:rPr>
              <a:t>that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5" dirty="0">
                <a:latin typeface="Calibri"/>
                <a:cs typeface="Calibri"/>
              </a:rPr>
              <a:t>dot, </a:t>
            </a:r>
            <a:r>
              <a:rPr sz="2400" dirty="0">
                <a:latin typeface="Calibri"/>
                <a:cs typeface="Calibri"/>
              </a:rPr>
              <a:t>it is </a:t>
            </a:r>
            <a:r>
              <a:rPr sz="2400" spc="-5" dirty="0">
                <a:latin typeface="Calibri"/>
                <a:cs typeface="Calibri"/>
              </a:rPr>
              <a:t>called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fully qualified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domain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name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(FQDN).</a:t>
            </a:r>
            <a:endParaRPr sz="2400">
              <a:latin typeface="Calibri"/>
              <a:cs typeface="Calibri"/>
            </a:endParaRPr>
          </a:p>
          <a:p>
            <a:pPr marL="309880" indent="-297815">
              <a:lnSpc>
                <a:spcPts val="2450"/>
              </a:lnSpc>
              <a:spcBef>
                <a:spcPts val="145"/>
              </a:spcBef>
              <a:buFont typeface="Arial MT"/>
              <a:buChar char="•"/>
              <a:tabLst>
                <a:tab pos="309880" algn="l"/>
                <a:tab pos="310515" algn="l"/>
              </a:tabLst>
            </a:pPr>
            <a:r>
              <a:rPr sz="2400" dirty="0">
                <a:latin typeface="Calibri"/>
                <a:cs typeface="Calibri"/>
              </a:rPr>
              <a:t>If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label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not</a:t>
            </a:r>
            <a:r>
              <a:rPr sz="24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6FC0"/>
                </a:solidFill>
                <a:latin typeface="Calibri"/>
                <a:cs typeface="Calibri"/>
              </a:rPr>
              <a:t>terminated</a:t>
            </a:r>
            <a:r>
              <a:rPr sz="2400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by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null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string,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it is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called</a:t>
            </a:r>
            <a:r>
              <a:rPr sz="2400" dirty="0">
                <a:latin typeface="Calibri"/>
                <a:cs typeface="Calibri"/>
              </a:rPr>
              <a:t> a</a:t>
            </a:r>
            <a:r>
              <a:rPr sz="2400" spc="-5" dirty="0">
                <a:latin typeface="Calibri"/>
                <a:cs typeface="Calibri"/>
              </a:rPr>
              <a:t> partially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qualified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domain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450"/>
              </a:lnSpc>
            </a:pPr>
            <a:r>
              <a:rPr sz="2400" spc="-5" dirty="0">
                <a:latin typeface="Calibri"/>
                <a:cs typeface="Calibri"/>
              </a:rPr>
              <a:t>name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(PQDN).</a:t>
            </a:r>
            <a:endParaRPr sz="2400">
              <a:latin typeface="Calibri"/>
              <a:cs typeface="Calibri"/>
            </a:endParaRPr>
          </a:p>
          <a:p>
            <a:pPr marL="309880" indent="-297815">
              <a:lnSpc>
                <a:spcPct val="100000"/>
              </a:lnSpc>
              <a:spcBef>
                <a:spcPts val="130"/>
              </a:spcBef>
              <a:buFont typeface="Arial MT"/>
              <a:buChar char="•"/>
              <a:tabLst>
                <a:tab pos="309880" algn="l"/>
                <a:tab pos="310515" algn="l"/>
              </a:tabLst>
            </a:pPr>
            <a:r>
              <a:rPr sz="2400" dirty="0">
                <a:latin typeface="Calibri"/>
                <a:cs typeface="Calibri"/>
              </a:rPr>
              <a:t>A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PQDN </a:t>
            </a:r>
            <a:r>
              <a:rPr sz="2400" spc="-10" dirty="0">
                <a:latin typeface="Calibri"/>
                <a:cs typeface="Calibri"/>
              </a:rPr>
              <a:t>starts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from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 node, but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it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does </a:t>
            </a:r>
            <a:r>
              <a:rPr sz="2400" spc="-10" dirty="0">
                <a:solidFill>
                  <a:srgbClr val="006FC0"/>
                </a:solidFill>
                <a:latin typeface="Calibri"/>
                <a:cs typeface="Calibri"/>
              </a:rPr>
              <a:t>not</a:t>
            </a:r>
            <a:r>
              <a:rPr sz="24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6FC0"/>
                </a:solidFill>
                <a:latin typeface="Calibri"/>
                <a:cs typeface="Calibri"/>
              </a:rPr>
              <a:t>reach</a:t>
            </a:r>
            <a:r>
              <a:rPr sz="2400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5" dirty="0">
                <a:latin typeface="Calibri"/>
                <a:cs typeface="Calibri"/>
              </a:rPr>
              <a:t>root.</a:t>
            </a:r>
            <a:endParaRPr sz="2400">
              <a:latin typeface="Calibri"/>
              <a:cs typeface="Calibri"/>
            </a:endParaRPr>
          </a:p>
          <a:p>
            <a:pPr marL="309880" indent="-297815">
              <a:lnSpc>
                <a:spcPct val="100000"/>
              </a:lnSpc>
              <a:spcBef>
                <a:spcPts val="130"/>
              </a:spcBef>
              <a:buFont typeface="Arial MT"/>
              <a:buChar char="•"/>
              <a:tabLst>
                <a:tab pos="309880" algn="l"/>
                <a:tab pos="310515" algn="l"/>
              </a:tabLst>
            </a:pPr>
            <a:r>
              <a:rPr sz="2400" dirty="0">
                <a:latin typeface="Calibri"/>
                <a:cs typeface="Calibri"/>
              </a:rPr>
              <a:t>It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is 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used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 when</a:t>
            </a:r>
            <a:r>
              <a:rPr sz="2400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name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be</a:t>
            </a:r>
            <a:r>
              <a:rPr sz="2400" spc="-10" dirty="0">
                <a:latin typeface="Calibri"/>
                <a:cs typeface="Calibri"/>
              </a:rPr>
              <a:t> resolved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belongs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same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site</a:t>
            </a:r>
            <a:r>
              <a:rPr sz="2400" dirty="0">
                <a:latin typeface="Calibri"/>
                <a:cs typeface="Calibri"/>
              </a:rPr>
              <a:t> as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client.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ts val="2450"/>
              </a:lnSpc>
              <a:spcBef>
                <a:spcPts val="14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Here</a:t>
            </a:r>
            <a:r>
              <a:rPr sz="2400" dirty="0">
                <a:latin typeface="Calibri"/>
                <a:cs typeface="Calibri"/>
              </a:rPr>
              <a:t> the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resolver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can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supply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missing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part,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called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6FC0"/>
                </a:solidFill>
                <a:latin typeface="Calibri"/>
                <a:cs typeface="Calibri"/>
              </a:rPr>
              <a:t>suffix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create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450"/>
              </a:lnSpc>
            </a:pPr>
            <a:r>
              <a:rPr sz="2400" spc="-5" dirty="0">
                <a:latin typeface="Calibri"/>
                <a:cs typeface="Calibri"/>
              </a:rPr>
              <a:t>FQDN.</a:t>
            </a:r>
            <a:endParaRPr sz="2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1979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3350261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25" dirty="0"/>
              <a:t>Sockets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10099040" cy="173228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41300" marR="5080" indent="-228600">
              <a:lnSpc>
                <a:spcPts val="3030"/>
              </a:lnSpc>
              <a:spcBef>
                <a:spcPts val="4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20" dirty="0">
                <a:latin typeface="Carlito"/>
                <a:cs typeface="Carlito"/>
              </a:rPr>
              <a:t>socket behave </a:t>
            </a:r>
            <a:r>
              <a:rPr sz="2800" spc="-25" dirty="0">
                <a:latin typeface="Carlito"/>
                <a:cs typeface="Carlito"/>
              </a:rPr>
              <a:t>like </a:t>
            </a:r>
            <a:r>
              <a:rPr sz="2800" spc="-5" dirty="0">
                <a:latin typeface="Carlito"/>
                <a:cs typeface="Carlito"/>
              </a:rPr>
              <a:t>a terminal or a </a:t>
            </a:r>
            <a:r>
              <a:rPr sz="2800" spc="-10" dirty="0">
                <a:latin typeface="Carlito"/>
                <a:cs typeface="Carlito"/>
              </a:rPr>
              <a:t>file, but </a:t>
            </a:r>
            <a:r>
              <a:rPr sz="2800" spc="-5" dirty="0">
                <a:latin typeface="Carlito"/>
                <a:cs typeface="Carlito"/>
              </a:rPr>
              <a:t>it is </a:t>
            </a:r>
            <a:r>
              <a:rPr sz="2800" spc="-10" dirty="0">
                <a:latin typeface="Carlito"/>
                <a:cs typeface="Carlito"/>
              </a:rPr>
              <a:t>not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20" dirty="0">
                <a:latin typeface="Carlito"/>
                <a:cs typeface="Carlito"/>
              </a:rPr>
              <a:t>physical </a:t>
            </a:r>
            <a:r>
              <a:rPr sz="2800" spc="-10" dirty="0">
                <a:latin typeface="Carlito"/>
                <a:cs typeface="Carlito"/>
              </a:rPr>
              <a:t>entity  </a:t>
            </a:r>
            <a:r>
              <a:rPr sz="2800" spc="-25" dirty="0">
                <a:latin typeface="Carlito"/>
                <a:cs typeface="Carlito"/>
              </a:rPr>
              <a:t>like </a:t>
            </a:r>
            <a:r>
              <a:rPr sz="2800" spc="-5" dirty="0">
                <a:latin typeface="Carlito"/>
                <a:cs typeface="Carlito"/>
              </a:rPr>
              <a:t>them; it is an</a:t>
            </a:r>
            <a:r>
              <a:rPr sz="2800" spc="8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abstraction.</a:t>
            </a:r>
            <a:endParaRPr sz="2800">
              <a:latin typeface="Carlito"/>
              <a:cs typeface="Carlito"/>
            </a:endParaRPr>
          </a:p>
          <a:p>
            <a:pPr marL="241300" marR="759460" indent="-228600">
              <a:lnSpc>
                <a:spcPts val="302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It is a </a:t>
            </a:r>
            <a:r>
              <a:rPr sz="2800" spc="-20" dirty="0">
                <a:solidFill>
                  <a:srgbClr val="2D75B6"/>
                </a:solidFill>
                <a:latin typeface="Carlito"/>
                <a:cs typeface="Carlito"/>
              </a:rPr>
              <a:t>data </a:t>
            </a:r>
            <a:r>
              <a:rPr sz="2800" spc="-15" dirty="0">
                <a:solidFill>
                  <a:srgbClr val="2D75B6"/>
                </a:solidFill>
                <a:latin typeface="Carlito"/>
                <a:cs typeface="Carlito"/>
              </a:rPr>
              <a:t>structure </a:t>
            </a:r>
            <a:r>
              <a:rPr sz="2800" spc="-10" dirty="0">
                <a:latin typeface="Carlito"/>
                <a:cs typeface="Carlito"/>
              </a:rPr>
              <a:t>that </a:t>
            </a:r>
            <a:r>
              <a:rPr sz="2800" spc="-5" dirty="0">
                <a:latin typeface="Carlito"/>
                <a:cs typeface="Carlito"/>
              </a:rPr>
              <a:t>is </a:t>
            </a:r>
            <a:r>
              <a:rPr sz="2800" spc="-15" dirty="0">
                <a:latin typeface="Carlito"/>
                <a:cs typeface="Carlito"/>
              </a:rPr>
              <a:t>created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10" dirty="0">
                <a:latin typeface="Carlito"/>
                <a:cs typeface="Carlito"/>
              </a:rPr>
              <a:t>used </a:t>
            </a:r>
            <a:r>
              <a:rPr sz="2800" spc="-15" dirty="0">
                <a:latin typeface="Carlito"/>
                <a:cs typeface="Carlito"/>
              </a:rPr>
              <a:t>by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application  </a:t>
            </a:r>
            <a:r>
              <a:rPr sz="2800" spc="-20" dirty="0">
                <a:latin typeface="Carlito"/>
                <a:cs typeface="Carlito"/>
              </a:rPr>
              <a:t>program.</a:t>
            </a:r>
            <a:endParaRPr sz="28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2164116013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59175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Example</a:t>
            </a:r>
            <a:r>
              <a:rPr spc="-20" dirty="0"/>
              <a:t> </a:t>
            </a:r>
            <a:r>
              <a:rPr spc="-40" dirty="0"/>
              <a:t>for</a:t>
            </a:r>
            <a:r>
              <a:rPr spc="-25" dirty="0"/>
              <a:t> </a:t>
            </a:r>
            <a:r>
              <a:rPr dirty="0"/>
              <a:t>domain</a:t>
            </a:r>
            <a:r>
              <a:rPr spc="-10" dirty="0"/>
              <a:t> </a:t>
            </a:r>
            <a:r>
              <a:rPr dirty="0"/>
              <a:t>name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7499" y="1578825"/>
            <a:ext cx="6835505" cy="465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698468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351116"/>
            <a:ext cx="9852025" cy="1945639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6FC0"/>
                </a:solidFill>
                <a:latin typeface="Calibri"/>
                <a:cs typeface="Calibri"/>
              </a:rPr>
              <a:t>domain</a:t>
            </a:r>
            <a:r>
              <a:rPr sz="2800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15" dirty="0">
                <a:latin typeface="Calibri"/>
                <a:cs typeface="Calibri"/>
              </a:rPr>
              <a:t>subtree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 the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domain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name</a:t>
            </a:r>
            <a:r>
              <a:rPr sz="2800" dirty="0">
                <a:latin typeface="Calibri"/>
                <a:cs typeface="Calibri"/>
              </a:rPr>
              <a:t> space.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ts val="3020"/>
              </a:lnSpc>
              <a:spcBef>
                <a:spcPts val="1060"/>
              </a:spcBef>
              <a:buFont typeface="Arial MT"/>
              <a:buChar char="•"/>
              <a:tabLst>
                <a:tab pos="321945" algn="l"/>
                <a:tab pos="322580" algn="l"/>
              </a:tabLst>
            </a:pPr>
            <a:r>
              <a:rPr dirty="0"/>
              <a:t>	</a:t>
            </a:r>
            <a:r>
              <a:rPr sz="2800" spc="-10" dirty="0">
                <a:latin typeface="Calibri"/>
                <a:cs typeface="Calibri"/>
              </a:rPr>
              <a:t>The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name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domain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the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6FC0"/>
                </a:solidFill>
                <a:latin typeface="Calibri"/>
                <a:cs typeface="Calibri"/>
              </a:rPr>
              <a:t>name</a:t>
            </a:r>
            <a:r>
              <a:rPr sz="2800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6FC0"/>
                </a:solidFill>
                <a:latin typeface="Calibri"/>
                <a:cs typeface="Calibri"/>
              </a:rPr>
              <a:t>of</a:t>
            </a:r>
            <a:r>
              <a:rPr sz="2800" spc="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6FC0"/>
                </a:solidFill>
                <a:latin typeface="Calibri"/>
                <a:cs typeface="Calibri"/>
              </a:rPr>
              <a:t>the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6FC0"/>
                </a:solidFill>
                <a:latin typeface="Calibri"/>
                <a:cs typeface="Calibri"/>
              </a:rPr>
              <a:t>node</a:t>
            </a:r>
            <a:r>
              <a:rPr sz="2800" spc="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6FC0"/>
                </a:solidFill>
                <a:latin typeface="Calibri"/>
                <a:cs typeface="Calibri"/>
              </a:rPr>
              <a:t>at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6FC0"/>
                </a:solidFill>
                <a:latin typeface="Calibri"/>
                <a:cs typeface="Calibri"/>
              </a:rPr>
              <a:t>the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6FC0"/>
                </a:solidFill>
                <a:latin typeface="Calibri"/>
                <a:cs typeface="Calibri"/>
              </a:rPr>
              <a:t>top</a:t>
            </a:r>
            <a:r>
              <a:rPr sz="2800" spc="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subtree.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domain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may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itself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6FC0"/>
                </a:solidFill>
                <a:latin typeface="Calibri"/>
                <a:cs typeface="Calibri"/>
              </a:rPr>
              <a:t>divided</a:t>
            </a:r>
            <a:r>
              <a:rPr sz="2800" spc="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06FC0"/>
                </a:solidFill>
                <a:latin typeface="Calibri"/>
                <a:cs typeface="Calibri"/>
              </a:rPr>
              <a:t>into</a:t>
            </a:r>
            <a:r>
              <a:rPr sz="2800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domains.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02279" y="2447661"/>
            <a:ext cx="7482475" cy="383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827238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61741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Distribution</a:t>
            </a:r>
            <a:r>
              <a:rPr spc="-1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Name</a:t>
            </a:r>
            <a:r>
              <a:rPr spc="-20" dirty="0"/>
              <a:t> </a:t>
            </a:r>
            <a:r>
              <a:rPr dirty="0"/>
              <a:t>Space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10353040" cy="4034154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41300" marR="477520" indent="-228600">
              <a:lnSpc>
                <a:spcPts val="3030"/>
              </a:lnSpc>
              <a:spcBef>
                <a:spcPts val="47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It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spc="-10" dirty="0">
                <a:latin typeface="Calibri"/>
                <a:cs typeface="Calibri"/>
              </a:rPr>
              <a:t>very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6FC0"/>
                </a:solidFill>
                <a:latin typeface="Calibri"/>
                <a:cs typeface="Calibri"/>
              </a:rPr>
              <a:t>inefficient</a:t>
            </a:r>
            <a:r>
              <a:rPr sz="2800" spc="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also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6FC0"/>
                </a:solidFill>
                <a:latin typeface="Calibri"/>
                <a:cs typeface="Calibri"/>
              </a:rPr>
              <a:t>not</a:t>
            </a:r>
            <a:r>
              <a:rPr sz="2800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6FC0"/>
                </a:solidFill>
                <a:latin typeface="Calibri"/>
                <a:cs typeface="Calibri"/>
              </a:rPr>
              <a:t>reliable</a:t>
            </a:r>
            <a:r>
              <a:rPr sz="2800" spc="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to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have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just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one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computer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store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such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huge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amount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5" dirty="0">
                <a:latin typeface="Calibri"/>
                <a:cs typeface="Calibri"/>
              </a:rPr>
              <a:t>information.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ts val="3020"/>
              </a:lnSpc>
              <a:spcBef>
                <a:spcPts val="100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It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inefficient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because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6FC0"/>
                </a:solidFill>
                <a:latin typeface="Calibri"/>
                <a:cs typeface="Calibri"/>
              </a:rPr>
              <a:t>responding</a:t>
            </a:r>
            <a:r>
              <a:rPr sz="2800" spc="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06FC0"/>
                </a:solidFill>
                <a:latin typeface="Calibri"/>
                <a:cs typeface="Calibri"/>
              </a:rPr>
              <a:t>to</a:t>
            </a:r>
            <a:r>
              <a:rPr sz="28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6FC0"/>
                </a:solidFill>
                <a:latin typeface="Calibri"/>
                <a:cs typeface="Calibri"/>
              </a:rPr>
              <a:t>requests</a:t>
            </a:r>
            <a:r>
              <a:rPr sz="2800" spc="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06FC0"/>
                </a:solidFill>
                <a:latin typeface="Calibri"/>
                <a:cs typeface="Calibri"/>
              </a:rPr>
              <a:t>from</a:t>
            </a:r>
            <a:r>
              <a:rPr sz="2800" spc="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all </a:t>
            </a:r>
            <a:r>
              <a:rPr sz="2800" spc="-15" dirty="0">
                <a:latin typeface="Calibri"/>
                <a:cs typeface="Calibri"/>
              </a:rPr>
              <a:t>over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world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places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15" dirty="0">
                <a:latin typeface="Calibri"/>
                <a:cs typeface="Calibri"/>
              </a:rPr>
              <a:t>heavy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load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system.</a:t>
            </a:r>
            <a:endParaRPr sz="2800">
              <a:latin typeface="Calibri"/>
              <a:cs typeface="Calibri"/>
            </a:endParaRPr>
          </a:p>
          <a:p>
            <a:pPr marL="321945" indent="-309880">
              <a:lnSpc>
                <a:spcPct val="100000"/>
              </a:lnSpc>
              <a:spcBef>
                <a:spcPts val="625"/>
              </a:spcBef>
              <a:buFont typeface="Arial MT"/>
              <a:buChar char="•"/>
              <a:tabLst>
                <a:tab pos="321945" algn="l"/>
                <a:tab pos="322580" algn="l"/>
              </a:tabLst>
            </a:pPr>
            <a:r>
              <a:rPr sz="2800" spc="-5" dirty="0">
                <a:latin typeface="Calibri"/>
                <a:cs typeface="Calibri"/>
              </a:rPr>
              <a:t>It is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not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reliable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because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any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failure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makes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data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inaccessible.</a:t>
            </a:r>
            <a:endParaRPr sz="2800">
              <a:latin typeface="Calibri"/>
              <a:cs typeface="Calibri"/>
            </a:endParaRPr>
          </a:p>
          <a:p>
            <a:pPr marL="241300" marR="26034" indent="-228600">
              <a:lnSpc>
                <a:spcPts val="3020"/>
              </a:lnSpc>
              <a:spcBef>
                <a:spcPts val="104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6FC0"/>
                </a:solidFill>
                <a:latin typeface="Calibri"/>
                <a:cs typeface="Calibri"/>
              </a:rPr>
              <a:t>solution</a:t>
            </a:r>
            <a:r>
              <a:rPr sz="2800" spc="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06FC0"/>
                </a:solidFill>
                <a:latin typeface="Calibri"/>
                <a:cs typeface="Calibri"/>
              </a:rPr>
              <a:t>to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6FC0"/>
                </a:solidFill>
                <a:latin typeface="Calibri"/>
                <a:cs typeface="Calibri"/>
              </a:rPr>
              <a:t>these</a:t>
            </a:r>
            <a:r>
              <a:rPr sz="2800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6FC0"/>
                </a:solidFill>
                <a:latin typeface="Calibri"/>
                <a:cs typeface="Calibri"/>
              </a:rPr>
              <a:t>problems</a:t>
            </a:r>
            <a:r>
              <a:rPr sz="2800" spc="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distribute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information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among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many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computers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called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DNS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servers.</a:t>
            </a:r>
            <a:endParaRPr sz="2800">
              <a:latin typeface="Calibri"/>
              <a:cs typeface="Calibri"/>
            </a:endParaRPr>
          </a:p>
          <a:p>
            <a:pPr marL="241300" marR="570865" indent="-228600">
              <a:lnSpc>
                <a:spcPts val="3020"/>
              </a:lnSpc>
              <a:spcBef>
                <a:spcPts val="102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006FC0"/>
                </a:solidFill>
                <a:latin typeface="Calibri"/>
                <a:cs typeface="Calibri"/>
              </a:rPr>
              <a:t>hierarchy</a:t>
            </a:r>
            <a:r>
              <a:rPr sz="2800" spc="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6FC0"/>
                </a:solidFill>
                <a:latin typeface="Calibri"/>
                <a:cs typeface="Calibri"/>
              </a:rPr>
              <a:t>of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6FC0"/>
                </a:solidFill>
                <a:latin typeface="Calibri"/>
                <a:cs typeface="Calibri"/>
              </a:rPr>
              <a:t>servers</a:t>
            </a:r>
            <a:r>
              <a:rPr sz="2800" spc="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same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way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that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we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have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hierarchy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of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names.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8060037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660018"/>
            <a:ext cx="10252710" cy="236982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41300" marR="503555" indent="-228600">
              <a:lnSpc>
                <a:spcPts val="3030"/>
              </a:lnSpc>
              <a:spcBef>
                <a:spcPts val="47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Since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complete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domain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name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hierarchy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cannot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stored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single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server,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it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6FC0"/>
                </a:solidFill>
                <a:latin typeface="Calibri"/>
                <a:cs typeface="Calibri"/>
              </a:rPr>
              <a:t>divided</a:t>
            </a:r>
            <a:r>
              <a:rPr sz="2800" spc="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6FC0"/>
                </a:solidFill>
                <a:latin typeface="Calibri"/>
                <a:cs typeface="Calibri"/>
              </a:rPr>
              <a:t>among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6FC0"/>
                </a:solidFill>
                <a:latin typeface="Calibri"/>
                <a:cs typeface="Calibri"/>
              </a:rPr>
              <a:t>many</a:t>
            </a:r>
            <a:r>
              <a:rPr sz="2800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servers.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What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server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responsible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for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has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authority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over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6FC0"/>
                </a:solidFill>
                <a:latin typeface="Calibri"/>
                <a:cs typeface="Calibri"/>
              </a:rPr>
              <a:t>called</a:t>
            </a:r>
            <a:r>
              <a:rPr sz="2800" spc="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06FC0"/>
                </a:solidFill>
                <a:latin typeface="Calibri"/>
                <a:cs typeface="Calibri"/>
              </a:rPr>
              <a:t>zone</a:t>
            </a:r>
            <a:r>
              <a:rPr sz="2800" spc="-2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5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60" dirty="0">
                <a:latin typeface="Calibri"/>
                <a:cs typeface="Calibri"/>
              </a:rPr>
              <a:t>We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define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zone</a:t>
            </a:r>
            <a:r>
              <a:rPr sz="2800" spc="-5" dirty="0">
                <a:latin typeface="Calibri"/>
                <a:cs typeface="Calibri"/>
              </a:rPr>
              <a:t> as a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6FC0"/>
                </a:solidFill>
                <a:latin typeface="Calibri"/>
                <a:cs typeface="Calibri"/>
              </a:rPr>
              <a:t>contiguous</a:t>
            </a:r>
            <a:r>
              <a:rPr sz="2800" spc="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6FC0"/>
                </a:solidFill>
                <a:latin typeface="Calibri"/>
                <a:cs typeface="Calibri"/>
              </a:rPr>
              <a:t>part </a:t>
            </a:r>
            <a:r>
              <a:rPr sz="2800" spc="-5" dirty="0">
                <a:latin typeface="Calibri"/>
                <a:cs typeface="Calibri"/>
              </a:rPr>
              <a:t>of the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entire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tree.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06FC0"/>
                </a:solidFill>
                <a:latin typeface="Calibri"/>
                <a:cs typeface="Calibri"/>
              </a:rPr>
              <a:t>root</a:t>
            </a:r>
            <a:r>
              <a:rPr sz="28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6FC0"/>
                </a:solidFill>
                <a:latin typeface="Calibri"/>
                <a:cs typeface="Calibri"/>
              </a:rPr>
              <a:t>server</a:t>
            </a:r>
            <a:r>
              <a:rPr sz="2800" spc="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server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whose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zone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consists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the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whole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tree.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5999" y="3331522"/>
            <a:ext cx="4723794" cy="327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925210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84759"/>
            <a:ext cx="697610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Primary</a:t>
            </a:r>
            <a:r>
              <a:rPr spc="-35" dirty="0"/>
              <a:t> </a:t>
            </a:r>
            <a:r>
              <a:rPr dirty="0"/>
              <a:t>and</a:t>
            </a:r>
            <a:r>
              <a:rPr spc="-5" dirty="0"/>
              <a:t> Secondary </a:t>
            </a:r>
            <a:r>
              <a:rPr spc="-15" dirty="0"/>
              <a:t>Servers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161669"/>
            <a:ext cx="10149205" cy="5120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DNS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defines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6FC0"/>
                </a:solidFill>
                <a:latin typeface="Calibri"/>
                <a:cs typeface="Calibri"/>
              </a:rPr>
              <a:t>two 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types</a:t>
            </a:r>
            <a:r>
              <a:rPr sz="2400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spc="-10" dirty="0">
                <a:latin typeface="Calibri"/>
                <a:cs typeface="Calibri"/>
              </a:rPr>
              <a:t>servers: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primary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secondary.</a:t>
            </a:r>
            <a:endParaRPr sz="2400">
              <a:latin typeface="Calibri"/>
              <a:cs typeface="Calibri"/>
            </a:endParaRPr>
          </a:p>
          <a:p>
            <a:pPr marL="241300" marR="431165" indent="-228600">
              <a:lnSpc>
                <a:spcPct val="7000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primary</a:t>
            </a:r>
            <a:r>
              <a:rPr sz="2400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server</a:t>
            </a:r>
            <a:r>
              <a:rPr sz="2400" spc="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 server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that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stores</a:t>
            </a:r>
            <a:r>
              <a:rPr sz="2400" dirty="0">
                <a:latin typeface="Calibri"/>
                <a:cs typeface="Calibri"/>
              </a:rPr>
              <a:t> a</a:t>
            </a:r>
            <a:r>
              <a:rPr sz="2400" spc="-5" dirty="0">
                <a:latin typeface="Calibri"/>
                <a:cs typeface="Calibri"/>
              </a:rPr>
              <a:t> file </a:t>
            </a:r>
            <a:r>
              <a:rPr sz="2400" dirty="0">
                <a:latin typeface="Calibri"/>
                <a:cs typeface="Calibri"/>
              </a:rPr>
              <a:t>about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5" dirty="0">
                <a:latin typeface="Calibri"/>
                <a:cs typeface="Calibri"/>
              </a:rPr>
              <a:t> zone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for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which it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authority.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4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It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responsible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for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creating,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maintaining,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updating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zone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file.</a:t>
            </a:r>
            <a:endParaRPr sz="2400">
              <a:latin typeface="Calibri"/>
              <a:cs typeface="Calibri"/>
            </a:endParaRPr>
          </a:p>
          <a:p>
            <a:pPr marL="309880" indent="-297815">
              <a:lnSpc>
                <a:spcPct val="100000"/>
              </a:lnSpc>
              <a:spcBef>
                <a:spcPts val="135"/>
              </a:spcBef>
              <a:buFont typeface="Arial MT"/>
              <a:buChar char="•"/>
              <a:tabLst>
                <a:tab pos="309880" algn="l"/>
                <a:tab pos="310515" algn="l"/>
              </a:tabLst>
            </a:pPr>
            <a:r>
              <a:rPr sz="2400" dirty="0">
                <a:latin typeface="Calibri"/>
                <a:cs typeface="Calibri"/>
              </a:rPr>
              <a:t>It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6FC0"/>
                </a:solidFill>
                <a:latin typeface="Calibri"/>
                <a:cs typeface="Calibri"/>
              </a:rPr>
              <a:t>stores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the</a:t>
            </a:r>
            <a:r>
              <a:rPr sz="2400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6FC0"/>
                </a:solidFill>
                <a:latin typeface="Calibri"/>
                <a:cs typeface="Calibri"/>
              </a:rPr>
              <a:t>zone</a:t>
            </a:r>
            <a:r>
              <a:rPr sz="2400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file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local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disk.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ts val="2450"/>
              </a:lnSpc>
              <a:spcBef>
                <a:spcPts val="13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secondary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server</a:t>
            </a:r>
            <a:r>
              <a:rPr sz="2400" spc="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 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server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that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transfers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complete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information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about </a:t>
            </a:r>
            <a:r>
              <a:rPr sz="2400" dirty="0">
                <a:latin typeface="Calibri"/>
                <a:cs typeface="Calibri"/>
              </a:rPr>
              <a:t>a</a:t>
            </a:r>
            <a:endParaRPr sz="2400">
              <a:latin typeface="Calibri"/>
              <a:cs typeface="Calibri"/>
            </a:endParaRPr>
          </a:p>
          <a:p>
            <a:pPr marL="241300" marR="172720">
              <a:lnSpc>
                <a:spcPct val="70000"/>
              </a:lnSpc>
              <a:spcBef>
                <a:spcPts val="434"/>
              </a:spcBef>
            </a:pPr>
            <a:r>
              <a:rPr sz="2400" spc="-15" dirty="0">
                <a:latin typeface="Calibri"/>
                <a:cs typeface="Calibri"/>
              </a:rPr>
              <a:t>zone </a:t>
            </a:r>
            <a:r>
              <a:rPr sz="2400" spc="-10" dirty="0">
                <a:latin typeface="Calibri"/>
                <a:cs typeface="Calibri"/>
              </a:rPr>
              <a:t>from 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another 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server </a:t>
            </a:r>
            <a:r>
              <a:rPr sz="2400" dirty="0">
                <a:latin typeface="Calibri"/>
                <a:cs typeface="Calibri"/>
              </a:rPr>
              <a:t>(primary </a:t>
            </a:r>
            <a:r>
              <a:rPr sz="2400" spc="-5" dirty="0">
                <a:latin typeface="Calibri"/>
                <a:cs typeface="Calibri"/>
              </a:rPr>
              <a:t>or secondary)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20" dirty="0">
                <a:latin typeface="Calibri"/>
                <a:cs typeface="Calibri"/>
              </a:rPr>
              <a:t>stores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file on </a:t>
            </a:r>
            <a:r>
              <a:rPr sz="2400" dirty="0">
                <a:latin typeface="Calibri"/>
                <a:cs typeface="Calibri"/>
              </a:rPr>
              <a:t>its </a:t>
            </a:r>
            <a:r>
              <a:rPr sz="2400" spc="-10" dirty="0">
                <a:latin typeface="Calibri"/>
                <a:cs typeface="Calibri"/>
              </a:rPr>
              <a:t>local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disk.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4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The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secondary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server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neither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creates </a:t>
            </a:r>
            <a:r>
              <a:rPr sz="2400" spc="-5" dirty="0">
                <a:latin typeface="Calibri"/>
                <a:cs typeface="Calibri"/>
              </a:rPr>
              <a:t>nor </a:t>
            </a:r>
            <a:r>
              <a:rPr sz="2400" spc="-10" dirty="0">
                <a:latin typeface="Calibri"/>
                <a:cs typeface="Calibri"/>
              </a:rPr>
              <a:t>updates</a:t>
            </a:r>
            <a:r>
              <a:rPr sz="2400" dirty="0">
                <a:latin typeface="Calibri"/>
                <a:cs typeface="Calibri"/>
              </a:rPr>
              <a:t> the </a:t>
            </a:r>
            <a:r>
              <a:rPr sz="2400" spc="-15" dirty="0">
                <a:latin typeface="Calibri"/>
                <a:cs typeface="Calibri"/>
              </a:rPr>
              <a:t>zone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files.</a:t>
            </a:r>
            <a:endParaRPr sz="2400">
              <a:latin typeface="Calibri"/>
              <a:cs typeface="Calibri"/>
            </a:endParaRPr>
          </a:p>
          <a:p>
            <a:pPr marL="241300" marR="175895" indent="-228600">
              <a:lnSpc>
                <a:spcPct val="70000"/>
              </a:lnSpc>
              <a:spcBef>
                <a:spcPts val="994"/>
              </a:spcBef>
              <a:buFont typeface="Arial MT"/>
              <a:buChar char="•"/>
              <a:tabLst>
                <a:tab pos="309880" algn="l"/>
                <a:tab pos="310515" algn="l"/>
              </a:tabLst>
            </a:pPr>
            <a:r>
              <a:rPr dirty="0"/>
              <a:t>	</a:t>
            </a:r>
            <a:r>
              <a:rPr sz="2400" dirty="0">
                <a:latin typeface="Calibri"/>
                <a:cs typeface="Calibri"/>
              </a:rPr>
              <a:t>If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updating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10" dirty="0">
                <a:latin typeface="Calibri"/>
                <a:cs typeface="Calibri"/>
              </a:rPr>
              <a:t>required,</a:t>
            </a:r>
            <a:r>
              <a:rPr sz="2400" dirty="0">
                <a:latin typeface="Calibri"/>
                <a:cs typeface="Calibri"/>
              </a:rPr>
              <a:t> it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must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done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by</a:t>
            </a:r>
            <a:r>
              <a:rPr sz="2400" dirty="0">
                <a:latin typeface="Calibri"/>
                <a:cs typeface="Calibri"/>
              </a:rPr>
              <a:t> the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primary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server,</a:t>
            </a:r>
            <a:r>
              <a:rPr sz="2400" dirty="0">
                <a:latin typeface="Calibri"/>
                <a:cs typeface="Calibri"/>
              </a:rPr>
              <a:t> which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sends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updated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version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to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25" dirty="0">
                <a:latin typeface="Calibri"/>
                <a:cs typeface="Calibri"/>
              </a:rPr>
              <a:t>secondary.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ts val="2450"/>
              </a:lnSpc>
              <a:spcBef>
                <a:spcPts val="13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This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to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create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redundancy</a:t>
            </a:r>
            <a:r>
              <a:rPr sz="2400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6FC0"/>
                </a:solidFill>
                <a:latin typeface="Calibri"/>
                <a:cs typeface="Calibri"/>
              </a:rPr>
              <a:t>for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the</a:t>
            </a:r>
            <a:r>
              <a:rPr sz="24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6FC0"/>
                </a:solidFill>
                <a:latin typeface="Calibri"/>
                <a:cs typeface="Calibri"/>
              </a:rPr>
              <a:t>data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so </a:t>
            </a:r>
            <a:r>
              <a:rPr sz="2400" spc="-10" dirty="0">
                <a:latin typeface="Calibri"/>
                <a:cs typeface="Calibri"/>
              </a:rPr>
              <a:t>that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if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one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server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fails,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other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can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450"/>
              </a:lnSpc>
            </a:pPr>
            <a:r>
              <a:rPr sz="2400" spc="-10" dirty="0">
                <a:latin typeface="Calibri"/>
                <a:cs typeface="Calibri"/>
              </a:rPr>
              <a:t>continue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serving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clients.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4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primary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server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loads all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information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6FC0"/>
                </a:solidFill>
                <a:latin typeface="Calibri"/>
                <a:cs typeface="Calibri"/>
              </a:rPr>
              <a:t>from</a:t>
            </a:r>
            <a:r>
              <a:rPr sz="2400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the</a:t>
            </a:r>
            <a:r>
              <a:rPr sz="2400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disk</a:t>
            </a:r>
            <a:r>
              <a:rPr sz="2400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file</a:t>
            </a:r>
            <a:r>
              <a:rPr sz="2400" dirty="0">
                <a:latin typeface="Calibri"/>
                <a:cs typeface="Calibri"/>
              </a:rPr>
              <a:t>;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3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the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secondary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server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loads all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information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6FC0"/>
                </a:solidFill>
                <a:latin typeface="Calibri"/>
                <a:cs typeface="Calibri"/>
              </a:rPr>
              <a:t>from 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the 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primary</a:t>
            </a:r>
            <a:r>
              <a:rPr sz="2400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spc="-35" dirty="0">
                <a:solidFill>
                  <a:srgbClr val="006FC0"/>
                </a:solidFill>
                <a:latin typeface="Calibri"/>
                <a:cs typeface="Calibri"/>
              </a:rPr>
              <a:t>server</a:t>
            </a:r>
            <a:r>
              <a:rPr sz="2400" spc="-35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5551419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43427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DNS</a:t>
            </a:r>
            <a:r>
              <a:rPr spc="-25" dirty="0"/>
              <a:t> </a:t>
            </a:r>
            <a:r>
              <a:rPr dirty="0"/>
              <a:t>in</a:t>
            </a:r>
            <a:r>
              <a:rPr spc="-20" dirty="0"/>
              <a:t> </a:t>
            </a:r>
            <a:r>
              <a:rPr dirty="0"/>
              <a:t>the</a:t>
            </a:r>
            <a:r>
              <a:rPr spc="-10" dirty="0"/>
              <a:t> </a:t>
            </a:r>
            <a:r>
              <a:rPr spc="-15" dirty="0"/>
              <a:t>Internet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10206990" cy="250063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 marR="76200" indent="-228600" algn="just">
              <a:lnSpc>
                <a:spcPct val="90000"/>
              </a:lnSpc>
              <a:spcBef>
                <a:spcPts val="43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In the </a:t>
            </a:r>
            <a:r>
              <a:rPr sz="2800" spc="-15" dirty="0">
                <a:solidFill>
                  <a:srgbClr val="006FC0"/>
                </a:solidFill>
                <a:latin typeface="Calibri"/>
                <a:cs typeface="Calibri"/>
              </a:rPr>
              <a:t>Internet</a:t>
            </a:r>
            <a:r>
              <a:rPr sz="2800" spc="-15" dirty="0">
                <a:latin typeface="Calibri"/>
                <a:cs typeface="Calibri"/>
              </a:rPr>
              <a:t>,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domain name </a:t>
            </a:r>
            <a:r>
              <a:rPr sz="2800" spc="-5" dirty="0">
                <a:latin typeface="Calibri"/>
                <a:cs typeface="Calibri"/>
              </a:rPr>
              <a:t>space </a:t>
            </a:r>
            <a:r>
              <a:rPr sz="2800" spc="-10" dirty="0">
                <a:latin typeface="Calibri"/>
                <a:cs typeface="Calibri"/>
              </a:rPr>
              <a:t>(tree) </a:t>
            </a:r>
            <a:r>
              <a:rPr sz="2800" spc="-15" dirty="0">
                <a:latin typeface="Calibri"/>
                <a:cs typeface="Calibri"/>
              </a:rPr>
              <a:t>was </a:t>
            </a:r>
            <a:r>
              <a:rPr sz="2800" spc="-10" dirty="0">
                <a:latin typeface="Calibri"/>
                <a:cs typeface="Calibri"/>
              </a:rPr>
              <a:t>originally divided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into </a:t>
            </a:r>
            <a:r>
              <a:rPr sz="2800" spc="-15" dirty="0">
                <a:solidFill>
                  <a:srgbClr val="006FC0"/>
                </a:solidFill>
                <a:latin typeface="Calibri"/>
                <a:cs typeface="Calibri"/>
              </a:rPr>
              <a:t>three </a:t>
            </a:r>
            <a:r>
              <a:rPr sz="2800" spc="-25" dirty="0">
                <a:solidFill>
                  <a:srgbClr val="006FC0"/>
                </a:solidFill>
                <a:latin typeface="Calibri"/>
                <a:cs typeface="Calibri"/>
              </a:rPr>
              <a:t>different </a:t>
            </a:r>
            <a:r>
              <a:rPr sz="2800" spc="-10" dirty="0">
                <a:latin typeface="Calibri"/>
                <a:cs typeface="Calibri"/>
              </a:rPr>
              <a:t>sections: generic domains, </a:t>
            </a:r>
            <a:r>
              <a:rPr sz="2800" spc="-15" dirty="0">
                <a:latin typeface="Calibri"/>
                <a:cs typeface="Calibri"/>
              </a:rPr>
              <a:t>country </a:t>
            </a:r>
            <a:r>
              <a:rPr sz="2800" spc="-10" dirty="0">
                <a:latin typeface="Calibri"/>
                <a:cs typeface="Calibri"/>
              </a:rPr>
              <a:t>domains,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inverse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domain.</a:t>
            </a:r>
            <a:endParaRPr sz="2800">
              <a:latin typeface="Calibri"/>
              <a:cs typeface="Calibri"/>
            </a:endParaRPr>
          </a:p>
          <a:p>
            <a:pPr marL="241300" marR="5080" indent="-228600" algn="just">
              <a:lnSpc>
                <a:spcPct val="90000"/>
              </a:lnSpc>
              <a:spcBef>
                <a:spcPts val="101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Due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rapid growth </a:t>
            </a:r>
            <a:r>
              <a:rPr sz="2800" spc="-5" dirty="0">
                <a:latin typeface="Calibri"/>
                <a:cs typeface="Calibri"/>
              </a:rPr>
              <a:t>of the </a:t>
            </a:r>
            <a:r>
              <a:rPr sz="2800" spc="-10" dirty="0">
                <a:latin typeface="Calibri"/>
                <a:cs typeface="Calibri"/>
              </a:rPr>
              <a:t>Internet, </a:t>
            </a:r>
            <a:r>
              <a:rPr sz="2800" spc="-5" dirty="0">
                <a:latin typeface="Calibri"/>
                <a:cs typeface="Calibri"/>
              </a:rPr>
              <a:t>it </a:t>
            </a:r>
            <a:r>
              <a:rPr sz="2800" spc="-10" dirty="0">
                <a:latin typeface="Calibri"/>
                <a:cs typeface="Calibri"/>
              </a:rPr>
              <a:t>became </a:t>
            </a:r>
            <a:r>
              <a:rPr sz="2800" spc="-15" dirty="0">
                <a:latin typeface="Calibri"/>
                <a:cs typeface="Calibri"/>
              </a:rPr>
              <a:t>extremely difficult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25" dirty="0">
                <a:latin typeface="Calibri"/>
                <a:cs typeface="Calibri"/>
              </a:rPr>
              <a:t>keep </a:t>
            </a:r>
            <a:r>
              <a:rPr sz="2800" spc="-15" dirty="0">
                <a:solidFill>
                  <a:srgbClr val="006FC0"/>
                </a:solidFill>
                <a:latin typeface="Calibri"/>
                <a:cs typeface="Calibri"/>
              </a:rPr>
              <a:t>track </a:t>
            </a:r>
            <a:r>
              <a:rPr sz="2800" spc="-5" dirty="0">
                <a:solidFill>
                  <a:srgbClr val="006FC0"/>
                </a:solidFill>
                <a:latin typeface="Calibri"/>
                <a:cs typeface="Calibri"/>
              </a:rPr>
              <a:t>of the </a:t>
            </a:r>
            <a:r>
              <a:rPr sz="2800" spc="-25" dirty="0">
                <a:solidFill>
                  <a:srgbClr val="006FC0"/>
                </a:solidFill>
                <a:latin typeface="Calibri"/>
                <a:cs typeface="Calibri"/>
              </a:rPr>
              <a:t>inverse </a:t>
            </a:r>
            <a:r>
              <a:rPr sz="2800" spc="-5" dirty="0">
                <a:solidFill>
                  <a:srgbClr val="006FC0"/>
                </a:solidFill>
                <a:latin typeface="Calibri"/>
                <a:cs typeface="Calibri"/>
              </a:rPr>
              <a:t>domains</a:t>
            </a:r>
            <a:r>
              <a:rPr sz="2800" spc="-5" dirty="0">
                <a:latin typeface="Calibri"/>
                <a:cs typeface="Calibri"/>
              </a:rPr>
              <a:t>, which </a:t>
            </a:r>
            <a:r>
              <a:rPr sz="2800" spc="-10" dirty="0">
                <a:latin typeface="Calibri"/>
                <a:cs typeface="Calibri"/>
              </a:rPr>
              <a:t>could </a:t>
            </a:r>
            <a:r>
              <a:rPr sz="2800" spc="-5" dirty="0">
                <a:latin typeface="Calibri"/>
                <a:cs typeface="Calibri"/>
              </a:rPr>
              <a:t>be </a:t>
            </a:r>
            <a:r>
              <a:rPr sz="2800" spc="-10" dirty="0">
                <a:solidFill>
                  <a:srgbClr val="006FC0"/>
                </a:solidFill>
                <a:latin typeface="Calibri"/>
                <a:cs typeface="Calibri"/>
              </a:rPr>
              <a:t>used </a:t>
            </a:r>
            <a:r>
              <a:rPr sz="2800" spc="-20" dirty="0">
                <a:solidFill>
                  <a:srgbClr val="006FC0"/>
                </a:solidFill>
                <a:latin typeface="Calibri"/>
                <a:cs typeface="Calibri"/>
              </a:rPr>
              <a:t>to </a:t>
            </a:r>
            <a:r>
              <a:rPr sz="2800" spc="-10" dirty="0">
                <a:solidFill>
                  <a:srgbClr val="006FC0"/>
                </a:solidFill>
                <a:latin typeface="Calibri"/>
                <a:cs typeface="Calibri"/>
              </a:rPr>
              <a:t>find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name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 a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host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when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given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IP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address.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3291923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404876"/>
            <a:ext cx="386397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Generic</a:t>
            </a:r>
            <a:r>
              <a:rPr spc="-60" dirty="0"/>
              <a:t> </a:t>
            </a:r>
            <a:r>
              <a:rPr spc="-5" dirty="0"/>
              <a:t>Domains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339037"/>
            <a:ext cx="10206990" cy="122047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41300" marR="5080" indent="-228600">
              <a:lnSpc>
                <a:spcPct val="90000"/>
              </a:lnSpc>
              <a:spcBef>
                <a:spcPts val="434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generic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domains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define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registered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hosts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according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their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generic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behavior.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6FC0"/>
                </a:solidFill>
                <a:latin typeface="Calibri"/>
                <a:cs typeface="Calibri"/>
              </a:rPr>
              <a:t>Each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6FC0"/>
                </a:solidFill>
                <a:latin typeface="Calibri"/>
                <a:cs typeface="Calibri"/>
              </a:rPr>
              <a:t>node</a:t>
            </a:r>
            <a:r>
              <a:rPr sz="2800" spc="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tree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defines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domain,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which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index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domain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name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space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database.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8511" y="2990142"/>
            <a:ext cx="9015568" cy="365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6814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3503" y="2212792"/>
            <a:ext cx="10726377" cy="21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422212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39147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Country</a:t>
            </a:r>
            <a:r>
              <a:rPr spc="-55" dirty="0"/>
              <a:t> </a:t>
            </a:r>
            <a:r>
              <a:rPr dirty="0"/>
              <a:t>Domains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68300" marR="5080" indent="-228600">
              <a:lnSpc>
                <a:spcPts val="3020"/>
              </a:lnSpc>
              <a:spcBef>
                <a:spcPts val="480"/>
              </a:spcBef>
              <a:buFont typeface="Arial MT"/>
              <a:buChar char="•"/>
              <a:tabLst>
                <a:tab pos="368935" algn="l"/>
              </a:tabLst>
            </a:pPr>
            <a:r>
              <a:rPr spc="-5" dirty="0"/>
              <a:t>The</a:t>
            </a:r>
            <a:r>
              <a:rPr dirty="0"/>
              <a:t> </a:t>
            </a:r>
            <a:r>
              <a:rPr spc="-10" dirty="0"/>
              <a:t>country</a:t>
            </a:r>
            <a:r>
              <a:rPr spc="45" dirty="0"/>
              <a:t> </a:t>
            </a:r>
            <a:r>
              <a:rPr spc="-5" dirty="0"/>
              <a:t>domains</a:t>
            </a:r>
            <a:r>
              <a:rPr spc="30" dirty="0"/>
              <a:t> </a:t>
            </a:r>
            <a:r>
              <a:rPr spc="-5" dirty="0"/>
              <a:t>section</a:t>
            </a:r>
            <a:r>
              <a:rPr spc="35" dirty="0"/>
              <a:t> </a:t>
            </a:r>
            <a:r>
              <a:rPr spc="-10" dirty="0"/>
              <a:t>uses </a:t>
            </a:r>
            <a:r>
              <a:rPr spc="-15" dirty="0">
                <a:solidFill>
                  <a:srgbClr val="006FC0"/>
                </a:solidFill>
              </a:rPr>
              <a:t>two-character</a:t>
            </a:r>
            <a:r>
              <a:rPr spc="10" dirty="0">
                <a:solidFill>
                  <a:srgbClr val="006FC0"/>
                </a:solidFill>
              </a:rPr>
              <a:t> </a:t>
            </a:r>
            <a:r>
              <a:rPr spc="-15" dirty="0"/>
              <a:t>country</a:t>
            </a:r>
            <a:r>
              <a:rPr spc="30" dirty="0"/>
              <a:t> </a:t>
            </a:r>
            <a:r>
              <a:rPr spc="-10" dirty="0"/>
              <a:t>abbreviations </a:t>
            </a:r>
            <a:r>
              <a:rPr spc="-615" dirty="0"/>
              <a:t> </a:t>
            </a:r>
            <a:r>
              <a:rPr dirty="0"/>
              <a:t>(e.g.,</a:t>
            </a:r>
            <a:r>
              <a:rPr spc="10" dirty="0"/>
              <a:t> </a:t>
            </a:r>
            <a:r>
              <a:rPr spc="-5" dirty="0"/>
              <a:t>us</a:t>
            </a:r>
            <a:r>
              <a:rPr dirty="0"/>
              <a:t> </a:t>
            </a:r>
            <a:r>
              <a:rPr spc="-25" dirty="0"/>
              <a:t>for</a:t>
            </a:r>
            <a:r>
              <a:rPr spc="-5" dirty="0"/>
              <a:t> </a:t>
            </a:r>
            <a:r>
              <a:rPr spc="-10" dirty="0"/>
              <a:t>United</a:t>
            </a:r>
            <a:r>
              <a:rPr spc="20" dirty="0"/>
              <a:t> </a:t>
            </a:r>
            <a:r>
              <a:rPr spc="-15" dirty="0"/>
              <a:t>States).</a:t>
            </a:r>
          </a:p>
          <a:p>
            <a:pPr marL="368300" marR="723900" indent="-228600">
              <a:lnSpc>
                <a:spcPts val="3020"/>
              </a:lnSpc>
              <a:spcBef>
                <a:spcPts val="1015"/>
              </a:spcBef>
              <a:buFont typeface="Arial MT"/>
              <a:buChar char="•"/>
              <a:tabLst>
                <a:tab pos="449580" algn="l"/>
                <a:tab pos="450215" algn="l"/>
              </a:tabLst>
            </a:pPr>
            <a:r>
              <a:rPr dirty="0"/>
              <a:t>	</a:t>
            </a:r>
            <a:r>
              <a:rPr spc="-10" dirty="0"/>
              <a:t>Second</a:t>
            </a:r>
            <a:r>
              <a:rPr spc="15" dirty="0"/>
              <a:t> </a:t>
            </a:r>
            <a:r>
              <a:rPr spc="-5" dirty="0"/>
              <a:t>labels</a:t>
            </a:r>
            <a:r>
              <a:rPr spc="5" dirty="0"/>
              <a:t> </a:t>
            </a:r>
            <a:r>
              <a:rPr spc="-10" dirty="0"/>
              <a:t>can</a:t>
            </a:r>
            <a:r>
              <a:rPr spc="10" dirty="0"/>
              <a:t> </a:t>
            </a:r>
            <a:r>
              <a:rPr spc="-5" dirty="0"/>
              <a:t>be </a:t>
            </a:r>
            <a:r>
              <a:rPr spc="-15" dirty="0"/>
              <a:t>organizational,</a:t>
            </a:r>
            <a:r>
              <a:rPr spc="-5" dirty="0"/>
              <a:t> or </a:t>
            </a:r>
            <a:r>
              <a:rPr spc="-10" dirty="0"/>
              <a:t>they</a:t>
            </a:r>
            <a:r>
              <a:rPr spc="5" dirty="0"/>
              <a:t> </a:t>
            </a:r>
            <a:r>
              <a:rPr spc="-10" dirty="0"/>
              <a:t>can</a:t>
            </a:r>
            <a:r>
              <a:rPr spc="-5" dirty="0"/>
              <a:t> be</a:t>
            </a:r>
            <a:r>
              <a:rPr spc="10" dirty="0"/>
              <a:t> </a:t>
            </a:r>
            <a:r>
              <a:rPr spc="-15" dirty="0"/>
              <a:t>more</a:t>
            </a:r>
            <a:r>
              <a:rPr dirty="0"/>
              <a:t> </a:t>
            </a:r>
            <a:r>
              <a:rPr spc="-5" dirty="0"/>
              <a:t>specific, </a:t>
            </a:r>
            <a:r>
              <a:rPr spc="-620" dirty="0"/>
              <a:t> </a:t>
            </a:r>
            <a:r>
              <a:rPr spc="-10" dirty="0"/>
              <a:t>national</a:t>
            </a:r>
            <a:r>
              <a:rPr spc="-5" dirty="0"/>
              <a:t> </a:t>
            </a:r>
            <a:r>
              <a:rPr spc="-10" dirty="0"/>
              <a:t>designations.</a:t>
            </a:r>
          </a:p>
          <a:p>
            <a:pPr marL="368300" indent="-228600">
              <a:lnSpc>
                <a:spcPct val="100000"/>
              </a:lnSpc>
              <a:spcBef>
                <a:spcPts val="625"/>
              </a:spcBef>
              <a:buFont typeface="Arial MT"/>
              <a:buChar char="•"/>
              <a:tabLst>
                <a:tab pos="368935" algn="l"/>
              </a:tabLst>
            </a:pPr>
            <a:r>
              <a:rPr spc="-5" dirty="0">
                <a:solidFill>
                  <a:srgbClr val="006FC0"/>
                </a:solidFill>
              </a:rPr>
              <a:t>uci.ca.us.</a:t>
            </a:r>
            <a:r>
              <a:rPr spc="20" dirty="0">
                <a:solidFill>
                  <a:srgbClr val="006FC0"/>
                </a:solidFill>
              </a:rPr>
              <a:t> </a:t>
            </a:r>
            <a:r>
              <a:rPr spc="-10" dirty="0"/>
              <a:t>can</a:t>
            </a:r>
            <a:r>
              <a:rPr spc="10" dirty="0"/>
              <a:t> </a:t>
            </a:r>
            <a:r>
              <a:rPr spc="-5" dirty="0"/>
              <a:t>be</a:t>
            </a:r>
            <a:r>
              <a:rPr spc="15" dirty="0"/>
              <a:t> </a:t>
            </a:r>
            <a:r>
              <a:rPr spc="-15" dirty="0"/>
              <a:t>translated </a:t>
            </a:r>
            <a:r>
              <a:rPr spc="-20" dirty="0"/>
              <a:t>to</a:t>
            </a:r>
            <a:r>
              <a:rPr spc="-5" dirty="0"/>
              <a:t> </a:t>
            </a:r>
            <a:r>
              <a:rPr spc="-15" dirty="0"/>
              <a:t>University</a:t>
            </a:r>
            <a:r>
              <a:rPr spc="20" dirty="0"/>
              <a:t> </a:t>
            </a:r>
            <a:r>
              <a:rPr spc="-5" dirty="0"/>
              <a:t>of</a:t>
            </a:r>
            <a:r>
              <a:rPr spc="15" dirty="0"/>
              <a:t> </a:t>
            </a:r>
            <a:r>
              <a:rPr spc="-15" dirty="0"/>
              <a:t>California.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66643" y="3878552"/>
            <a:ext cx="6805939" cy="245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659350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42195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What</a:t>
            </a:r>
            <a:r>
              <a:rPr spc="-25" dirty="0"/>
              <a:t> </a:t>
            </a:r>
            <a:r>
              <a:rPr dirty="0"/>
              <a:t>is</a:t>
            </a:r>
            <a:r>
              <a:rPr spc="-20" dirty="0"/>
              <a:t> </a:t>
            </a:r>
            <a:r>
              <a:rPr spc="-15" dirty="0"/>
              <a:t>Resolution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342966"/>
            <a:ext cx="10316210" cy="484632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7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Mapping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name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to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an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address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is</a:t>
            </a:r>
            <a:r>
              <a:rPr sz="2600" spc="-5" dirty="0">
                <a:latin typeface="Calibri"/>
                <a:cs typeface="Calibri"/>
              </a:rPr>
              <a:t> called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006FC0"/>
                </a:solidFill>
                <a:latin typeface="Calibri"/>
                <a:cs typeface="Calibri"/>
              </a:rPr>
              <a:t>name-address</a:t>
            </a:r>
            <a:r>
              <a:rPr sz="2600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006FC0"/>
                </a:solidFill>
                <a:latin typeface="Calibri"/>
                <a:cs typeface="Calibri"/>
              </a:rPr>
              <a:t>resolution</a:t>
            </a:r>
            <a:r>
              <a:rPr sz="2600" spc="-5" dirty="0">
                <a:latin typeface="Calibri"/>
                <a:cs typeface="Calibri"/>
              </a:rPr>
              <a:t>.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7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DNS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is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designed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as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006FC0"/>
                </a:solidFill>
                <a:latin typeface="Calibri"/>
                <a:cs typeface="Calibri"/>
              </a:rPr>
              <a:t>client-server</a:t>
            </a:r>
            <a:r>
              <a:rPr sz="2600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application.</a:t>
            </a:r>
            <a:endParaRPr sz="2600">
              <a:latin typeface="Calibri"/>
              <a:cs typeface="Calibri"/>
            </a:endParaRPr>
          </a:p>
          <a:p>
            <a:pPr marL="241300" marR="434975" indent="-228600">
              <a:lnSpc>
                <a:spcPct val="80000"/>
              </a:lnSpc>
              <a:spcBef>
                <a:spcPts val="1010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A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host</a:t>
            </a:r>
            <a:r>
              <a:rPr sz="2600" spc="-5" dirty="0">
                <a:latin typeface="Calibri"/>
                <a:cs typeface="Calibri"/>
              </a:rPr>
              <a:t> that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006FC0"/>
                </a:solidFill>
                <a:latin typeface="Calibri"/>
                <a:cs typeface="Calibri"/>
              </a:rPr>
              <a:t>needs</a:t>
            </a:r>
            <a:r>
              <a:rPr sz="2600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006FC0"/>
                </a:solidFill>
                <a:latin typeface="Calibri"/>
                <a:cs typeface="Calibri"/>
              </a:rPr>
              <a:t>to</a:t>
            </a:r>
            <a:r>
              <a:rPr sz="2600" spc="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map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 </a:t>
            </a:r>
            <a:r>
              <a:rPr sz="2600" spc="-5" dirty="0">
                <a:latin typeface="Calibri"/>
                <a:cs typeface="Calibri"/>
              </a:rPr>
              <a:t>address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to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name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or</a:t>
            </a:r>
            <a:r>
              <a:rPr sz="2600" dirty="0">
                <a:latin typeface="Calibri"/>
                <a:cs typeface="Calibri"/>
              </a:rPr>
              <a:t> a </a:t>
            </a:r>
            <a:r>
              <a:rPr sz="2600" spc="-5" dirty="0">
                <a:latin typeface="Calibri"/>
                <a:cs typeface="Calibri"/>
              </a:rPr>
              <a:t>name</a:t>
            </a:r>
            <a:r>
              <a:rPr sz="2600" spc="-15" dirty="0">
                <a:latin typeface="Calibri"/>
                <a:cs typeface="Calibri"/>
              </a:rPr>
              <a:t> to</a:t>
            </a:r>
            <a:r>
              <a:rPr sz="2600" spc="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</a:t>
            </a:r>
            <a:r>
              <a:rPr sz="2600" spc="-5" dirty="0">
                <a:latin typeface="Calibri"/>
                <a:cs typeface="Calibri"/>
              </a:rPr>
              <a:t> address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006FC0"/>
                </a:solidFill>
                <a:latin typeface="Calibri"/>
                <a:cs typeface="Calibri"/>
              </a:rPr>
              <a:t>calls</a:t>
            </a:r>
            <a:r>
              <a:rPr sz="2600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 DNS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client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called </a:t>
            </a:r>
            <a:r>
              <a:rPr sz="2600" dirty="0">
                <a:solidFill>
                  <a:srgbClr val="006FC0"/>
                </a:solidFill>
                <a:latin typeface="Calibri"/>
                <a:cs typeface="Calibri"/>
              </a:rPr>
              <a:t>a </a:t>
            </a:r>
            <a:r>
              <a:rPr sz="2600" spc="-40" dirty="0">
                <a:solidFill>
                  <a:srgbClr val="006FC0"/>
                </a:solidFill>
                <a:latin typeface="Calibri"/>
                <a:cs typeface="Calibri"/>
              </a:rPr>
              <a:t>resolver</a:t>
            </a:r>
            <a:r>
              <a:rPr sz="2600" spc="-40" dirty="0">
                <a:latin typeface="Calibri"/>
                <a:cs typeface="Calibri"/>
              </a:rPr>
              <a:t>.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70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The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resolver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accesses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006FC0"/>
                </a:solidFill>
                <a:latin typeface="Calibri"/>
                <a:cs typeface="Calibri"/>
              </a:rPr>
              <a:t>closest</a:t>
            </a:r>
            <a:r>
              <a:rPr sz="2600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006FC0"/>
                </a:solidFill>
                <a:latin typeface="Calibri"/>
                <a:cs typeface="Calibri"/>
              </a:rPr>
              <a:t>DNS</a:t>
            </a:r>
            <a:r>
              <a:rPr sz="26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server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with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mapping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request.</a:t>
            </a:r>
            <a:endParaRPr sz="2600">
              <a:latin typeface="Calibri"/>
              <a:cs typeface="Calibri"/>
            </a:endParaRPr>
          </a:p>
          <a:p>
            <a:pPr marL="316230" indent="-304165">
              <a:lnSpc>
                <a:spcPct val="100000"/>
              </a:lnSpc>
              <a:spcBef>
                <a:spcPts val="375"/>
              </a:spcBef>
              <a:buFont typeface="Arial MT"/>
              <a:buChar char="•"/>
              <a:tabLst>
                <a:tab pos="315595" algn="l"/>
                <a:tab pos="316865" algn="l"/>
              </a:tabLst>
            </a:pPr>
            <a:r>
              <a:rPr sz="2600" dirty="0">
                <a:latin typeface="Calibri"/>
                <a:cs typeface="Calibri"/>
              </a:rPr>
              <a:t>If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server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006FC0"/>
                </a:solidFill>
                <a:latin typeface="Calibri"/>
                <a:cs typeface="Calibri"/>
              </a:rPr>
              <a:t>has </a:t>
            </a:r>
            <a:r>
              <a:rPr sz="2600" dirty="0">
                <a:solidFill>
                  <a:srgbClr val="006FC0"/>
                </a:solidFill>
                <a:latin typeface="Calibri"/>
                <a:cs typeface="Calibri"/>
              </a:rPr>
              <a:t>the </a:t>
            </a:r>
            <a:r>
              <a:rPr sz="2600" spc="-10" dirty="0">
                <a:solidFill>
                  <a:srgbClr val="006FC0"/>
                </a:solidFill>
                <a:latin typeface="Calibri"/>
                <a:cs typeface="Calibri"/>
              </a:rPr>
              <a:t>information</a:t>
            </a:r>
            <a:r>
              <a:rPr sz="2600" spc="-10" dirty="0">
                <a:latin typeface="Calibri"/>
                <a:cs typeface="Calibri"/>
              </a:rPr>
              <a:t>,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it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satisfies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resolver;</a:t>
            </a:r>
            <a:endParaRPr sz="2600">
              <a:latin typeface="Calibri"/>
              <a:cs typeface="Calibri"/>
            </a:endParaRPr>
          </a:p>
          <a:p>
            <a:pPr marL="241300" marR="962660" indent="-228600">
              <a:lnSpc>
                <a:spcPts val="2500"/>
              </a:lnSpc>
              <a:spcBef>
                <a:spcPts val="98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otherwise, it either </a:t>
            </a:r>
            <a:r>
              <a:rPr sz="2600" spc="-30" dirty="0">
                <a:solidFill>
                  <a:srgbClr val="006FC0"/>
                </a:solidFill>
                <a:latin typeface="Calibri"/>
                <a:cs typeface="Calibri"/>
              </a:rPr>
              <a:t>refers </a:t>
            </a:r>
            <a:r>
              <a:rPr sz="2600" dirty="0">
                <a:latin typeface="Calibri"/>
                <a:cs typeface="Calibri"/>
              </a:rPr>
              <a:t>the </a:t>
            </a:r>
            <a:r>
              <a:rPr sz="2600" spc="-10" dirty="0">
                <a:latin typeface="Calibri"/>
                <a:cs typeface="Calibri"/>
              </a:rPr>
              <a:t>resolver to </a:t>
            </a:r>
            <a:r>
              <a:rPr sz="2600" spc="-5" dirty="0">
                <a:latin typeface="Calibri"/>
                <a:cs typeface="Calibri"/>
              </a:rPr>
              <a:t>other </a:t>
            </a:r>
            <a:r>
              <a:rPr sz="2600" spc="-10" dirty="0">
                <a:latin typeface="Calibri"/>
                <a:cs typeface="Calibri"/>
              </a:rPr>
              <a:t>servers </a:t>
            </a:r>
            <a:r>
              <a:rPr sz="2600" dirty="0">
                <a:latin typeface="Calibri"/>
                <a:cs typeface="Calibri"/>
              </a:rPr>
              <a:t>or </a:t>
            </a:r>
            <a:r>
              <a:rPr sz="2600" spc="-5" dirty="0">
                <a:latin typeface="Calibri"/>
                <a:cs typeface="Calibri"/>
              </a:rPr>
              <a:t>asks other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servers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to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provide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information.</a:t>
            </a:r>
            <a:endParaRPr sz="2600">
              <a:latin typeface="Calibri"/>
              <a:cs typeface="Calibri"/>
            </a:endParaRPr>
          </a:p>
          <a:p>
            <a:pPr marL="241300" marR="5080" indent="-228600">
              <a:lnSpc>
                <a:spcPts val="2500"/>
              </a:lnSpc>
              <a:spcBef>
                <a:spcPts val="990"/>
              </a:spcBef>
              <a:buFont typeface="Arial MT"/>
              <a:buChar char="•"/>
              <a:tabLst>
                <a:tab pos="315595" algn="l"/>
                <a:tab pos="316865" algn="l"/>
              </a:tabLst>
            </a:pPr>
            <a:r>
              <a:rPr dirty="0"/>
              <a:t>	</a:t>
            </a:r>
            <a:r>
              <a:rPr sz="2600" spc="-5" dirty="0">
                <a:latin typeface="Calibri"/>
                <a:cs typeface="Calibri"/>
              </a:rPr>
              <a:t>After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resolver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006FC0"/>
                </a:solidFill>
                <a:latin typeface="Calibri"/>
                <a:cs typeface="Calibri"/>
              </a:rPr>
              <a:t>receives</a:t>
            </a:r>
            <a:r>
              <a:rPr sz="2600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6FC0"/>
                </a:solidFill>
                <a:latin typeface="Calibri"/>
                <a:cs typeface="Calibri"/>
              </a:rPr>
              <a:t>the</a:t>
            </a:r>
            <a:r>
              <a:rPr sz="2600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6FC0"/>
                </a:solidFill>
                <a:latin typeface="Calibri"/>
                <a:cs typeface="Calibri"/>
              </a:rPr>
              <a:t>mapping</a:t>
            </a:r>
            <a:r>
              <a:rPr sz="2600" dirty="0">
                <a:latin typeface="Calibri"/>
                <a:cs typeface="Calibri"/>
              </a:rPr>
              <a:t>,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it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006FC0"/>
                </a:solidFill>
                <a:latin typeface="Calibri"/>
                <a:cs typeface="Calibri"/>
              </a:rPr>
              <a:t>interprets</a:t>
            </a:r>
            <a:r>
              <a:rPr sz="2600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5" dirty="0">
                <a:latin typeface="Calibri"/>
                <a:cs typeface="Calibri"/>
              </a:rPr>
              <a:t> response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to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see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if </a:t>
            </a:r>
            <a:r>
              <a:rPr sz="2600" spc="-5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it is a </a:t>
            </a:r>
            <a:r>
              <a:rPr sz="2600" spc="-10" dirty="0">
                <a:latin typeface="Calibri"/>
                <a:cs typeface="Calibri"/>
              </a:rPr>
              <a:t>real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resolution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or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6FC0"/>
                </a:solidFill>
                <a:latin typeface="Calibri"/>
                <a:cs typeface="Calibri"/>
              </a:rPr>
              <a:t>an </a:t>
            </a:r>
            <a:r>
              <a:rPr sz="2600" spc="-45" dirty="0">
                <a:solidFill>
                  <a:srgbClr val="006FC0"/>
                </a:solidFill>
                <a:latin typeface="Calibri"/>
                <a:cs typeface="Calibri"/>
              </a:rPr>
              <a:t>error</a:t>
            </a:r>
            <a:r>
              <a:rPr sz="2600" spc="-45" dirty="0">
                <a:latin typeface="Calibri"/>
                <a:cs typeface="Calibri"/>
              </a:rPr>
              <a:t>,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finally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delivers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5" dirty="0">
                <a:latin typeface="Calibri"/>
                <a:cs typeface="Calibri"/>
              </a:rPr>
              <a:t> result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to</a:t>
            </a:r>
            <a:r>
              <a:rPr sz="2600" dirty="0">
                <a:latin typeface="Calibri"/>
                <a:cs typeface="Calibri"/>
              </a:rPr>
              <a:t> the 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process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that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requested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it.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8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A </a:t>
            </a:r>
            <a:r>
              <a:rPr sz="2600" spc="-5" dirty="0">
                <a:latin typeface="Calibri"/>
                <a:cs typeface="Calibri"/>
              </a:rPr>
              <a:t>resolution </a:t>
            </a:r>
            <a:r>
              <a:rPr sz="2600" spc="-10" dirty="0">
                <a:latin typeface="Calibri"/>
                <a:cs typeface="Calibri"/>
              </a:rPr>
              <a:t>can</a:t>
            </a:r>
            <a:r>
              <a:rPr sz="2600" spc="-5" dirty="0">
                <a:latin typeface="Calibri"/>
                <a:cs typeface="Calibri"/>
              </a:rPr>
              <a:t> be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either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006FC0"/>
                </a:solidFill>
                <a:latin typeface="Calibri"/>
                <a:cs typeface="Calibri"/>
              </a:rPr>
              <a:t>recursive</a:t>
            </a:r>
            <a:r>
              <a:rPr sz="2600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26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006FC0"/>
                </a:solidFill>
                <a:latin typeface="Calibri"/>
                <a:cs typeface="Calibri"/>
              </a:rPr>
              <a:t>iterative.</a:t>
            </a:r>
            <a:endParaRPr sz="2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543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9293861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95" dirty="0"/>
              <a:t>Position </a:t>
            </a:r>
            <a:r>
              <a:rPr spc="-190" dirty="0"/>
              <a:t>of </a:t>
            </a:r>
            <a:r>
              <a:rPr spc="-215" dirty="0"/>
              <a:t>the </a:t>
            </a:r>
            <a:r>
              <a:rPr spc="-240" dirty="0"/>
              <a:t>socket</a:t>
            </a:r>
            <a:r>
              <a:rPr spc="-740" dirty="0"/>
              <a:t> </a:t>
            </a:r>
            <a:r>
              <a:rPr spc="-265" dirty="0"/>
              <a:t>interface</a:t>
            </a:r>
          </a:p>
        </p:txBody>
      </p:sp>
      <p:sp>
        <p:nvSpPr>
          <p:cNvPr id="3" name="object 3"/>
          <p:cNvSpPr/>
          <p:nvPr/>
        </p:nvSpPr>
        <p:spPr>
          <a:xfrm>
            <a:off x="1894331" y="1964509"/>
            <a:ext cx="8168478" cy="39652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8126346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46577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Recursive</a:t>
            </a:r>
            <a:r>
              <a:rPr spc="-50" dirty="0"/>
              <a:t> </a:t>
            </a:r>
            <a:r>
              <a:rPr spc="-15" dirty="0"/>
              <a:t>Resolution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0919" y="2084117"/>
            <a:ext cx="10204177" cy="335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381256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43846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Iterative</a:t>
            </a:r>
            <a:r>
              <a:rPr spc="-85" dirty="0"/>
              <a:t> </a:t>
            </a:r>
            <a:r>
              <a:rPr spc="-10" dirty="0"/>
              <a:t>Resolution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548511"/>
            <a:ext cx="9996170" cy="122047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 marR="5080" indent="-228600">
              <a:lnSpc>
                <a:spcPct val="90000"/>
              </a:lnSpc>
              <a:spcBef>
                <a:spcPts val="43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In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iterative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resolution,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each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server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that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does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not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know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mapping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sends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5" dirty="0">
                <a:solidFill>
                  <a:srgbClr val="006FC0"/>
                </a:solidFill>
                <a:latin typeface="Calibri"/>
                <a:cs typeface="Calibri"/>
              </a:rPr>
              <a:t>IP </a:t>
            </a:r>
            <a:r>
              <a:rPr sz="2800" spc="-10" dirty="0">
                <a:solidFill>
                  <a:srgbClr val="006FC0"/>
                </a:solidFill>
                <a:latin typeface="Calibri"/>
                <a:cs typeface="Calibri"/>
              </a:rPr>
              <a:t>address</a:t>
            </a:r>
            <a:r>
              <a:rPr sz="2800" spc="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6FC0"/>
                </a:solidFill>
                <a:latin typeface="Calibri"/>
                <a:cs typeface="Calibri"/>
              </a:rPr>
              <a:t>of</a:t>
            </a:r>
            <a:r>
              <a:rPr sz="2800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6FC0"/>
                </a:solidFill>
                <a:latin typeface="Calibri"/>
                <a:cs typeface="Calibri"/>
              </a:rPr>
              <a:t>the </a:t>
            </a:r>
            <a:r>
              <a:rPr sz="2800" spc="-15" dirty="0">
                <a:solidFill>
                  <a:srgbClr val="006FC0"/>
                </a:solidFill>
                <a:latin typeface="Calibri"/>
                <a:cs typeface="Calibri"/>
              </a:rPr>
              <a:t>next</a:t>
            </a:r>
            <a:r>
              <a:rPr sz="2800" spc="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6FC0"/>
                </a:solidFill>
                <a:latin typeface="Calibri"/>
                <a:cs typeface="Calibri"/>
              </a:rPr>
              <a:t>server</a:t>
            </a:r>
            <a:r>
              <a:rPr sz="28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6FC0"/>
                </a:solidFill>
                <a:latin typeface="Calibri"/>
                <a:cs typeface="Calibri"/>
              </a:rPr>
              <a:t>back</a:t>
            </a:r>
            <a:r>
              <a:rPr sz="2800" spc="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to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one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that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requested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it.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5899" y="2906356"/>
            <a:ext cx="8765248" cy="355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367679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179323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Caching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624660"/>
            <a:ext cx="10271125" cy="4161154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241300" marR="271780" indent="-228600">
              <a:lnSpc>
                <a:spcPts val="2690"/>
              </a:lnSpc>
              <a:spcBef>
                <a:spcPts val="74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When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server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6FC0"/>
                </a:solidFill>
                <a:latin typeface="Calibri"/>
                <a:cs typeface="Calibri"/>
              </a:rPr>
              <a:t>asks</a:t>
            </a:r>
            <a:r>
              <a:rPr sz="2800" spc="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006FC0"/>
                </a:solidFill>
                <a:latin typeface="Calibri"/>
                <a:cs typeface="Calibri"/>
              </a:rPr>
              <a:t>for</a:t>
            </a:r>
            <a:r>
              <a:rPr sz="28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mapping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from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another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server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receives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response,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it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stores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this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information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its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cache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memory.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4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Caching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6FC0"/>
                </a:solidFill>
                <a:latin typeface="Calibri"/>
                <a:cs typeface="Calibri"/>
              </a:rPr>
              <a:t>speeds</a:t>
            </a:r>
            <a:r>
              <a:rPr sz="2800" spc="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6FC0"/>
                </a:solidFill>
                <a:latin typeface="Calibri"/>
                <a:cs typeface="Calibri"/>
              </a:rPr>
              <a:t>up</a:t>
            </a:r>
            <a:r>
              <a:rPr sz="2800" spc="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resolution,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but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it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also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6FC0"/>
                </a:solidFill>
                <a:latin typeface="Calibri"/>
                <a:cs typeface="Calibri"/>
              </a:rPr>
              <a:t>problematic.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ts val="2690"/>
              </a:lnSpc>
              <a:spcBef>
                <a:spcPts val="985"/>
              </a:spcBef>
              <a:buFont typeface="Arial MT"/>
              <a:buChar char="•"/>
              <a:tabLst>
                <a:tab pos="321945" algn="l"/>
                <a:tab pos="322580" algn="l"/>
              </a:tabLst>
            </a:pPr>
            <a:r>
              <a:rPr dirty="0"/>
              <a:t>	</a:t>
            </a:r>
            <a:r>
              <a:rPr sz="2800" spc="-5" dirty="0">
                <a:latin typeface="Calibri"/>
                <a:cs typeface="Calibri"/>
              </a:rPr>
              <a:t>If 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server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caches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mapping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for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long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time, it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may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send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06FC0"/>
                </a:solidFill>
                <a:latin typeface="Calibri"/>
                <a:cs typeface="Calibri"/>
              </a:rPr>
              <a:t>outdated </a:t>
            </a:r>
            <a:r>
              <a:rPr sz="2800" spc="-6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mapping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client.</a:t>
            </a:r>
            <a:endParaRPr sz="2800">
              <a:latin typeface="Calibri"/>
              <a:cs typeface="Calibri"/>
            </a:endParaRPr>
          </a:p>
          <a:p>
            <a:pPr marL="241300" marR="745490" indent="-228600">
              <a:lnSpc>
                <a:spcPts val="269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25" dirty="0">
                <a:latin typeface="Calibri"/>
                <a:cs typeface="Calibri"/>
              </a:rPr>
              <a:t>To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solve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this,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server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always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adds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information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to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mapping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called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6FC0"/>
                </a:solidFill>
                <a:latin typeface="Calibri"/>
                <a:cs typeface="Calibri"/>
              </a:rPr>
              <a:t>time</a:t>
            </a:r>
            <a:r>
              <a:rPr sz="2800" spc="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06FC0"/>
                </a:solidFill>
                <a:latin typeface="Calibri"/>
                <a:cs typeface="Calibri"/>
              </a:rPr>
              <a:t>to</a:t>
            </a:r>
            <a:r>
              <a:rPr sz="28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6FC0"/>
                </a:solidFill>
                <a:latin typeface="Calibri"/>
                <a:cs typeface="Calibri"/>
              </a:rPr>
              <a:t>live</a:t>
            </a:r>
            <a:r>
              <a:rPr sz="28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(TTL).</a:t>
            </a:r>
            <a:endParaRPr sz="2800">
              <a:latin typeface="Calibri"/>
              <a:cs typeface="Calibri"/>
            </a:endParaRPr>
          </a:p>
          <a:p>
            <a:pPr marL="241300" marR="38735" indent="-228600">
              <a:lnSpc>
                <a:spcPct val="80000"/>
              </a:lnSpc>
              <a:spcBef>
                <a:spcPts val="1020"/>
              </a:spcBef>
              <a:buFont typeface="Arial MT"/>
              <a:buChar char="•"/>
              <a:tabLst>
                <a:tab pos="321945" algn="l"/>
                <a:tab pos="322580" algn="l"/>
              </a:tabLst>
            </a:pPr>
            <a:r>
              <a:rPr dirty="0"/>
              <a:t>	</a:t>
            </a:r>
            <a:r>
              <a:rPr sz="2800" spc="-5" dirty="0">
                <a:latin typeface="Calibri"/>
                <a:cs typeface="Calibri"/>
              </a:rPr>
              <a:t>It </a:t>
            </a:r>
            <a:r>
              <a:rPr sz="2800" spc="-10" dirty="0">
                <a:latin typeface="Calibri"/>
                <a:cs typeface="Calibri"/>
              </a:rPr>
              <a:t>defines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time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seconds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that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receiving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server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cache</a:t>
            </a:r>
            <a:r>
              <a:rPr sz="2800" spc="-5" dirty="0">
                <a:latin typeface="Calibri"/>
                <a:cs typeface="Calibri"/>
              </a:rPr>
              <a:t> the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information.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3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After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that</a:t>
            </a:r>
            <a:r>
              <a:rPr sz="2800" spc="-5" dirty="0">
                <a:latin typeface="Calibri"/>
                <a:cs typeface="Calibri"/>
              </a:rPr>
              <a:t> time,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mapping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invalid.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9174483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456641"/>
            <a:ext cx="50698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DNS</a:t>
            </a:r>
            <a:r>
              <a:rPr spc="-30" dirty="0"/>
              <a:t> </a:t>
            </a:r>
            <a:r>
              <a:rPr spc="-20" dirty="0"/>
              <a:t>Resource</a:t>
            </a:r>
            <a:r>
              <a:rPr spc="-35" dirty="0"/>
              <a:t> </a:t>
            </a:r>
            <a:r>
              <a:rPr spc="-30" dirty="0"/>
              <a:t>Records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10084435" cy="428688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41300" marR="243840" indent="-228600">
              <a:lnSpc>
                <a:spcPts val="3030"/>
              </a:lnSpc>
              <a:spcBef>
                <a:spcPts val="47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2D75B6"/>
                </a:solidFill>
                <a:latin typeface="Calibri"/>
                <a:cs typeface="Calibri"/>
              </a:rPr>
              <a:t>zone</a:t>
            </a:r>
            <a:r>
              <a:rPr sz="280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2D75B6"/>
                </a:solidFill>
                <a:latin typeface="Calibri"/>
                <a:cs typeface="Calibri"/>
              </a:rPr>
              <a:t>information</a:t>
            </a:r>
            <a:r>
              <a:rPr sz="2800" spc="3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associated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with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server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implemented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set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resource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records.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D75B6"/>
                </a:solidFill>
                <a:latin typeface="Calibri"/>
                <a:cs typeface="Calibri"/>
              </a:rPr>
              <a:t>name</a:t>
            </a:r>
            <a:r>
              <a:rPr sz="280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D75B6"/>
                </a:solidFill>
                <a:latin typeface="Calibri"/>
                <a:cs typeface="Calibri"/>
              </a:rPr>
              <a:t>server</a:t>
            </a:r>
            <a:r>
              <a:rPr sz="2800" spc="3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stores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database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 </a:t>
            </a:r>
            <a:r>
              <a:rPr sz="2800" spc="-15" dirty="0">
                <a:latin typeface="Calibri"/>
                <a:cs typeface="Calibri"/>
              </a:rPr>
              <a:t>resource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records.</a:t>
            </a:r>
            <a:endParaRPr sz="2800">
              <a:latin typeface="Calibri"/>
              <a:cs typeface="Calibri"/>
            </a:endParaRPr>
          </a:p>
          <a:p>
            <a:pPr marL="321945" indent="-309880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321945" algn="l"/>
                <a:tab pos="322580" algn="l"/>
              </a:tabLst>
            </a:pP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resource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record</a:t>
            </a:r>
            <a:r>
              <a:rPr sz="2800" spc="-5" dirty="0">
                <a:latin typeface="Calibri"/>
                <a:cs typeface="Calibri"/>
              </a:rPr>
              <a:t> is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D75B6"/>
                </a:solidFill>
                <a:latin typeface="Calibri"/>
                <a:cs typeface="Calibri"/>
              </a:rPr>
              <a:t>5-tuple</a:t>
            </a:r>
            <a:r>
              <a:rPr sz="2800" spc="2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structure: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domain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name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field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what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D75B6"/>
                </a:solidFill>
                <a:latin typeface="Calibri"/>
                <a:cs typeface="Calibri"/>
              </a:rPr>
              <a:t>identifies</a:t>
            </a:r>
            <a:r>
              <a:rPr sz="2800" spc="2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resource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record.</a:t>
            </a:r>
            <a:endParaRPr sz="2800">
              <a:latin typeface="Calibri"/>
              <a:cs typeface="Calibri"/>
            </a:endParaRPr>
          </a:p>
          <a:p>
            <a:pPr marL="321945" indent="-30988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21945" algn="l"/>
                <a:tab pos="322580" algn="l"/>
              </a:tabLst>
            </a:pPr>
            <a:r>
              <a:rPr sz="2800" spc="-10" dirty="0">
                <a:latin typeface="Calibri"/>
                <a:cs typeface="Calibri"/>
              </a:rPr>
              <a:t>The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value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defines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2D75B6"/>
                </a:solidFill>
                <a:latin typeface="Calibri"/>
                <a:cs typeface="Calibri"/>
              </a:rPr>
              <a:t>information</a:t>
            </a:r>
            <a:r>
              <a:rPr sz="2800" spc="2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kept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about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domain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name.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ts val="3030"/>
              </a:lnSpc>
              <a:spcBef>
                <a:spcPts val="1035"/>
              </a:spcBef>
              <a:buFont typeface="Arial MT"/>
              <a:buChar char="•"/>
              <a:tabLst>
                <a:tab pos="321945" algn="l"/>
                <a:tab pos="322580" algn="l"/>
              </a:tabLst>
            </a:pPr>
            <a:r>
              <a:rPr dirty="0"/>
              <a:t>	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5" dirty="0">
                <a:latin typeface="Calibri"/>
                <a:cs typeface="Calibri"/>
              </a:rPr>
              <a:t>TTL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defines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number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D75B6"/>
                </a:solidFill>
                <a:latin typeface="Calibri"/>
                <a:cs typeface="Calibri"/>
              </a:rPr>
              <a:t>seconds</a:t>
            </a:r>
            <a:r>
              <a:rPr sz="2800" spc="3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for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which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information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valid.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1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The class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defines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type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D75B6"/>
                </a:solidFill>
                <a:latin typeface="Calibri"/>
                <a:cs typeface="Calibri"/>
              </a:rPr>
              <a:t>of</a:t>
            </a:r>
            <a:r>
              <a:rPr sz="2800" spc="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D75B6"/>
                </a:solidFill>
                <a:latin typeface="Calibri"/>
                <a:cs typeface="Calibri"/>
              </a:rPr>
              <a:t>network</a:t>
            </a:r>
            <a:r>
              <a:rPr sz="2800" spc="-1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23131" y="6152388"/>
            <a:ext cx="7612817" cy="59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614101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417957"/>
            <a:ext cx="32988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DNS</a:t>
            </a:r>
            <a:r>
              <a:rPr spc="-70" dirty="0"/>
              <a:t> </a:t>
            </a:r>
            <a:r>
              <a:rPr spc="-5" dirty="0"/>
              <a:t>Messages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430477"/>
            <a:ext cx="10306050" cy="836294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41300" marR="5080" indent="-228600">
              <a:lnSpc>
                <a:spcPts val="3030"/>
              </a:lnSpc>
              <a:spcBef>
                <a:spcPts val="47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25" dirty="0">
                <a:latin typeface="Calibri"/>
                <a:cs typeface="Calibri"/>
              </a:rPr>
              <a:t>To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retrieve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information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about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hosts,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DNS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uses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D75B6"/>
                </a:solidFill>
                <a:latin typeface="Calibri"/>
                <a:cs typeface="Calibri"/>
              </a:rPr>
              <a:t>two</a:t>
            </a:r>
            <a:r>
              <a:rPr sz="280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D75B6"/>
                </a:solidFill>
                <a:latin typeface="Calibri"/>
                <a:cs typeface="Calibri"/>
              </a:rPr>
              <a:t>types</a:t>
            </a:r>
            <a:r>
              <a:rPr sz="2800" spc="2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messages: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D75B6"/>
                </a:solidFill>
                <a:latin typeface="Calibri"/>
                <a:cs typeface="Calibri"/>
              </a:rPr>
              <a:t>query</a:t>
            </a:r>
            <a:r>
              <a:rPr sz="2800" spc="1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D75B6"/>
                </a:solidFill>
                <a:latin typeface="Calibri"/>
                <a:cs typeface="Calibri"/>
              </a:rPr>
              <a:t>and</a:t>
            </a:r>
            <a:r>
              <a:rPr sz="2800" spc="2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D75B6"/>
                </a:solidFill>
                <a:latin typeface="Calibri"/>
                <a:cs typeface="Calibri"/>
              </a:rPr>
              <a:t>response</a:t>
            </a:r>
            <a:r>
              <a:rPr sz="2800" spc="-10" dirty="0">
                <a:latin typeface="Calibri"/>
                <a:cs typeface="Calibri"/>
              </a:rPr>
              <a:t>.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Both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types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have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same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format: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4183" y="2508590"/>
            <a:ext cx="8921042" cy="389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829974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304876"/>
            <a:ext cx="10281920" cy="575056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241300" marR="20955" indent="-228600">
              <a:lnSpc>
                <a:spcPts val="2500"/>
              </a:lnSpc>
              <a:spcBef>
                <a:spcPts val="70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The </a:t>
            </a:r>
            <a:r>
              <a:rPr sz="2600" spc="-5" dirty="0">
                <a:solidFill>
                  <a:srgbClr val="2D75B6"/>
                </a:solidFill>
                <a:latin typeface="Calibri"/>
                <a:cs typeface="Calibri"/>
              </a:rPr>
              <a:t>identification field </a:t>
            </a:r>
            <a:r>
              <a:rPr sz="2600" dirty="0">
                <a:latin typeface="Calibri"/>
                <a:cs typeface="Calibri"/>
              </a:rPr>
              <a:t>is </a:t>
            </a:r>
            <a:r>
              <a:rPr sz="2600" spc="-5" dirty="0">
                <a:latin typeface="Calibri"/>
                <a:cs typeface="Calibri"/>
              </a:rPr>
              <a:t>used by </a:t>
            </a:r>
            <a:r>
              <a:rPr sz="2600" dirty="0">
                <a:latin typeface="Calibri"/>
                <a:cs typeface="Calibri"/>
              </a:rPr>
              <a:t>the </a:t>
            </a:r>
            <a:r>
              <a:rPr sz="2600" spc="-5" dirty="0">
                <a:latin typeface="Calibri"/>
                <a:cs typeface="Calibri"/>
              </a:rPr>
              <a:t>client </a:t>
            </a:r>
            <a:r>
              <a:rPr sz="2600" spc="-10" dirty="0">
                <a:latin typeface="Calibri"/>
                <a:cs typeface="Calibri"/>
              </a:rPr>
              <a:t>to </a:t>
            </a:r>
            <a:r>
              <a:rPr sz="2600" spc="-15" dirty="0">
                <a:solidFill>
                  <a:srgbClr val="2D75B6"/>
                </a:solidFill>
                <a:latin typeface="Calibri"/>
                <a:cs typeface="Calibri"/>
              </a:rPr>
              <a:t>match </a:t>
            </a:r>
            <a:r>
              <a:rPr sz="2600" dirty="0">
                <a:solidFill>
                  <a:srgbClr val="2D75B6"/>
                </a:solidFill>
                <a:latin typeface="Calibri"/>
                <a:cs typeface="Calibri"/>
              </a:rPr>
              <a:t>the </a:t>
            </a:r>
            <a:r>
              <a:rPr sz="2600" spc="-5" dirty="0">
                <a:solidFill>
                  <a:srgbClr val="2D75B6"/>
                </a:solidFill>
                <a:latin typeface="Calibri"/>
                <a:cs typeface="Calibri"/>
              </a:rPr>
              <a:t>response </a:t>
            </a:r>
            <a:r>
              <a:rPr sz="2600" dirty="0">
                <a:latin typeface="Calibri"/>
                <a:cs typeface="Calibri"/>
              </a:rPr>
              <a:t>with the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30" dirty="0">
                <a:latin typeface="Calibri"/>
                <a:cs typeface="Calibri"/>
              </a:rPr>
              <a:t>query.</a:t>
            </a:r>
            <a:endParaRPr sz="2600">
              <a:latin typeface="Calibri"/>
              <a:cs typeface="Calibri"/>
            </a:endParaRPr>
          </a:p>
          <a:p>
            <a:pPr marL="241300" marR="229870" indent="-228600">
              <a:lnSpc>
                <a:spcPct val="80000"/>
              </a:lnSpc>
              <a:spcBef>
                <a:spcPts val="1015"/>
              </a:spcBef>
              <a:buFont typeface="Arial MT"/>
              <a:buChar char="•"/>
              <a:tabLst>
                <a:tab pos="315595" algn="l"/>
                <a:tab pos="316865" algn="l"/>
              </a:tabLst>
            </a:pPr>
            <a:r>
              <a:rPr dirty="0"/>
              <a:t>	</a:t>
            </a:r>
            <a:r>
              <a:rPr sz="2600" spc="-5" dirty="0">
                <a:latin typeface="Calibri"/>
                <a:cs typeface="Calibri"/>
              </a:rPr>
              <a:t>The flag field </a:t>
            </a:r>
            <a:r>
              <a:rPr sz="2600" spc="-10" dirty="0">
                <a:latin typeface="Calibri"/>
                <a:cs typeface="Calibri"/>
              </a:rPr>
              <a:t>defines </a:t>
            </a:r>
            <a:r>
              <a:rPr sz="2600" spc="-5" dirty="0">
                <a:latin typeface="Calibri"/>
                <a:cs typeface="Calibri"/>
              </a:rPr>
              <a:t>whether </a:t>
            </a:r>
            <a:r>
              <a:rPr sz="2600" dirty="0">
                <a:latin typeface="Calibri"/>
                <a:cs typeface="Calibri"/>
              </a:rPr>
              <a:t>the </a:t>
            </a:r>
            <a:r>
              <a:rPr sz="2600" spc="-5" dirty="0">
                <a:latin typeface="Calibri"/>
                <a:cs typeface="Calibri"/>
              </a:rPr>
              <a:t>message </a:t>
            </a:r>
            <a:r>
              <a:rPr sz="2600" dirty="0">
                <a:latin typeface="Calibri"/>
                <a:cs typeface="Calibri"/>
              </a:rPr>
              <a:t>is a </a:t>
            </a:r>
            <a:r>
              <a:rPr sz="2600" dirty="0">
                <a:solidFill>
                  <a:srgbClr val="2D75B6"/>
                </a:solidFill>
                <a:latin typeface="Calibri"/>
                <a:cs typeface="Calibri"/>
              </a:rPr>
              <a:t>query </a:t>
            </a:r>
            <a:r>
              <a:rPr sz="2600" spc="-5" dirty="0">
                <a:solidFill>
                  <a:srgbClr val="2D75B6"/>
                </a:solidFill>
                <a:latin typeface="Calibri"/>
                <a:cs typeface="Calibri"/>
              </a:rPr>
              <a:t>or response</a:t>
            </a:r>
            <a:r>
              <a:rPr sz="2600" spc="-5" dirty="0">
                <a:latin typeface="Calibri"/>
                <a:cs typeface="Calibri"/>
              </a:rPr>
              <a:t>. </a:t>
            </a:r>
            <a:r>
              <a:rPr sz="2600" dirty="0">
                <a:latin typeface="Calibri"/>
                <a:cs typeface="Calibri"/>
              </a:rPr>
              <a:t>It also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includes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2D75B6"/>
                </a:solidFill>
                <a:latin typeface="Calibri"/>
                <a:cs typeface="Calibri"/>
              </a:rPr>
              <a:t>status</a:t>
            </a:r>
            <a:r>
              <a:rPr sz="2600" spc="-2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2D75B6"/>
                </a:solidFill>
                <a:latin typeface="Calibri"/>
                <a:cs typeface="Calibri"/>
              </a:rPr>
              <a:t>of </a:t>
            </a:r>
            <a:r>
              <a:rPr sz="2600" spc="-55" dirty="0">
                <a:solidFill>
                  <a:srgbClr val="2D75B6"/>
                </a:solidFill>
                <a:latin typeface="Calibri"/>
                <a:cs typeface="Calibri"/>
              </a:rPr>
              <a:t>error</a:t>
            </a:r>
            <a:r>
              <a:rPr sz="2600" spc="-55" dirty="0">
                <a:latin typeface="Calibri"/>
                <a:cs typeface="Calibri"/>
              </a:rPr>
              <a:t>.</a:t>
            </a:r>
            <a:endParaRPr sz="2600">
              <a:latin typeface="Calibri"/>
              <a:cs typeface="Calibri"/>
            </a:endParaRPr>
          </a:p>
          <a:p>
            <a:pPr marL="241300" marR="5080" indent="-228600">
              <a:lnSpc>
                <a:spcPct val="80000"/>
              </a:lnSpc>
              <a:spcBef>
                <a:spcPts val="1010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The </a:t>
            </a:r>
            <a:r>
              <a:rPr sz="2600" spc="-10" dirty="0">
                <a:solidFill>
                  <a:srgbClr val="2D75B6"/>
                </a:solidFill>
                <a:latin typeface="Calibri"/>
                <a:cs typeface="Calibri"/>
              </a:rPr>
              <a:t>next </a:t>
            </a:r>
            <a:r>
              <a:rPr sz="2600" spc="-20" dirty="0">
                <a:solidFill>
                  <a:srgbClr val="2D75B6"/>
                </a:solidFill>
                <a:latin typeface="Calibri"/>
                <a:cs typeface="Calibri"/>
              </a:rPr>
              <a:t>four </a:t>
            </a:r>
            <a:r>
              <a:rPr sz="2600" spc="-5" dirty="0">
                <a:solidFill>
                  <a:srgbClr val="2D75B6"/>
                </a:solidFill>
                <a:latin typeface="Calibri"/>
                <a:cs typeface="Calibri"/>
              </a:rPr>
              <a:t>fields </a:t>
            </a:r>
            <a:r>
              <a:rPr sz="2600" dirty="0">
                <a:latin typeface="Calibri"/>
                <a:cs typeface="Calibri"/>
              </a:rPr>
              <a:t>in the </a:t>
            </a:r>
            <a:r>
              <a:rPr sz="2600" spc="-5" dirty="0">
                <a:latin typeface="Calibri"/>
                <a:cs typeface="Calibri"/>
              </a:rPr>
              <a:t>header </a:t>
            </a:r>
            <a:r>
              <a:rPr sz="2600" spc="-10" dirty="0">
                <a:latin typeface="Calibri"/>
                <a:cs typeface="Calibri"/>
              </a:rPr>
              <a:t>define </a:t>
            </a:r>
            <a:r>
              <a:rPr sz="2600" dirty="0">
                <a:latin typeface="Calibri"/>
                <a:cs typeface="Calibri"/>
              </a:rPr>
              <a:t>the </a:t>
            </a:r>
            <a:r>
              <a:rPr sz="2600" spc="-5" dirty="0">
                <a:latin typeface="Calibri"/>
                <a:cs typeface="Calibri"/>
              </a:rPr>
              <a:t>number of each </a:t>
            </a:r>
            <a:r>
              <a:rPr sz="2600" spc="-20" dirty="0">
                <a:latin typeface="Calibri"/>
                <a:cs typeface="Calibri"/>
              </a:rPr>
              <a:t>record </a:t>
            </a:r>
            <a:r>
              <a:rPr sz="2600" dirty="0">
                <a:latin typeface="Calibri"/>
                <a:cs typeface="Calibri"/>
              </a:rPr>
              <a:t>type in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message.</a:t>
            </a:r>
            <a:endParaRPr sz="2600">
              <a:latin typeface="Calibri"/>
              <a:cs typeface="Calibri"/>
            </a:endParaRPr>
          </a:p>
          <a:p>
            <a:pPr marL="241300" marR="377190" indent="-228600">
              <a:lnSpc>
                <a:spcPct val="8000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The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question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section,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which is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included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 the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query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repeated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response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message,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consists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 </a:t>
            </a:r>
            <a:r>
              <a:rPr sz="2600" spc="-5" dirty="0">
                <a:latin typeface="Calibri"/>
                <a:cs typeface="Calibri"/>
              </a:rPr>
              <a:t>one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or </a:t>
            </a:r>
            <a:r>
              <a:rPr sz="2600" spc="-10" dirty="0">
                <a:latin typeface="Calibri"/>
                <a:cs typeface="Calibri"/>
              </a:rPr>
              <a:t>more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2D75B6"/>
                </a:solidFill>
                <a:latin typeface="Calibri"/>
                <a:cs typeface="Calibri"/>
              </a:rPr>
              <a:t>question</a:t>
            </a:r>
            <a:r>
              <a:rPr sz="2600" spc="-3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2D75B6"/>
                </a:solidFill>
                <a:latin typeface="Calibri"/>
                <a:cs typeface="Calibri"/>
              </a:rPr>
              <a:t>records</a:t>
            </a:r>
            <a:r>
              <a:rPr sz="2600" spc="-15" dirty="0">
                <a:latin typeface="Calibri"/>
                <a:cs typeface="Calibri"/>
              </a:rPr>
              <a:t>.</a:t>
            </a:r>
            <a:endParaRPr sz="2600">
              <a:latin typeface="Calibri"/>
              <a:cs typeface="Calibri"/>
            </a:endParaRPr>
          </a:p>
          <a:p>
            <a:pPr marL="316230" indent="-304165">
              <a:lnSpc>
                <a:spcPct val="100000"/>
              </a:lnSpc>
              <a:spcBef>
                <a:spcPts val="375"/>
              </a:spcBef>
              <a:buFont typeface="Arial MT"/>
              <a:buChar char="•"/>
              <a:tabLst>
                <a:tab pos="315595" algn="l"/>
                <a:tab pos="316865" algn="l"/>
              </a:tabLst>
            </a:pPr>
            <a:r>
              <a:rPr sz="2600" dirty="0">
                <a:latin typeface="Calibri"/>
                <a:cs typeface="Calibri"/>
              </a:rPr>
              <a:t>It is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present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2D75B6"/>
                </a:solidFill>
                <a:latin typeface="Calibri"/>
                <a:cs typeface="Calibri"/>
              </a:rPr>
              <a:t>both</a:t>
            </a:r>
            <a:r>
              <a:rPr sz="2600" spc="-1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2D75B6"/>
                </a:solidFill>
                <a:latin typeface="Calibri"/>
                <a:cs typeface="Calibri"/>
              </a:rPr>
              <a:t>query</a:t>
            </a:r>
            <a:r>
              <a:rPr sz="2600" spc="-1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2D75B6"/>
                </a:solidFill>
                <a:latin typeface="Calibri"/>
                <a:cs typeface="Calibri"/>
              </a:rPr>
              <a:t>and</a:t>
            </a:r>
            <a:r>
              <a:rPr sz="2600" spc="-1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2D75B6"/>
                </a:solidFill>
                <a:latin typeface="Calibri"/>
                <a:cs typeface="Calibri"/>
              </a:rPr>
              <a:t>response</a:t>
            </a:r>
            <a:r>
              <a:rPr sz="2600" spc="-4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messages.</a:t>
            </a:r>
            <a:endParaRPr sz="2600">
              <a:latin typeface="Calibri"/>
              <a:cs typeface="Calibri"/>
            </a:endParaRPr>
          </a:p>
          <a:p>
            <a:pPr marL="241300" marR="312420" indent="-228600">
              <a:lnSpc>
                <a:spcPct val="80000"/>
              </a:lnSpc>
              <a:spcBef>
                <a:spcPts val="1010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The </a:t>
            </a:r>
            <a:r>
              <a:rPr sz="2600" spc="-5" dirty="0">
                <a:latin typeface="Calibri"/>
                <a:cs typeface="Calibri"/>
              </a:rPr>
              <a:t>answer </a:t>
            </a:r>
            <a:r>
              <a:rPr sz="2600" dirty="0">
                <a:latin typeface="Calibri"/>
                <a:cs typeface="Calibri"/>
              </a:rPr>
              <a:t>section </a:t>
            </a:r>
            <a:r>
              <a:rPr sz="2600" spc="-10" dirty="0">
                <a:latin typeface="Calibri"/>
                <a:cs typeface="Calibri"/>
              </a:rPr>
              <a:t>consist </a:t>
            </a:r>
            <a:r>
              <a:rPr sz="2600" spc="-5" dirty="0">
                <a:latin typeface="Calibri"/>
                <a:cs typeface="Calibri"/>
              </a:rPr>
              <a:t>of </a:t>
            </a:r>
            <a:r>
              <a:rPr sz="2600" spc="-5" dirty="0">
                <a:solidFill>
                  <a:srgbClr val="2D75B6"/>
                </a:solidFill>
                <a:latin typeface="Calibri"/>
                <a:cs typeface="Calibri"/>
              </a:rPr>
              <a:t>one or </a:t>
            </a:r>
            <a:r>
              <a:rPr sz="2600" spc="-10" dirty="0">
                <a:solidFill>
                  <a:srgbClr val="2D75B6"/>
                </a:solidFill>
                <a:latin typeface="Calibri"/>
                <a:cs typeface="Calibri"/>
              </a:rPr>
              <a:t>more resource </a:t>
            </a:r>
            <a:r>
              <a:rPr sz="2600" spc="-15" dirty="0">
                <a:solidFill>
                  <a:srgbClr val="2D75B6"/>
                </a:solidFill>
                <a:latin typeface="Calibri"/>
                <a:cs typeface="Calibri"/>
              </a:rPr>
              <a:t>records</a:t>
            </a:r>
            <a:r>
              <a:rPr sz="2600" spc="-15" dirty="0">
                <a:latin typeface="Calibri"/>
                <a:cs typeface="Calibri"/>
              </a:rPr>
              <a:t>. </a:t>
            </a:r>
            <a:r>
              <a:rPr sz="2600" dirty="0">
                <a:latin typeface="Calibri"/>
                <a:cs typeface="Calibri"/>
              </a:rPr>
              <a:t>It is </a:t>
            </a:r>
            <a:r>
              <a:rPr sz="2600" spc="-10" dirty="0">
                <a:latin typeface="Calibri"/>
                <a:cs typeface="Calibri"/>
              </a:rPr>
              <a:t>present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only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response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messages.</a:t>
            </a:r>
            <a:endParaRPr sz="2600">
              <a:latin typeface="Calibri"/>
              <a:cs typeface="Calibri"/>
            </a:endParaRPr>
          </a:p>
          <a:p>
            <a:pPr marL="241300" marR="332105" indent="-228600">
              <a:lnSpc>
                <a:spcPts val="2500"/>
              </a:lnSpc>
              <a:spcBef>
                <a:spcPts val="97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The </a:t>
            </a:r>
            <a:r>
              <a:rPr sz="2600" spc="-5" dirty="0">
                <a:solidFill>
                  <a:srgbClr val="2D75B6"/>
                </a:solidFill>
                <a:latin typeface="Calibri"/>
                <a:cs typeface="Calibri"/>
              </a:rPr>
              <a:t>authoritative section </a:t>
            </a:r>
            <a:r>
              <a:rPr sz="2600" spc="-5" dirty="0">
                <a:latin typeface="Calibri"/>
                <a:cs typeface="Calibri"/>
              </a:rPr>
              <a:t>gives </a:t>
            </a:r>
            <a:r>
              <a:rPr sz="2600" spc="-10" dirty="0">
                <a:latin typeface="Calibri"/>
                <a:cs typeface="Calibri"/>
              </a:rPr>
              <a:t>information </a:t>
            </a:r>
            <a:r>
              <a:rPr sz="2600" spc="-5" dirty="0">
                <a:latin typeface="Calibri"/>
                <a:cs typeface="Calibri"/>
              </a:rPr>
              <a:t>(domain name) </a:t>
            </a:r>
            <a:r>
              <a:rPr sz="2600" dirty="0">
                <a:latin typeface="Calibri"/>
                <a:cs typeface="Calibri"/>
              </a:rPr>
              <a:t>about </a:t>
            </a:r>
            <a:r>
              <a:rPr sz="2600" spc="-5" dirty="0">
                <a:latin typeface="Calibri"/>
                <a:cs typeface="Calibri"/>
              </a:rPr>
              <a:t>one or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more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authoritative</a:t>
            </a:r>
            <a:r>
              <a:rPr sz="2600" spc="-10" dirty="0">
                <a:latin typeface="Calibri"/>
                <a:cs typeface="Calibri"/>
              </a:rPr>
              <a:t> servers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for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30" dirty="0">
                <a:latin typeface="Calibri"/>
                <a:cs typeface="Calibri"/>
              </a:rPr>
              <a:t>query.</a:t>
            </a:r>
            <a:endParaRPr sz="2600">
              <a:latin typeface="Calibri"/>
              <a:cs typeface="Calibri"/>
            </a:endParaRPr>
          </a:p>
          <a:p>
            <a:pPr marL="241300" marR="400050" indent="-228600">
              <a:lnSpc>
                <a:spcPct val="80000"/>
              </a:lnSpc>
              <a:spcBef>
                <a:spcPts val="1010"/>
              </a:spcBef>
              <a:buFont typeface="Arial MT"/>
              <a:buChar char="•"/>
              <a:tabLst>
                <a:tab pos="315595" algn="l"/>
                <a:tab pos="316865" algn="l"/>
              </a:tabLst>
            </a:pPr>
            <a:r>
              <a:rPr dirty="0"/>
              <a:t>	</a:t>
            </a:r>
            <a:r>
              <a:rPr sz="2600" spc="-5" dirty="0">
                <a:latin typeface="Calibri"/>
                <a:cs typeface="Calibri"/>
              </a:rPr>
              <a:t>The </a:t>
            </a:r>
            <a:r>
              <a:rPr sz="2600" dirty="0">
                <a:solidFill>
                  <a:srgbClr val="2D75B6"/>
                </a:solidFill>
                <a:latin typeface="Calibri"/>
                <a:cs typeface="Calibri"/>
              </a:rPr>
              <a:t>additional </a:t>
            </a:r>
            <a:r>
              <a:rPr sz="2600" spc="-10" dirty="0">
                <a:solidFill>
                  <a:srgbClr val="2D75B6"/>
                </a:solidFill>
                <a:latin typeface="Calibri"/>
                <a:cs typeface="Calibri"/>
              </a:rPr>
              <a:t>information </a:t>
            </a:r>
            <a:r>
              <a:rPr sz="2600" spc="-5" dirty="0">
                <a:latin typeface="Calibri"/>
                <a:cs typeface="Calibri"/>
              </a:rPr>
              <a:t>section </a:t>
            </a:r>
            <a:r>
              <a:rPr sz="2600" spc="-10" dirty="0">
                <a:latin typeface="Calibri"/>
                <a:cs typeface="Calibri"/>
              </a:rPr>
              <a:t>provides </a:t>
            </a:r>
            <a:r>
              <a:rPr sz="2600" dirty="0">
                <a:latin typeface="Calibri"/>
                <a:cs typeface="Calibri"/>
              </a:rPr>
              <a:t>additional </a:t>
            </a:r>
            <a:r>
              <a:rPr sz="2600" spc="-10" dirty="0">
                <a:latin typeface="Calibri"/>
                <a:cs typeface="Calibri"/>
              </a:rPr>
              <a:t>information </a:t>
            </a:r>
            <a:r>
              <a:rPr sz="2600" spc="-5" dirty="0">
                <a:latin typeface="Calibri"/>
                <a:cs typeface="Calibri"/>
              </a:rPr>
              <a:t>that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may</a:t>
            </a:r>
            <a:r>
              <a:rPr sz="2600" spc="-5" dirty="0">
                <a:latin typeface="Calibri"/>
                <a:cs typeface="Calibri"/>
              </a:rPr>
              <a:t> help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 </a:t>
            </a:r>
            <a:r>
              <a:rPr sz="2600" spc="-35" dirty="0">
                <a:latin typeface="Calibri"/>
                <a:cs typeface="Calibri"/>
              </a:rPr>
              <a:t>resolver.</a:t>
            </a:r>
            <a:endParaRPr sz="2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9198642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793493"/>
            <a:ext cx="9746615" cy="173228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41300" marR="5080" indent="-228600">
              <a:lnSpc>
                <a:spcPts val="3030"/>
              </a:lnSpc>
              <a:spcBef>
                <a:spcPts val="47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In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UNIX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Windows,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2D75B6"/>
                </a:solidFill>
                <a:latin typeface="Calibri"/>
                <a:cs typeface="Calibri"/>
              </a:rPr>
              <a:t>nslookup</a:t>
            </a:r>
            <a:r>
              <a:rPr sz="2800" spc="5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utility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used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to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retrieve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address/name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mapping.</a:t>
            </a:r>
            <a:endParaRPr sz="2800">
              <a:latin typeface="Calibri"/>
              <a:cs typeface="Calibri"/>
            </a:endParaRPr>
          </a:p>
          <a:p>
            <a:pPr marL="241300" marR="474345" indent="-228600">
              <a:lnSpc>
                <a:spcPts val="3020"/>
              </a:lnSpc>
              <a:spcBef>
                <a:spcPts val="100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following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shows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how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we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can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retrieve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address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when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domain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name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given.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94303" y="3587535"/>
            <a:ext cx="5523448" cy="151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232539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12166"/>
            <a:ext cx="43364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Encapsulation</a:t>
            </a:r>
            <a:r>
              <a:rPr sz="4000" spc="-25" dirty="0"/>
              <a:t> </a:t>
            </a:r>
            <a:r>
              <a:rPr sz="4000" spc="-5" dirty="0"/>
              <a:t>in</a:t>
            </a:r>
            <a:r>
              <a:rPr sz="4000" spc="-25" dirty="0"/>
              <a:t> </a:t>
            </a:r>
            <a:r>
              <a:rPr sz="4000" dirty="0"/>
              <a:t>DNS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16939" y="1034922"/>
            <a:ext cx="10307955" cy="46405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DNS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can</a:t>
            </a:r>
            <a:r>
              <a:rPr sz="2600" spc="-5" dirty="0">
                <a:latin typeface="Calibri"/>
                <a:cs typeface="Calibri"/>
              </a:rPr>
              <a:t> use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either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2D75B6"/>
                </a:solidFill>
                <a:latin typeface="Calibri"/>
                <a:cs typeface="Calibri"/>
              </a:rPr>
              <a:t>UDP</a:t>
            </a:r>
            <a:r>
              <a:rPr sz="2600" spc="-3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2D75B6"/>
                </a:solidFill>
                <a:latin typeface="Calibri"/>
                <a:cs typeface="Calibri"/>
              </a:rPr>
              <a:t>or</a:t>
            </a:r>
            <a:r>
              <a:rPr sz="260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600" spc="-100" dirty="0">
                <a:solidFill>
                  <a:srgbClr val="2D75B6"/>
                </a:solidFill>
                <a:latin typeface="Calibri"/>
                <a:cs typeface="Calibri"/>
              </a:rPr>
              <a:t>TCP.</a:t>
            </a:r>
            <a:endParaRPr sz="2600">
              <a:latin typeface="Calibri"/>
              <a:cs typeface="Calibri"/>
            </a:endParaRPr>
          </a:p>
          <a:p>
            <a:pPr marL="316230" indent="-304165">
              <a:lnSpc>
                <a:spcPct val="100000"/>
              </a:lnSpc>
              <a:spcBef>
                <a:spcPts val="55"/>
              </a:spcBef>
              <a:buFont typeface="Arial MT"/>
              <a:buChar char="•"/>
              <a:tabLst>
                <a:tab pos="315595" algn="l"/>
                <a:tab pos="316865" algn="l"/>
              </a:tabLst>
            </a:pPr>
            <a:r>
              <a:rPr sz="2600" dirty="0">
                <a:latin typeface="Calibri"/>
                <a:cs typeface="Calibri"/>
              </a:rPr>
              <a:t>In </a:t>
            </a:r>
            <a:r>
              <a:rPr sz="2600" spc="-5" dirty="0">
                <a:latin typeface="Calibri"/>
                <a:cs typeface="Calibri"/>
              </a:rPr>
              <a:t>both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cases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5" dirty="0">
                <a:latin typeface="Calibri"/>
                <a:cs typeface="Calibri"/>
              </a:rPr>
              <a:t> well-known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port used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by </a:t>
            </a:r>
            <a:r>
              <a:rPr sz="2600" dirty="0">
                <a:latin typeface="Calibri"/>
                <a:cs typeface="Calibri"/>
              </a:rPr>
              <a:t>the </a:t>
            </a:r>
            <a:r>
              <a:rPr sz="2600" spc="-5" dirty="0">
                <a:latin typeface="Calibri"/>
                <a:cs typeface="Calibri"/>
              </a:rPr>
              <a:t>server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is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2D75B6"/>
                </a:solidFill>
                <a:latin typeface="Calibri"/>
                <a:cs typeface="Calibri"/>
              </a:rPr>
              <a:t>port</a:t>
            </a:r>
            <a:r>
              <a:rPr sz="260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600" spc="5" dirty="0">
                <a:solidFill>
                  <a:srgbClr val="2D75B6"/>
                </a:solidFill>
                <a:latin typeface="Calibri"/>
                <a:cs typeface="Calibri"/>
              </a:rPr>
              <a:t>53</a:t>
            </a:r>
            <a:r>
              <a:rPr sz="2600" spc="5" dirty="0">
                <a:latin typeface="Calibri"/>
                <a:cs typeface="Calibri"/>
              </a:rPr>
              <a:t>.</a:t>
            </a:r>
            <a:endParaRPr sz="2600">
              <a:latin typeface="Calibri"/>
              <a:cs typeface="Calibri"/>
            </a:endParaRPr>
          </a:p>
          <a:p>
            <a:pPr marL="316230" indent="-304165">
              <a:lnSpc>
                <a:spcPct val="100000"/>
              </a:lnSpc>
              <a:spcBef>
                <a:spcPts val="65"/>
              </a:spcBef>
              <a:buFont typeface="Arial MT"/>
              <a:buChar char="•"/>
              <a:tabLst>
                <a:tab pos="315595" algn="l"/>
                <a:tab pos="316865" algn="l"/>
              </a:tabLst>
            </a:pPr>
            <a:r>
              <a:rPr sz="2600" dirty="0">
                <a:latin typeface="Calibri"/>
                <a:cs typeface="Calibri"/>
              </a:rPr>
              <a:t>UDP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is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used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when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size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response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message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is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less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than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512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bytes.</a:t>
            </a:r>
            <a:endParaRPr sz="2600">
              <a:latin typeface="Calibri"/>
              <a:cs typeface="Calibri"/>
            </a:endParaRPr>
          </a:p>
          <a:p>
            <a:pPr marL="241300" marR="1367790" indent="-228600">
              <a:lnSpc>
                <a:spcPct val="70000"/>
              </a:lnSpc>
              <a:spcBef>
                <a:spcPts val="1010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If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size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of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response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message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is </a:t>
            </a:r>
            <a:r>
              <a:rPr sz="2600" spc="-10" dirty="0">
                <a:solidFill>
                  <a:srgbClr val="2D75B6"/>
                </a:solidFill>
                <a:latin typeface="Calibri"/>
                <a:cs typeface="Calibri"/>
              </a:rPr>
              <a:t>more</a:t>
            </a:r>
            <a:r>
              <a:rPr sz="2600" dirty="0">
                <a:solidFill>
                  <a:srgbClr val="2D75B6"/>
                </a:solidFill>
                <a:latin typeface="Calibri"/>
                <a:cs typeface="Calibri"/>
              </a:rPr>
              <a:t> than </a:t>
            </a:r>
            <a:r>
              <a:rPr sz="2600" spc="-5" dirty="0">
                <a:solidFill>
                  <a:srgbClr val="2D75B6"/>
                </a:solidFill>
                <a:latin typeface="Calibri"/>
                <a:cs typeface="Calibri"/>
              </a:rPr>
              <a:t>512</a:t>
            </a:r>
            <a:r>
              <a:rPr sz="2600" spc="-2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2D75B6"/>
                </a:solidFill>
                <a:latin typeface="Calibri"/>
                <a:cs typeface="Calibri"/>
              </a:rPr>
              <a:t>bytes</a:t>
            </a:r>
            <a:r>
              <a:rPr sz="2600" spc="-5" dirty="0">
                <a:latin typeface="Calibri"/>
                <a:cs typeface="Calibri"/>
              </a:rPr>
              <a:t>,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 </a:t>
            </a:r>
            <a:r>
              <a:rPr sz="2600" spc="-20" dirty="0">
                <a:latin typeface="Calibri"/>
                <a:cs typeface="Calibri"/>
              </a:rPr>
              <a:t>TCP </a:t>
            </a:r>
            <a:r>
              <a:rPr sz="2600" spc="-57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connection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is </a:t>
            </a:r>
            <a:r>
              <a:rPr sz="2600" spc="-5" dirty="0">
                <a:latin typeface="Calibri"/>
                <a:cs typeface="Calibri"/>
              </a:rPr>
              <a:t>used.</a:t>
            </a:r>
            <a:endParaRPr sz="2600">
              <a:latin typeface="Calibri"/>
              <a:cs typeface="Calibri"/>
            </a:endParaRPr>
          </a:p>
          <a:p>
            <a:pPr marL="241300" marR="5080" indent="-228600">
              <a:lnSpc>
                <a:spcPct val="70000"/>
              </a:lnSpc>
              <a:spcBef>
                <a:spcPts val="99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If the </a:t>
            </a:r>
            <a:r>
              <a:rPr sz="2600" spc="-10" dirty="0">
                <a:latin typeface="Calibri"/>
                <a:cs typeface="Calibri"/>
              </a:rPr>
              <a:t>resolver </a:t>
            </a:r>
            <a:r>
              <a:rPr sz="2600" spc="-5" dirty="0">
                <a:latin typeface="Calibri"/>
                <a:cs typeface="Calibri"/>
              </a:rPr>
              <a:t>has prior knowledge that </a:t>
            </a:r>
            <a:r>
              <a:rPr sz="2600" dirty="0">
                <a:latin typeface="Calibri"/>
                <a:cs typeface="Calibri"/>
              </a:rPr>
              <a:t>the </a:t>
            </a:r>
            <a:r>
              <a:rPr sz="2600" spc="-15" dirty="0">
                <a:latin typeface="Calibri"/>
                <a:cs typeface="Calibri"/>
              </a:rPr>
              <a:t>size </a:t>
            </a:r>
            <a:r>
              <a:rPr sz="2600" spc="-5" dirty="0">
                <a:latin typeface="Calibri"/>
                <a:cs typeface="Calibri"/>
              </a:rPr>
              <a:t>of </a:t>
            </a:r>
            <a:r>
              <a:rPr sz="2600" dirty="0">
                <a:latin typeface="Calibri"/>
                <a:cs typeface="Calibri"/>
              </a:rPr>
              <a:t>the </a:t>
            </a:r>
            <a:r>
              <a:rPr sz="2600" spc="-5" dirty="0">
                <a:latin typeface="Calibri"/>
                <a:cs typeface="Calibri"/>
              </a:rPr>
              <a:t>response message </a:t>
            </a:r>
            <a:r>
              <a:rPr sz="2600" dirty="0">
                <a:latin typeface="Calibri"/>
                <a:cs typeface="Calibri"/>
              </a:rPr>
              <a:t>is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more</a:t>
            </a:r>
            <a:r>
              <a:rPr sz="2600" dirty="0">
                <a:latin typeface="Calibri"/>
                <a:cs typeface="Calibri"/>
              </a:rPr>
              <a:t> than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512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bytes,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it </a:t>
            </a:r>
            <a:r>
              <a:rPr sz="2600" spc="-5" dirty="0">
                <a:latin typeface="Calibri"/>
                <a:cs typeface="Calibri"/>
              </a:rPr>
              <a:t>uses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TCP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connection.</a:t>
            </a:r>
            <a:endParaRPr sz="2600">
              <a:latin typeface="Calibri"/>
              <a:cs typeface="Calibri"/>
            </a:endParaRPr>
          </a:p>
          <a:p>
            <a:pPr marL="241300" marR="226695" indent="-228600">
              <a:lnSpc>
                <a:spcPct val="70000"/>
              </a:lnSpc>
              <a:spcBef>
                <a:spcPts val="1000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If the </a:t>
            </a:r>
            <a:r>
              <a:rPr sz="2600" spc="-10" dirty="0">
                <a:latin typeface="Calibri"/>
                <a:cs typeface="Calibri"/>
              </a:rPr>
              <a:t>resolver </a:t>
            </a:r>
            <a:r>
              <a:rPr sz="2600" spc="-5" dirty="0">
                <a:latin typeface="Calibri"/>
                <a:cs typeface="Calibri"/>
              </a:rPr>
              <a:t>does not know </a:t>
            </a:r>
            <a:r>
              <a:rPr sz="2600" dirty="0">
                <a:latin typeface="Calibri"/>
                <a:cs typeface="Calibri"/>
              </a:rPr>
              <a:t>the </a:t>
            </a:r>
            <a:r>
              <a:rPr sz="2600" spc="-15" dirty="0">
                <a:latin typeface="Calibri"/>
                <a:cs typeface="Calibri"/>
              </a:rPr>
              <a:t>size </a:t>
            </a:r>
            <a:r>
              <a:rPr sz="2600" spc="-5" dirty="0">
                <a:latin typeface="Calibri"/>
                <a:cs typeface="Calibri"/>
              </a:rPr>
              <a:t>of </a:t>
            </a:r>
            <a:r>
              <a:rPr sz="2600" dirty="0">
                <a:latin typeface="Calibri"/>
                <a:cs typeface="Calibri"/>
              </a:rPr>
              <a:t>the </a:t>
            </a:r>
            <a:r>
              <a:rPr sz="2600" spc="-5" dirty="0">
                <a:latin typeface="Calibri"/>
                <a:cs typeface="Calibri"/>
              </a:rPr>
              <a:t>response message, </a:t>
            </a:r>
            <a:r>
              <a:rPr sz="2600" dirty="0">
                <a:latin typeface="Calibri"/>
                <a:cs typeface="Calibri"/>
              </a:rPr>
              <a:t>it </a:t>
            </a:r>
            <a:r>
              <a:rPr sz="2600" spc="-5" dirty="0">
                <a:latin typeface="Calibri"/>
                <a:cs typeface="Calibri"/>
              </a:rPr>
              <a:t>can use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UDP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port.</a:t>
            </a:r>
            <a:endParaRPr sz="2600">
              <a:latin typeface="Calibri"/>
              <a:cs typeface="Calibri"/>
            </a:endParaRPr>
          </a:p>
          <a:p>
            <a:pPr marL="241300" marR="330835" indent="-228600">
              <a:lnSpc>
                <a:spcPct val="70000"/>
              </a:lnSpc>
              <a:spcBef>
                <a:spcPts val="100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spc="-40" dirty="0">
                <a:latin typeface="Calibri"/>
                <a:cs typeface="Calibri"/>
              </a:rPr>
              <a:t>However, </a:t>
            </a:r>
            <a:r>
              <a:rPr sz="2600" dirty="0">
                <a:latin typeface="Calibri"/>
                <a:cs typeface="Calibri"/>
              </a:rPr>
              <a:t>if the </a:t>
            </a:r>
            <a:r>
              <a:rPr sz="2600" spc="-15" dirty="0">
                <a:latin typeface="Calibri"/>
                <a:cs typeface="Calibri"/>
              </a:rPr>
              <a:t>size </a:t>
            </a:r>
            <a:r>
              <a:rPr sz="2600" spc="-5" dirty="0">
                <a:latin typeface="Calibri"/>
                <a:cs typeface="Calibri"/>
              </a:rPr>
              <a:t>of </a:t>
            </a:r>
            <a:r>
              <a:rPr sz="2600" dirty="0">
                <a:latin typeface="Calibri"/>
                <a:cs typeface="Calibri"/>
              </a:rPr>
              <a:t>the </a:t>
            </a:r>
            <a:r>
              <a:rPr sz="2600" spc="-5" dirty="0">
                <a:latin typeface="Calibri"/>
                <a:cs typeface="Calibri"/>
              </a:rPr>
              <a:t>response message </a:t>
            </a:r>
            <a:r>
              <a:rPr sz="2600" dirty="0">
                <a:latin typeface="Calibri"/>
                <a:cs typeface="Calibri"/>
              </a:rPr>
              <a:t>is </a:t>
            </a:r>
            <a:r>
              <a:rPr sz="2600" spc="-10" dirty="0">
                <a:latin typeface="Calibri"/>
                <a:cs typeface="Calibri"/>
              </a:rPr>
              <a:t>more </a:t>
            </a:r>
            <a:r>
              <a:rPr sz="2600" dirty="0">
                <a:latin typeface="Calibri"/>
                <a:cs typeface="Calibri"/>
              </a:rPr>
              <a:t>than </a:t>
            </a:r>
            <a:r>
              <a:rPr sz="2600" spc="-5" dirty="0">
                <a:latin typeface="Calibri"/>
                <a:cs typeface="Calibri"/>
              </a:rPr>
              <a:t>512 bytes, </a:t>
            </a:r>
            <a:r>
              <a:rPr sz="2600" dirty="0">
                <a:latin typeface="Calibri"/>
                <a:cs typeface="Calibri"/>
              </a:rPr>
              <a:t>the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2D75B6"/>
                </a:solidFill>
                <a:latin typeface="Calibri"/>
                <a:cs typeface="Calibri"/>
              </a:rPr>
              <a:t>server</a:t>
            </a:r>
            <a:r>
              <a:rPr sz="2600" spc="-2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2D75B6"/>
                </a:solidFill>
                <a:latin typeface="Calibri"/>
                <a:cs typeface="Calibri"/>
              </a:rPr>
              <a:t>truncates</a:t>
            </a:r>
            <a:r>
              <a:rPr sz="2600" spc="-3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2D75B6"/>
                </a:solidFill>
                <a:latin typeface="Calibri"/>
                <a:cs typeface="Calibri"/>
              </a:rPr>
              <a:t>the </a:t>
            </a:r>
            <a:r>
              <a:rPr sz="2600" spc="-5" dirty="0">
                <a:solidFill>
                  <a:srgbClr val="2D75B6"/>
                </a:solidFill>
                <a:latin typeface="Calibri"/>
                <a:cs typeface="Calibri"/>
              </a:rPr>
              <a:t>message</a:t>
            </a:r>
            <a:r>
              <a:rPr sz="2600" spc="-8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 turns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on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TC </a:t>
            </a:r>
            <a:r>
              <a:rPr sz="2600" spc="-5" dirty="0">
                <a:latin typeface="Calibri"/>
                <a:cs typeface="Calibri"/>
              </a:rPr>
              <a:t>bit.</a:t>
            </a:r>
            <a:endParaRPr sz="2600">
              <a:latin typeface="Calibri"/>
              <a:cs typeface="Calibri"/>
            </a:endParaRPr>
          </a:p>
          <a:p>
            <a:pPr marL="241300" marR="38735" indent="-228600">
              <a:lnSpc>
                <a:spcPct val="70000"/>
              </a:lnSpc>
              <a:spcBef>
                <a:spcPts val="1000"/>
              </a:spcBef>
              <a:buFont typeface="Arial MT"/>
              <a:buChar char="•"/>
              <a:tabLst>
                <a:tab pos="315595" algn="l"/>
                <a:tab pos="316865" algn="l"/>
              </a:tabLst>
            </a:pPr>
            <a:r>
              <a:rPr dirty="0"/>
              <a:t>	</a:t>
            </a:r>
            <a:r>
              <a:rPr sz="2600" spc="-5" dirty="0">
                <a:latin typeface="Calibri"/>
                <a:cs typeface="Calibri"/>
              </a:rPr>
              <a:t>The </a:t>
            </a:r>
            <a:r>
              <a:rPr sz="2600" spc="-10" dirty="0">
                <a:latin typeface="Calibri"/>
                <a:cs typeface="Calibri"/>
              </a:rPr>
              <a:t>resolver now </a:t>
            </a:r>
            <a:r>
              <a:rPr sz="2600" spc="-5" dirty="0">
                <a:latin typeface="Calibri"/>
                <a:cs typeface="Calibri"/>
              </a:rPr>
              <a:t>opens </a:t>
            </a:r>
            <a:r>
              <a:rPr sz="2600" dirty="0">
                <a:latin typeface="Calibri"/>
                <a:cs typeface="Calibri"/>
              </a:rPr>
              <a:t>a </a:t>
            </a:r>
            <a:r>
              <a:rPr sz="2600" spc="-20" dirty="0">
                <a:latin typeface="Calibri"/>
                <a:cs typeface="Calibri"/>
              </a:rPr>
              <a:t>TCP </a:t>
            </a:r>
            <a:r>
              <a:rPr sz="2600" spc="-5" dirty="0">
                <a:latin typeface="Calibri"/>
                <a:cs typeface="Calibri"/>
              </a:rPr>
              <a:t>connection </a:t>
            </a:r>
            <a:r>
              <a:rPr sz="2600" dirty="0">
                <a:latin typeface="Calibri"/>
                <a:cs typeface="Calibri"/>
              </a:rPr>
              <a:t>and </a:t>
            </a:r>
            <a:r>
              <a:rPr sz="2600" spc="-10" dirty="0">
                <a:solidFill>
                  <a:srgbClr val="2D75B6"/>
                </a:solidFill>
                <a:latin typeface="Calibri"/>
                <a:cs typeface="Calibri"/>
              </a:rPr>
              <a:t>repeats </a:t>
            </a:r>
            <a:r>
              <a:rPr sz="2600" dirty="0">
                <a:solidFill>
                  <a:srgbClr val="2D75B6"/>
                </a:solidFill>
                <a:latin typeface="Calibri"/>
                <a:cs typeface="Calibri"/>
              </a:rPr>
              <a:t>the </a:t>
            </a:r>
            <a:r>
              <a:rPr sz="2600" spc="-10" dirty="0">
                <a:solidFill>
                  <a:srgbClr val="2D75B6"/>
                </a:solidFill>
                <a:latin typeface="Calibri"/>
                <a:cs typeface="Calibri"/>
              </a:rPr>
              <a:t>request </a:t>
            </a:r>
            <a:r>
              <a:rPr sz="2600" spc="-15" dirty="0">
                <a:latin typeface="Calibri"/>
                <a:cs typeface="Calibri"/>
              </a:rPr>
              <a:t>to get </a:t>
            </a:r>
            <a:r>
              <a:rPr sz="2600" dirty="0">
                <a:latin typeface="Calibri"/>
                <a:cs typeface="Calibri"/>
              </a:rPr>
              <a:t>a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full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response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from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40" dirty="0">
                <a:latin typeface="Calibri"/>
                <a:cs typeface="Calibri"/>
              </a:rPr>
              <a:t>server.</a:t>
            </a:r>
            <a:endParaRPr sz="2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2713111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450595"/>
            <a:ext cx="85102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How</a:t>
            </a:r>
            <a:r>
              <a:rPr spc="10" dirty="0"/>
              <a:t> </a:t>
            </a:r>
            <a:r>
              <a:rPr spc="-20" dirty="0"/>
              <a:t>are</a:t>
            </a:r>
            <a:r>
              <a:rPr spc="-10" dirty="0"/>
              <a:t> new</a:t>
            </a:r>
            <a:r>
              <a:rPr spc="-5" dirty="0"/>
              <a:t> </a:t>
            </a:r>
            <a:r>
              <a:rPr dirty="0"/>
              <a:t>domains</a:t>
            </a:r>
            <a:r>
              <a:rPr spc="-5" dirty="0"/>
              <a:t> </a:t>
            </a:r>
            <a:r>
              <a:rPr dirty="0"/>
              <a:t>added</a:t>
            </a:r>
            <a:r>
              <a:rPr spc="-5" dirty="0"/>
              <a:t> </a:t>
            </a:r>
            <a:r>
              <a:rPr spc="-25" dirty="0"/>
              <a:t>to</a:t>
            </a:r>
            <a:r>
              <a:rPr spc="10" dirty="0"/>
              <a:t> </a:t>
            </a:r>
            <a:r>
              <a:rPr dirty="0"/>
              <a:t>DNS?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455801"/>
            <a:ext cx="10306685" cy="454596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41300" marR="287020" indent="-228600">
              <a:lnSpc>
                <a:spcPct val="80000"/>
              </a:lnSpc>
              <a:spcBef>
                <a:spcPts val="72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This is </a:t>
            </a:r>
            <a:r>
              <a:rPr sz="2600" spc="-5" dirty="0">
                <a:latin typeface="Calibri"/>
                <a:cs typeface="Calibri"/>
              </a:rPr>
              <a:t>done through </a:t>
            </a:r>
            <a:r>
              <a:rPr sz="2600" dirty="0">
                <a:latin typeface="Calibri"/>
                <a:cs typeface="Calibri"/>
              </a:rPr>
              <a:t>a </a:t>
            </a:r>
            <a:r>
              <a:rPr sz="2600" spc="-35" dirty="0">
                <a:solidFill>
                  <a:srgbClr val="2D75B6"/>
                </a:solidFill>
                <a:latin typeface="Calibri"/>
                <a:cs typeface="Calibri"/>
              </a:rPr>
              <a:t>registrar, </a:t>
            </a:r>
            <a:r>
              <a:rPr sz="2600" dirty="0">
                <a:latin typeface="Calibri"/>
                <a:cs typeface="Calibri"/>
              </a:rPr>
              <a:t>a </a:t>
            </a:r>
            <a:r>
              <a:rPr sz="2600" spc="-10" dirty="0">
                <a:latin typeface="Calibri"/>
                <a:cs typeface="Calibri"/>
              </a:rPr>
              <a:t>commercial </a:t>
            </a:r>
            <a:r>
              <a:rPr sz="2600" spc="-5" dirty="0">
                <a:latin typeface="Calibri"/>
                <a:cs typeface="Calibri"/>
              </a:rPr>
              <a:t>entity accredited </a:t>
            </a:r>
            <a:r>
              <a:rPr sz="2600" spc="-10" dirty="0">
                <a:latin typeface="Calibri"/>
                <a:cs typeface="Calibri"/>
              </a:rPr>
              <a:t>by </a:t>
            </a:r>
            <a:r>
              <a:rPr sz="2600" dirty="0">
                <a:latin typeface="Calibri"/>
                <a:cs typeface="Calibri"/>
              </a:rPr>
              <a:t>ICANN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(Internet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Corporation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for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Assigned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Names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 </a:t>
            </a:r>
            <a:r>
              <a:rPr sz="2600" spc="-5" dirty="0">
                <a:latin typeface="Calibri"/>
                <a:cs typeface="Calibri"/>
              </a:rPr>
              <a:t>Numbers).</a:t>
            </a:r>
            <a:endParaRPr sz="2600">
              <a:latin typeface="Calibri"/>
              <a:cs typeface="Calibri"/>
            </a:endParaRPr>
          </a:p>
          <a:p>
            <a:pPr marL="241300" marR="578485" indent="-228600">
              <a:lnSpc>
                <a:spcPts val="2500"/>
              </a:lnSpc>
              <a:spcBef>
                <a:spcPts val="975"/>
              </a:spcBef>
              <a:buFont typeface="Arial MT"/>
              <a:buChar char="•"/>
              <a:tabLst>
                <a:tab pos="315595" algn="l"/>
                <a:tab pos="316865" algn="l"/>
              </a:tabLst>
            </a:pPr>
            <a:r>
              <a:rPr dirty="0"/>
              <a:t>	</a:t>
            </a:r>
            <a:r>
              <a:rPr sz="2600" dirty="0">
                <a:latin typeface="Calibri"/>
                <a:cs typeface="Calibri"/>
              </a:rPr>
              <a:t>A </a:t>
            </a:r>
            <a:r>
              <a:rPr sz="2600" spc="-10" dirty="0">
                <a:latin typeface="Calibri"/>
                <a:cs typeface="Calibri"/>
              </a:rPr>
              <a:t>registrar </a:t>
            </a:r>
            <a:r>
              <a:rPr sz="2600" spc="-15" dirty="0">
                <a:latin typeface="Calibri"/>
                <a:cs typeface="Calibri"/>
              </a:rPr>
              <a:t>first </a:t>
            </a:r>
            <a:r>
              <a:rPr sz="2600" spc="-5" dirty="0">
                <a:solidFill>
                  <a:srgbClr val="2D75B6"/>
                </a:solidFill>
                <a:latin typeface="Calibri"/>
                <a:cs typeface="Calibri"/>
              </a:rPr>
              <a:t>verifies </a:t>
            </a:r>
            <a:r>
              <a:rPr sz="2600" spc="-5" dirty="0">
                <a:latin typeface="Calibri"/>
                <a:cs typeface="Calibri"/>
              </a:rPr>
              <a:t>that </a:t>
            </a:r>
            <a:r>
              <a:rPr sz="2600" dirty="0">
                <a:latin typeface="Calibri"/>
                <a:cs typeface="Calibri"/>
              </a:rPr>
              <a:t>the </a:t>
            </a:r>
            <a:r>
              <a:rPr sz="2600" spc="-10" dirty="0">
                <a:latin typeface="Calibri"/>
                <a:cs typeface="Calibri"/>
              </a:rPr>
              <a:t>requested </a:t>
            </a:r>
            <a:r>
              <a:rPr sz="2600" spc="-5" dirty="0">
                <a:latin typeface="Calibri"/>
                <a:cs typeface="Calibri"/>
              </a:rPr>
              <a:t>domain name </a:t>
            </a:r>
            <a:r>
              <a:rPr sz="2600" dirty="0">
                <a:latin typeface="Calibri"/>
                <a:cs typeface="Calibri"/>
              </a:rPr>
              <a:t>is </a:t>
            </a:r>
            <a:r>
              <a:rPr sz="2600" spc="-5" dirty="0">
                <a:latin typeface="Calibri"/>
                <a:cs typeface="Calibri"/>
              </a:rPr>
              <a:t>unique and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then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2D75B6"/>
                </a:solidFill>
                <a:latin typeface="Calibri"/>
                <a:cs typeface="Calibri"/>
              </a:rPr>
              <a:t>enters</a:t>
            </a:r>
            <a:r>
              <a:rPr sz="2600" spc="-2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it </a:t>
            </a:r>
            <a:r>
              <a:rPr sz="2600" spc="-10" dirty="0">
                <a:latin typeface="Calibri"/>
                <a:cs typeface="Calibri"/>
              </a:rPr>
              <a:t>into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DNS</a:t>
            </a:r>
            <a:r>
              <a:rPr sz="2600" spc="-10" dirty="0">
                <a:latin typeface="Calibri"/>
                <a:cs typeface="Calibri"/>
              </a:rPr>
              <a:t> database.</a:t>
            </a:r>
            <a:endParaRPr sz="2600">
              <a:latin typeface="Calibri"/>
              <a:cs typeface="Calibri"/>
            </a:endParaRPr>
          </a:p>
          <a:p>
            <a:pPr marL="241300" marR="5080" indent="-228600">
              <a:lnSpc>
                <a:spcPts val="2500"/>
              </a:lnSpc>
              <a:spcBef>
                <a:spcPts val="1000"/>
              </a:spcBef>
              <a:buFont typeface="Arial MT"/>
              <a:buChar char="•"/>
              <a:tabLst>
                <a:tab pos="241300" algn="l"/>
                <a:tab pos="2585085" algn="l"/>
              </a:tabLst>
            </a:pPr>
            <a:r>
              <a:rPr sz="2600" dirty="0">
                <a:latin typeface="Calibri"/>
                <a:cs typeface="Calibri"/>
              </a:rPr>
              <a:t>A </a:t>
            </a:r>
            <a:r>
              <a:rPr sz="2600" spc="-20" dirty="0">
                <a:latin typeface="Calibri"/>
                <a:cs typeface="Calibri"/>
              </a:rPr>
              <a:t>fee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is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charged.	There are </a:t>
            </a:r>
            <a:r>
              <a:rPr sz="2600" spc="-15" dirty="0">
                <a:latin typeface="Calibri"/>
                <a:cs typeface="Calibri"/>
              </a:rPr>
              <a:t>many registrars; </a:t>
            </a:r>
            <a:r>
              <a:rPr sz="2600" dirty="0">
                <a:latin typeface="Calibri"/>
                <a:cs typeface="Calibri"/>
              </a:rPr>
              <a:t>their </a:t>
            </a:r>
            <a:r>
              <a:rPr sz="2600" spc="-5" dirty="0">
                <a:latin typeface="Calibri"/>
                <a:cs typeface="Calibri"/>
              </a:rPr>
              <a:t>names </a:t>
            </a:r>
            <a:r>
              <a:rPr sz="2600" dirty="0">
                <a:latin typeface="Calibri"/>
                <a:cs typeface="Calibri"/>
              </a:rPr>
              <a:t>and </a:t>
            </a:r>
            <a:r>
              <a:rPr sz="2600" spc="-5" dirty="0">
                <a:latin typeface="Calibri"/>
                <a:cs typeface="Calibri"/>
              </a:rPr>
              <a:t>addresses </a:t>
            </a:r>
            <a:r>
              <a:rPr sz="2600" spc="-10" dirty="0">
                <a:latin typeface="Calibri"/>
                <a:cs typeface="Calibri"/>
              </a:rPr>
              <a:t>can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be </a:t>
            </a:r>
            <a:r>
              <a:rPr sz="2600" spc="-20" dirty="0">
                <a:latin typeface="Calibri"/>
                <a:cs typeface="Calibri"/>
              </a:rPr>
              <a:t>found </a:t>
            </a:r>
            <a:r>
              <a:rPr sz="2600" spc="-10" dirty="0">
                <a:latin typeface="Calibri"/>
                <a:cs typeface="Calibri"/>
              </a:rPr>
              <a:t>at:</a:t>
            </a:r>
            <a:r>
              <a:rPr sz="2600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2600" u="heavy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http://www.intenic.net</a:t>
            </a:r>
            <a:endParaRPr sz="2600">
              <a:latin typeface="Calibri"/>
              <a:cs typeface="Calibri"/>
            </a:endParaRPr>
          </a:p>
          <a:p>
            <a:pPr marL="241300" marR="45720" indent="-228600">
              <a:lnSpc>
                <a:spcPts val="2500"/>
              </a:lnSpc>
              <a:spcBef>
                <a:spcPts val="990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spc="-110" dirty="0">
                <a:latin typeface="Calibri"/>
                <a:cs typeface="Calibri"/>
              </a:rPr>
              <a:t>To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35" dirty="0">
                <a:latin typeface="Calibri"/>
                <a:cs typeface="Calibri"/>
              </a:rPr>
              <a:t>register,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organization</a:t>
            </a:r>
            <a:r>
              <a:rPr sz="2600" spc="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needs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to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give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name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 its server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IP </a:t>
            </a:r>
            <a:r>
              <a:rPr sz="2600" spc="-57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address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of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40" dirty="0">
                <a:latin typeface="Calibri"/>
                <a:cs typeface="Calibri"/>
              </a:rPr>
              <a:t>server.</a:t>
            </a:r>
            <a:endParaRPr sz="2600">
              <a:latin typeface="Calibri"/>
              <a:cs typeface="Calibri"/>
            </a:endParaRPr>
          </a:p>
          <a:p>
            <a:pPr marL="241300" marR="72390" indent="-228600">
              <a:lnSpc>
                <a:spcPts val="2500"/>
              </a:lnSpc>
              <a:spcBef>
                <a:spcPts val="990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spc="-10" dirty="0">
                <a:latin typeface="Calibri"/>
                <a:cs typeface="Calibri"/>
              </a:rPr>
              <a:t>For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example,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 </a:t>
            </a:r>
            <a:r>
              <a:rPr sz="2600" spc="-5" dirty="0">
                <a:latin typeface="Calibri"/>
                <a:cs typeface="Calibri"/>
              </a:rPr>
              <a:t>new</a:t>
            </a:r>
            <a:r>
              <a:rPr sz="2600" spc="-10" dirty="0">
                <a:latin typeface="Calibri"/>
                <a:cs typeface="Calibri"/>
              </a:rPr>
              <a:t> commercial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organization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named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2D75B6"/>
                </a:solidFill>
                <a:latin typeface="Calibri"/>
                <a:cs typeface="Calibri"/>
              </a:rPr>
              <a:t>wonderful</a:t>
            </a:r>
            <a:r>
              <a:rPr sz="2600" spc="-1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with a 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server </a:t>
            </a:r>
            <a:r>
              <a:rPr sz="2600" spc="-5" dirty="0">
                <a:latin typeface="Calibri"/>
                <a:cs typeface="Calibri"/>
              </a:rPr>
              <a:t>named </a:t>
            </a:r>
            <a:r>
              <a:rPr sz="2600" spc="-15" dirty="0">
                <a:solidFill>
                  <a:srgbClr val="2D75B6"/>
                </a:solidFill>
                <a:latin typeface="Calibri"/>
                <a:cs typeface="Calibri"/>
              </a:rPr>
              <a:t>ws </a:t>
            </a:r>
            <a:r>
              <a:rPr sz="2600" dirty="0">
                <a:latin typeface="Calibri"/>
                <a:cs typeface="Calibri"/>
              </a:rPr>
              <a:t>and IP </a:t>
            </a:r>
            <a:r>
              <a:rPr sz="2600" spc="-5" dirty="0">
                <a:latin typeface="Calibri"/>
                <a:cs typeface="Calibri"/>
              </a:rPr>
              <a:t>address </a:t>
            </a:r>
            <a:r>
              <a:rPr sz="2600" dirty="0">
                <a:latin typeface="Calibri"/>
                <a:cs typeface="Calibri"/>
              </a:rPr>
              <a:t>200.200.200.5 </a:t>
            </a:r>
            <a:r>
              <a:rPr sz="2600" spc="-5" dirty="0">
                <a:latin typeface="Calibri"/>
                <a:cs typeface="Calibri"/>
              </a:rPr>
              <a:t>needs </a:t>
            </a:r>
            <a:r>
              <a:rPr sz="2600" spc="-10" dirty="0">
                <a:latin typeface="Calibri"/>
                <a:cs typeface="Calibri"/>
              </a:rPr>
              <a:t>to </a:t>
            </a:r>
            <a:r>
              <a:rPr sz="2600" spc="-5" dirty="0">
                <a:latin typeface="Calibri"/>
                <a:cs typeface="Calibri"/>
              </a:rPr>
              <a:t>give </a:t>
            </a:r>
            <a:r>
              <a:rPr sz="2600" dirty="0">
                <a:latin typeface="Calibri"/>
                <a:cs typeface="Calibri"/>
              </a:rPr>
              <a:t>the </a:t>
            </a:r>
            <a:r>
              <a:rPr sz="2600" spc="-10" dirty="0">
                <a:latin typeface="Calibri"/>
                <a:cs typeface="Calibri"/>
              </a:rPr>
              <a:t>following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information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to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one of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registrars: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00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spc="-5" dirty="0">
                <a:solidFill>
                  <a:srgbClr val="2D75B6"/>
                </a:solidFill>
                <a:latin typeface="Calibri"/>
                <a:cs typeface="Calibri"/>
              </a:rPr>
              <a:t>Domain</a:t>
            </a:r>
            <a:r>
              <a:rPr sz="2600" spc="-1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2D75B6"/>
                </a:solidFill>
                <a:latin typeface="Calibri"/>
                <a:cs typeface="Calibri"/>
              </a:rPr>
              <a:t>name</a:t>
            </a:r>
            <a:r>
              <a:rPr sz="2600" spc="-5" dirty="0">
                <a:latin typeface="Calibri"/>
                <a:cs typeface="Calibri"/>
              </a:rPr>
              <a:t>: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ws.wonderful.com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2D75B6"/>
                </a:solidFill>
                <a:latin typeface="Calibri"/>
                <a:cs typeface="Calibri"/>
              </a:rPr>
              <a:t>IP </a:t>
            </a:r>
            <a:r>
              <a:rPr sz="2600" spc="-5" dirty="0">
                <a:solidFill>
                  <a:srgbClr val="2D75B6"/>
                </a:solidFill>
                <a:latin typeface="Calibri"/>
                <a:cs typeface="Calibri"/>
              </a:rPr>
              <a:t>address</a:t>
            </a:r>
            <a:r>
              <a:rPr sz="2600" spc="-5" dirty="0">
                <a:latin typeface="Calibri"/>
                <a:cs typeface="Calibri"/>
              </a:rPr>
              <a:t>: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200.200.200.5</a:t>
            </a:r>
            <a:endParaRPr sz="2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7436195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DDNS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048003"/>
            <a:ext cx="10149840" cy="53219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Dynamic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Domain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Name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System.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ts val="2650"/>
              </a:lnSpc>
              <a:spcBef>
                <a:spcPts val="5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In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DNS,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when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there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2D75B6"/>
                </a:solidFill>
                <a:latin typeface="Calibri"/>
                <a:cs typeface="Calibri"/>
              </a:rPr>
              <a:t>is a </a:t>
            </a:r>
            <a:r>
              <a:rPr sz="2600" spc="-5" dirty="0">
                <a:solidFill>
                  <a:srgbClr val="2D75B6"/>
                </a:solidFill>
                <a:latin typeface="Calibri"/>
                <a:cs typeface="Calibri"/>
              </a:rPr>
              <a:t>change</a:t>
            </a:r>
            <a:r>
              <a:rPr sz="2600" spc="-5" dirty="0">
                <a:latin typeface="Calibri"/>
                <a:cs typeface="Calibri"/>
              </a:rPr>
              <a:t>,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such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as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adding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5" dirty="0">
                <a:latin typeface="Calibri"/>
                <a:cs typeface="Calibri"/>
              </a:rPr>
              <a:t> new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host,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removing</a:t>
            </a:r>
            <a:r>
              <a:rPr sz="2600" dirty="0">
                <a:latin typeface="Calibri"/>
                <a:cs typeface="Calibri"/>
              </a:rPr>
              <a:t> a</a:t>
            </a:r>
            <a:endParaRPr sz="2600">
              <a:latin typeface="Calibri"/>
              <a:cs typeface="Calibri"/>
            </a:endParaRPr>
          </a:p>
          <a:p>
            <a:pPr marL="241300" marR="588010">
              <a:lnSpc>
                <a:spcPct val="70000"/>
              </a:lnSpc>
              <a:spcBef>
                <a:spcPts val="470"/>
              </a:spcBef>
            </a:pPr>
            <a:r>
              <a:rPr sz="2600" spc="-5" dirty="0">
                <a:latin typeface="Calibri"/>
                <a:cs typeface="Calibri"/>
              </a:rPr>
              <a:t>host,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or</a:t>
            </a:r>
            <a:r>
              <a:rPr sz="2600" dirty="0">
                <a:latin typeface="Calibri"/>
                <a:cs typeface="Calibri"/>
              </a:rPr>
              <a:t> changing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 IP</a:t>
            </a:r>
            <a:r>
              <a:rPr sz="2600" spc="-5" dirty="0">
                <a:latin typeface="Calibri"/>
                <a:cs typeface="Calibri"/>
              </a:rPr>
              <a:t> address,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change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must </a:t>
            </a:r>
            <a:r>
              <a:rPr sz="2600" spc="-5" dirty="0">
                <a:latin typeface="Calibri"/>
                <a:cs typeface="Calibri"/>
              </a:rPr>
              <a:t>be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made</a:t>
            </a:r>
            <a:r>
              <a:rPr sz="2600" spc="-15" dirty="0">
                <a:latin typeface="Calibri"/>
                <a:cs typeface="Calibri"/>
              </a:rPr>
              <a:t> to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DNS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2D75B6"/>
                </a:solidFill>
                <a:latin typeface="Calibri"/>
                <a:cs typeface="Calibri"/>
              </a:rPr>
              <a:t>master</a:t>
            </a:r>
            <a:r>
              <a:rPr sz="2600" spc="-2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2D75B6"/>
                </a:solidFill>
                <a:latin typeface="Calibri"/>
                <a:cs typeface="Calibri"/>
              </a:rPr>
              <a:t>file</a:t>
            </a:r>
            <a:r>
              <a:rPr sz="2600" spc="-5" dirty="0">
                <a:latin typeface="Calibri"/>
                <a:cs typeface="Calibri"/>
              </a:rPr>
              <a:t>.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0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These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types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of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changes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involve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lot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of </a:t>
            </a:r>
            <a:r>
              <a:rPr sz="2600" dirty="0">
                <a:latin typeface="Calibri"/>
                <a:cs typeface="Calibri"/>
              </a:rPr>
              <a:t>manual</a:t>
            </a:r>
            <a:r>
              <a:rPr sz="2600" spc="-5" dirty="0">
                <a:latin typeface="Calibri"/>
                <a:cs typeface="Calibri"/>
              </a:rPr>
              <a:t> updating.</a:t>
            </a:r>
            <a:endParaRPr sz="2600">
              <a:latin typeface="Calibri"/>
              <a:cs typeface="Calibri"/>
            </a:endParaRPr>
          </a:p>
          <a:p>
            <a:pPr marL="241300" marR="1151890" indent="-228600">
              <a:lnSpc>
                <a:spcPct val="70000"/>
              </a:lnSpc>
              <a:spcBef>
                <a:spcPts val="1010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The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size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of </a:t>
            </a:r>
            <a:r>
              <a:rPr sz="2600" spc="-25" dirty="0">
                <a:latin typeface="Calibri"/>
                <a:cs typeface="Calibri"/>
              </a:rPr>
              <a:t>today’s</a:t>
            </a:r>
            <a:r>
              <a:rPr sz="2600" spc="-10" dirty="0">
                <a:latin typeface="Calibri"/>
                <a:cs typeface="Calibri"/>
              </a:rPr>
              <a:t> Internet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does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not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allow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for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this kind</a:t>
            </a:r>
            <a:r>
              <a:rPr sz="2600" spc="-5" dirty="0">
                <a:latin typeface="Calibri"/>
                <a:cs typeface="Calibri"/>
              </a:rPr>
              <a:t> of </a:t>
            </a:r>
            <a:r>
              <a:rPr sz="2600" dirty="0">
                <a:solidFill>
                  <a:srgbClr val="2D75B6"/>
                </a:solidFill>
                <a:latin typeface="Calibri"/>
                <a:cs typeface="Calibri"/>
              </a:rPr>
              <a:t>manual </a:t>
            </a:r>
            <a:r>
              <a:rPr sz="2600" spc="-57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2D75B6"/>
                </a:solidFill>
                <a:latin typeface="Calibri"/>
                <a:cs typeface="Calibri"/>
              </a:rPr>
              <a:t>operation.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0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The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DNS</a:t>
            </a:r>
            <a:r>
              <a:rPr sz="2600" spc="-5" dirty="0">
                <a:latin typeface="Calibri"/>
                <a:cs typeface="Calibri"/>
              </a:rPr>
              <a:t> master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file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must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be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2D75B6"/>
                </a:solidFill>
                <a:latin typeface="Calibri"/>
                <a:cs typeface="Calibri"/>
              </a:rPr>
              <a:t>updated</a:t>
            </a:r>
            <a:r>
              <a:rPr sz="2600" spc="-4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2D75B6"/>
                </a:solidFill>
                <a:latin typeface="Calibri"/>
                <a:cs typeface="Calibri"/>
              </a:rPr>
              <a:t>dynamically.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The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Dynamic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Domain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Name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System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(DDNS)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2D75B6"/>
                </a:solidFill>
                <a:latin typeface="Calibri"/>
                <a:cs typeface="Calibri"/>
              </a:rPr>
              <a:t>therefore</a:t>
            </a:r>
            <a:r>
              <a:rPr sz="2600" spc="-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was</a:t>
            </a:r>
            <a:r>
              <a:rPr sz="2600" spc="-5" dirty="0">
                <a:latin typeface="Calibri"/>
                <a:cs typeface="Calibri"/>
              </a:rPr>
              <a:t> devised.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ts val="2650"/>
              </a:lnSpc>
              <a:spcBef>
                <a:spcPts val="70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In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DDNS,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when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 </a:t>
            </a:r>
            <a:r>
              <a:rPr sz="2600" spc="-5" dirty="0">
                <a:latin typeface="Calibri"/>
                <a:cs typeface="Calibri"/>
              </a:rPr>
              <a:t>binding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between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 </a:t>
            </a:r>
            <a:r>
              <a:rPr sz="2600" spc="-5" dirty="0">
                <a:latin typeface="Calibri"/>
                <a:cs typeface="Calibri"/>
              </a:rPr>
              <a:t>name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</a:t>
            </a:r>
            <a:r>
              <a:rPr sz="2600" spc="-5" dirty="0">
                <a:latin typeface="Calibri"/>
                <a:cs typeface="Calibri"/>
              </a:rPr>
              <a:t> address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is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2D75B6"/>
                </a:solidFill>
                <a:latin typeface="Calibri"/>
                <a:cs typeface="Calibri"/>
              </a:rPr>
              <a:t>determined</a:t>
            </a:r>
            <a:r>
              <a:rPr sz="2600" spc="-5" dirty="0">
                <a:latin typeface="Calibri"/>
                <a:cs typeface="Calibri"/>
              </a:rPr>
              <a:t>,</a:t>
            </a:r>
            <a:endParaRPr sz="2600">
              <a:latin typeface="Calibri"/>
              <a:cs typeface="Calibri"/>
            </a:endParaRPr>
          </a:p>
          <a:p>
            <a:pPr marL="241300" marR="614680">
              <a:lnSpc>
                <a:spcPct val="70000"/>
              </a:lnSpc>
              <a:spcBef>
                <a:spcPts val="470"/>
              </a:spcBef>
            </a:pPr>
            <a:r>
              <a:rPr sz="2600" dirty="0">
                <a:latin typeface="Calibri"/>
                <a:cs typeface="Calibri"/>
              </a:rPr>
              <a:t>the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information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is </a:t>
            </a:r>
            <a:r>
              <a:rPr sz="2600" spc="-10" dirty="0">
                <a:latin typeface="Calibri"/>
                <a:cs typeface="Calibri"/>
              </a:rPr>
              <a:t>sent,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usually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by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DHCP</a:t>
            </a:r>
            <a:r>
              <a:rPr sz="2600" spc="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(Dynamic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Host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Configuration </a:t>
            </a:r>
            <a:r>
              <a:rPr sz="2600" spc="-570" dirty="0"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2D75B6"/>
                </a:solidFill>
                <a:latin typeface="Calibri"/>
                <a:cs typeface="Calibri"/>
              </a:rPr>
              <a:t>Protocol</a:t>
            </a:r>
            <a:r>
              <a:rPr sz="2600" spc="-2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)to </a:t>
            </a:r>
            <a:r>
              <a:rPr sz="2600" dirty="0">
                <a:latin typeface="Calibri"/>
                <a:cs typeface="Calibri"/>
              </a:rPr>
              <a:t>a </a:t>
            </a:r>
            <a:r>
              <a:rPr sz="2600" spc="-5" dirty="0">
                <a:latin typeface="Calibri"/>
                <a:cs typeface="Calibri"/>
              </a:rPr>
              <a:t>primary</a:t>
            </a:r>
            <a:r>
              <a:rPr sz="2600" dirty="0">
                <a:latin typeface="Calibri"/>
                <a:cs typeface="Calibri"/>
              </a:rPr>
              <a:t> DNS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40" dirty="0">
                <a:latin typeface="Calibri"/>
                <a:cs typeface="Calibri"/>
              </a:rPr>
              <a:t>server.</a:t>
            </a:r>
            <a:endParaRPr sz="2600">
              <a:latin typeface="Calibri"/>
              <a:cs typeface="Calibri"/>
            </a:endParaRPr>
          </a:p>
          <a:p>
            <a:pPr marL="316230" indent="-304165">
              <a:lnSpc>
                <a:spcPct val="100000"/>
              </a:lnSpc>
              <a:spcBef>
                <a:spcPts val="60"/>
              </a:spcBef>
              <a:buFont typeface="Arial MT"/>
              <a:buChar char="•"/>
              <a:tabLst>
                <a:tab pos="315595" algn="l"/>
                <a:tab pos="316865" algn="l"/>
              </a:tabLst>
            </a:pPr>
            <a:r>
              <a:rPr sz="2600" spc="-5" dirty="0">
                <a:latin typeface="Calibri"/>
                <a:cs typeface="Calibri"/>
              </a:rPr>
              <a:t>The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primary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server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2D75B6"/>
                </a:solidFill>
                <a:latin typeface="Calibri"/>
                <a:cs typeface="Calibri"/>
              </a:rPr>
              <a:t>updates</a:t>
            </a:r>
            <a:r>
              <a:rPr sz="2600" spc="-3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2D75B6"/>
                </a:solidFill>
                <a:latin typeface="Calibri"/>
                <a:cs typeface="Calibri"/>
              </a:rPr>
              <a:t>the</a:t>
            </a:r>
            <a:r>
              <a:rPr sz="2600" spc="-1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2D75B6"/>
                </a:solidFill>
                <a:latin typeface="Calibri"/>
                <a:cs typeface="Calibri"/>
              </a:rPr>
              <a:t>zone.</a:t>
            </a:r>
            <a:endParaRPr sz="2600">
              <a:latin typeface="Calibri"/>
              <a:cs typeface="Calibri"/>
            </a:endParaRPr>
          </a:p>
          <a:p>
            <a:pPr marL="241300" marR="5080" indent="-228600">
              <a:lnSpc>
                <a:spcPct val="7000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spc="-114" dirty="0">
                <a:latin typeface="Calibri"/>
                <a:cs typeface="Calibri"/>
              </a:rPr>
              <a:t>To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provide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security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2D75B6"/>
                </a:solidFill>
                <a:latin typeface="Calibri"/>
                <a:cs typeface="Calibri"/>
              </a:rPr>
              <a:t>prevent</a:t>
            </a:r>
            <a:r>
              <a:rPr sz="2600" spc="-3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2D75B6"/>
                </a:solidFill>
                <a:latin typeface="Calibri"/>
                <a:cs typeface="Calibri"/>
              </a:rPr>
              <a:t>unauthorized</a:t>
            </a:r>
            <a:r>
              <a:rPr sz="2600" spc="-1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2D75B6"/>
                </a:solidFill>
                <a:latin typeface="Calibri"/>
                <a:cs typeface="Calibri"/>
              </a:rPr>
              <a:t>changes</a:t>
            </a:r>
            <a:r>
              <a:rPr sz="2600" spc="-3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DNS</a:t>
            </a:r>
            <a:r>
              <a:rPr sz="2600" spc="-15" dirty="0">
                <a:latin typeface="Calibri"/>
                <a:cs typeface="Calibri"/>
              </a:rPr>
              <a:t> records,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DDNS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can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use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 </a:t>
            </a:r>
            <a:r>
              <a:rPr sz="2600" spc="-5" dirty="0">
                <a:latin typeface="Calibri"/>
                <a:cs typeface="Calibri"/>
              </a:rPr>
              <a:t>authentication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mechanism.</a:t>
            </a:r>
            <a:endParaRPr sz="2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5577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51218" y="1838100"/>
            <a:ext cx="8926716" cy="37355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0572412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247853"/>
            <a:ext cx="34956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Security</a:t>
            </a:r>
            <a:r>
              <a:rPr spc="-35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dirty="0"/>
              <a:t>DNS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004510"/>
            <a:ext cx="10353040" cy="5353050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6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DNS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is</a:t>
            </a:r>
            <a:r>
              <a:rPr sz="2600" spc="-5" dirty="0">
                <a:latin typeface="Calibri"/>
                <a:cs typeface="Calibri"/>
              </a:rPr>
              <a:t> one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of</a:t>
            </a:r>
            <a:r>
              <a:rPr sz="2600" dirty="0">
                <a:latin typeface="Calibri"/>
                <a:cs typeface="Calibri"/>
              </a:rPr>
              <a:t> the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2D75B6"/>
                </a:solidFill>
                <a:latin typeface="Calibri"/>
                <a:cs typeface="Calibri"/>
              </a:rPr>
              <a:t>most</a:t>
            </a:r>
            <a:r>
              <a:rPr sz="2600" spc="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2D75B6"/>
                </a:solidFill>
                <a:latin typeface="Calibri"/>
                <a:cs typeface="Calibri"/>
              </a:rPr>
              <a:t>important</a:t>
            </a:r>
            <a:r>
              <a:rPr sz="2600" spc="-2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systems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Internet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infrastructure.</a:t>
            </a:r>
            <a:endParaRPr sz="2600">
              <a:latin typeface="Calibri"/>
              <a:cs typeface="Calibri"/>
            </a:endParaRPr>
          </a:p>
          <a:p>
            <a:pPr marL="241300" marR="1149985" indent="-228600">
              <a:lnSpc>
                <a:spcPct val="80000"/>
              </a:lnSpc>
              <a:spcBef>
                <a:spcPts val="1000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spc="-110" dirty="0">
                <a:latin typeface="Calibri"/>
                <a:cs typeface="Calibri"/>
              </a:rPr>
              <a:t>To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protect</a:t>
            </a:r>
            <a:r>
              <a:rPr sz="2600" spc="-5" dirty="0">
                <a:latin typeface="Calibri"/>
                <a:cs typeface="Calibri"/>
              </a:rPr>
              <a:t> DNS, </a:t>
            </a:r>
            <a:r>
              <a:rPr sz="2600" dirty="0">
                <a:latin typeface="Calibri"/>
                <a:cs typeface="Calibri"/>
              </a:rPr>
              <a:t>IETF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has devised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2D75B6"/>
                </a:solidFill>
                <a:latin typeface="Calibri"/>
                <a:cs typeface="Calibri"/>
              </a:rPr>
              <a:t>a</a:t>
            </a:r>
            <a:r>
              <a:rPr sz="2600" spc="1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2D75B6"/>
                </a:solidFill>
                <a:latin typeface="Calibri"/>
                <a:cs typeface="Calibri"/>
              </a:rPr>
              <a:t>technology</a:t>
            </a:r>
            <a:r>
              <a:rPr sz="2600" spc="-2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named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DNS</a:t>
            </a:r>
            <a:r>
              <a:rPr sz="2600" spc="-5" dirty="0">
                <a:latin typeface="Calibri"/>
                <a:cs typeface="Calibri"/>
              </a:rPr>
              <a:t> Security </a:t>
            </a:r>
            <a:r>
              <a:rPr sz="2600" spc="-57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(DNSSEC).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8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DNS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can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be</a:t>
            </a:r>
            <a:r>
              <a:rPr sz="2600" spc="-20" dirty="0">
                <a:latin typeface="Calibri"/>
                <a:cs typeface="Calibri"/>
              </a:rPr>
              <a:t> attacked</a:t>
            </a:r>
            <a:r>
              <a:rPr sz="2600" dirty="0">
                <a:latin typeface="Calibri"/>
                <a:cs typeface="Calibri"/>
              </a:rPr>
              <a:t> in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several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ways:</a:t>
            </a:r>
            <a:endParaRPr sz="2600">
              <a:latin typeface="Calibri"/>
              <a:cs typeface="Calibri"/>
            </a:endParaRPr>
          </a:p>
          <a:p>
            <a:pPr marL="241300" marR="45720" indent="-228600">
              <a:lnSpc>
                <a:spcPct val="8000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1. The </a:t>
            </a:r>
            <a:r>
              <a:rPr sz="2600" spc="-20" dirty="0">
                <a:latin typeface="Calibri"/>
                <a:cs typeface="Calibri"/>
              </a:rPr>
              <a:t>attacker may </a:t>
            </a:r>
            <a:r>
              <a:rPr sz="2600" spc="-10" dirty="0">
                <a:solidFill>
                  <a:srgbClr val="2D75B6"/>
                </a:solidFill>
                <a:latin typeface="Calibri"/>
                <a:cs typeface="Calibri"/>
              </a:rPr>
              <a:t>read </a:t>
            </a:r>
            <a:r>
              <a:rPr sz="2600" dirty="0">
                <a:solidFill>
                  <a:srgbClr val="2D75B6"/>
                </a:solidFill>
                <a:latin typeface="Calibri"/>
                <a:cs typeface="Calibri"/>
              </a:rPr>
              <a:t>the </a:t>
            </a:r>
            <a:r>
              <a:rPr sz="2600" spc="-5" dirty="0">
                <a:solidFill>
                  <a:srgbClr val="2D75B6"/>
                </a:solidFill>
                <a:latin typeface="Calibri"/>
                <a:cs typeface="Calibri"/>
              </a:rPr>
              <a:t>response </a:t>
            </a:r>
            <a:r>
              <a:rPr sz="2600" spc="-5" dirty="0">
                <a:latin typeface="Calibri"/>
                <a:cs typeface="Calibri"/>
              </a:rPr>
              <a:t>of </a:t>
            </a:r>
            <a:r>
              <a:rPr sz="2600" dirty="0">
                <a:latin typeface="Calibri"/>
                <a:cs typeface="Calibri"/>
              </a:rPr>
              <a:t>a </a:t>
            </a:r>
            <a:r>
              <a:rPr sz="2600" spc="-5" dirty="0">
                <a:latin typeface="Calibri"/>
                <a:cs typeface="Calibri"/>
              </a:rPr>
              <a:t>DNS server </a:t>
            </a:r>
            <a:r>
              <a:rPr sz="2600" spc="-15" dirty="0">
                <a:latin typeface="Calibri"/>
                <a:cs typeface="Calibri"/>
              </a:rPr>
              <a:t>to </a:t>
            </a:r>
            <a:r>
              <a:rPr sz="2600" spc="-5" dirty="0">
                <a:latin typeface="Calibri"/>
                <a:cs typeface="Calibri"/>
              </a:rPr>
              <a:t>find </a:t>
            </a:r>
            <a:r>
              <a:rPr sz="2600" dirty="0">
                <a:latin typeface="Calibri"/>
                <a:cs typeface="Calibri"/>
              </a:rPr>
              <a:t>the </a:t>
            </a:r>
            <a:r>
              <a:rPr sz="2600" spc="-10" dirty="0">
                <a:latin typeface="Calibri"/>
                <a:cs typeface="Calibri"/>
              </a:rPr>
              <a:t>nature </a:t>
            </a:r>
            <a:r>
              <a:rPr sz="2600" spc="-5" dirty="0">
                <a:latin typeface="Calibri"/>
                <a:cs typeface="Calibri"/>
              </a:rPr>
              <a:t>or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names </a:t>
            </a:r>
            <a:r>
              <a:rPr sz="2600" dirty="0">
                <a:latin typeface="Calibri"/>
                <a:cs typeface="Calibri"/>
              </a:rPr>
              <a:t>of </a:t>
            </a:r>
            <a:r>
              <a:rPr sz="2600" spc="-5" dirty="0">
                <a:latin typeface="Calibri"/>
                <a:cs typeface="Calibri"/>
              </a:rPr>
              <a:t>sites </a:t>
            </a:r>
            <a:r>
              <a:rPr sz="2600" dirty="0">
                <a:latin typeface="Calibri"/>
                <a:cs typeface="Calibri"/>
              </a:rPr>
              <a:t>the </a:t>
            </a:r>
            <a:r>
              <a:rPr sz="2600" spc="-5" dirty="0">
                <a:solidFill>
                  <a:srgbClr val="2D75B6"/>
                </a:solidFill>
                <a:latin typeface="Calibri"/>
                <a:cs typeface="Calibri"/>
              </a:rPr>
              <a:t>user mostly </a:t>
            </a:r>
            <a:r>
              <a:rPr sz="2600" dirty="0">
                <a:solidFill>
                  <a:srgbClr val="2D75B6"/>
                </a:solidFill>
                <a:latin typeface="Calibri"/>
                <a:cs typeface="Calibri"/>
              </a:rPr>
              <a:t>accesses</a:t>
            </a:r>
            <a:r>
              <a:rPr sz="2600" dirty="0">
                <a:latin typeface="Calibri"/>
                <a:cs typeface="Calibri"/>
              </a:rPr>
              <a:t>. </a:t>
            </a:r>
            <a:r>
              <a:rPr sz="2600" spc="-5" dirty="0">
                <a:latin typeface="Calibri"/>
                <a:cs typeface="Calibri"/>
              </a:rPr>
              <a:t>This </a:t>
            </a:r>
            <a:r>
              <a:rPr sz="2600" dirty="0">
                <a:latin typeface="Calibri"/>
                <a:cs typeface="Calibri"/>
              </a:rPr>
              <a:t>type of </a:t>
            </a:r>
            <a:r>
              <a:rPr sz="2600" spc="-10" dirty="0">
                <a:latin typeface="Calibri"/>
                <a:cs typeface="Calibri"/>
              </a:rPr>
              <a:t>information can </a:t>
            </a:r>
            <a:r>
              <a:rPr sz="2600" spc="-5" dirty="0">
                <a:latin typeface="Calibri"/>
                <a:cs typeface="Calibri"/>
              </a:rPr>
              <a:t>be </a:t>
            </a:r>
            <a:r>
              <a:rPr sz="2600" dirty="0">
                <a:latin typeface="Calibri"/>
                <a:cs typeface="Calibri"/>
              </a:rPr>
              <a:t> used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to</a:t>
            </a:r>
            <a:r>
              <a:rPr sz="2600" spc="-5" dirty="0">
                <a:latin typeface="Calibri"/>
                <a:cs typeface="Calibri"/>
              </a:rPr>
              <a:t> find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user’s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profile.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70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spc="-114" dirty="0">
                <a:latin typeface="Calibri"/>
                <a:cs typeface="Calibri"/>
              </a:rPr>
              <a:t>To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prevent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this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attack,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DNS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messages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need</a:t>
            </a:r>
            <a:r>
              <a:rPr sz="2600" spc="-10" dirty="0">
                <a:latin typeface="Calibri"/>
                <a:cs typeface="Calibri"/>
              </a:rPr>
              <a:t> to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be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confidential.</a:t>
            </a:r>
            <a:endParaRPr sz="2600">
              <a:latin typeface="Calibri"/>
              <a:cs typeface="Calibri"/>
            </a:endParaRPr>
          </a:p>
          <a:p>
            <a:pPr marL="241300" marR="5080" indent="-228600">
              <a:lnSpc>
                <a:spcPct val="80000"/>
              </a:lnSpc>
              <a:spcBef>
                <a:spcPts val="1010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2. The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attacker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2D75B6"/>
                </a:solidFill>
                <a:latin typeface="Calibri"/>
                <a:cs typeface="Calibri"/>
              </a:rPr>
              <a:t>may</a:t>
            </a:r>
            <a:r>
              <a:rPr sz="260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2D75B6"/>
                </a:solidFill>
                <a:latin typeface="Calibri"/>
                <a:cs typeface="Calibri"/>
              </a:rPr>
              <a:t>intercept</a:t>
            </a:r>
            <a:r>
              <a:rPr sz="2600" spc="-3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response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 a DNS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server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change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it </a:t>
            </a:r>
            <a:r>
              <a:rPr sz="2600" spc="-10" dirty="0">
                <a:latin typeface="Calibri"/>
                <a:cs typeface="Calibri"/>
              </a:rPr>
              <a:t>to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direct </a:t>
            </a:r>
            <a:r>
              <a:rPr sz="2600" dirty="0">
                <a:latin typeface="Calibri"/>
                <a:cs typeface="Calibri"/>
              </a:rPr>
              <a:t>the user </a:t>
            </a:r>
            <a:r>
              <a:rPr sz="2600" spc="-10" dirty="0">
                <a:latin typeface="Calibri"/>
                <a:cs typeface="Calibri"/>
              </a:rPr>
              <a:t>to </a:t>
            </a:r>
            <a:r>
              <a:rPr sz="2600" dirty="0">
                <a:latin typeface="Calibri"/>
                <a:cs typeface="Calibri"/>
              </a:rPr>
              <a:t>another </a:t>
            </a:r>
            <a:r>
              <a:rPr sz="2600" spc="-10" dirty="0">
                <a:latin typeface="Calibri"/>
                <a:cs typeface="Calibri"/>
              </a:rPr>
              <a:t>site </a:t>
            </a:r>
            <a:r>
              <a:rPr sz="2600" spc="-40" dirty="0">
                <a:latin typeface="Calibri"/>
                <a:cs typeface="Calibri"/>
              </a:rPr>
              <a:t>.This </a:t>
            </a:r>
            <a:r>
              <a:rPr sz="2600" dirty="0">
                <a:latin typeface="Calibri"/>
                <a:cs typeface="Calibri"/>
              </a:rPr>
              <a:t>type </a:t>
            </a:r>
            <a:r>
              <a:rPr sz="2600" spc="-5" dirty="0">
                <a:latin typeface="Calibri"/>
                <a:cs typeface="Calibri"/>
              </a:rPr>
              <a:t>of </a:t>
            </a:r>
            <a:r>
              <a:rPr sz="2600" spc="-20" dirty="0">
                <a:latin typeface="Calibri"/>
                <a:cs typeface="Calibri"/>
              </a:rPr>
              <a:t>attack </a:t>
            </a:r>
            <a:r>
              <a:rPr sz="2600" spc="-5" dirty="0">
                <a:latin typeface="Calibri"/>
                <a:cs typeface="Calibri"/>
              </a:rPr>
              <a:t>can be </a:t>
            </a:r>
            <a:r>
              <a:rPr sz="2600" spc="-15" dirty="0">
                <a:latin typeface="Calibri"/>
                <a:cs typeface="Calibri"/>
              </a:rPr>
              <a:t>prevented </a:t>
            </a:r>
            <a:r>
              <a:rPr sz="2600" spc="-5" dirty="0">
                <a:latin typeface="Calibri"/>
                <a:cs typeface="Calibri"/>
              </a:rPr>
              <a:t>using 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message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origin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2D75B6"/>
                </a:solidFill>
                <a:latin typeface="Calibri"/>
                <a:cs typeface="Calibri"/>
              </a:rPr>
              <a:t>authentication</a:t>
            </a:r>
            <a:r>
              <a:rPr sz="2600" spc="-2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message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integrity</a:t>
            </a:r>
            <a:endParaRPr sz="2600">
              <a:latin typeface="Calibri"/>
              <a:cs typeface="Calibri"/>
            </a:endParaRPr>
          </a:p>
          <a:p>
            <a:pPr marL="241300" marR="468630" indent="-228600">
              <a:lnSpc>
                <a:spcPct val="8000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3. The </a:t>
            </a:r>
            <a:r>
              <a:rPr sz="2600" spc="-20" dirty="0">
                <a:latin typeface="Calibri"/>
                <a:cs typeface="Calibri"/>
              </a:rPr>
              <a:t>attacker may </a:t>
            </a:r>
            <a:r>
              <a:rPr sz="2600" spc="-5" dirty="0">
                <a:solidFill>
                  <a:srgbClr val="2D75B6"/>
                </a:solidFill>
                <a:latin typeface="Calibri"/>
                <a:cs typeface="Calibri"/>
              </a:rPr>
              <a:t>flood </a:t>
            </a:r>
            <a:r>
              <a:rPr sz="2600" dirty="0">
                <a:solidFill>
                  <a:srgbClr val="2D75B6"/>
                </a:solidFill>
                <a:latin typeface="Calibri"/>
                <a:cs typeface="Calibri"/>
              </a:rPr>
              <a:t>the </a:t>
            </a:r>
            <a:r>
              <a:rPr sz="2600" spc="-5" dirty="0">
                <a:solidFill>
                  <a:srgbClr val="2D75B6"/>
                </a:solidFill>
                <a:latin typeface="Calibri"/>
                <a:cs typeface="Calibri"/>
              </a:rPr>
              <a:t>DNS </a:t>
            </a:r>
            <a:r>
              <a:rPr sz="2600" spc="-5" dirty="0">
                <a:latin typeface="Calibri"/>
                <a:cs typeface="Calibri"/>
              </a:rPr>
              <a:t>server </a:t>
            </a:r>
            <a:r>
              <a:rPr sz="2600" spc="-15" dirty="0">
                <a:latin typeface="Calibri"/>
                <a:cs typeface="Calibri"/>
              </a:rPr>
              <a:t>to </a:t>
            </a:r>
            <a:r>
              <a:rPr sz="2600" spc="-5" dirty="0">
                <a:latin typeface="Calibri"/>
                <a:cs typeface="Calibri"/>
              </a:rPr>
              <a:t>overwhelm </a:t>
            </a:r>
            <a:r>
              <a:rPr sz="2600" dirty="0">
                <a:latin typeface="Calibri"/>
                <a:cs typeface="Calibri"/>
              </a:rPr>
              <a:t>it </a:t>
            </a:r>
            <a:r>
              <a:rPr sz="2600" spc="-5" dirty="0">
                <a:latin typeface="Calibri"/>
                <a:cs typeface="Calibri"/>
              </a:rPr>
              <a:t>or eventually 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crash </a:t>
            </a:r>
            <a:r>
              <a:rPr sz="2600" dirty="0">
                <a:latin typeface="Calibri"/>
                <a:cs typeface="Calibri"/>
              </a:rPr>
              <a:t>it. </a:t>
            </a:r>
            <a:r>
              <a:rPr sz="2600" spc="-5" dirty="0">
                <a:latin typeface="Calibri"/>
                <a:cs typeface="Calibri"/>
              </a:rPr>
              <a:t>This </a:t>
            </a:r>
            <a:r>
              <a:rPr sz="2600" dirty="0">
                <a:latin typeface="Calibri"/>
                <a:cs typeface="Calibri"/>
              </a:rPr>
              <a:t>type of </a:t>
            </a:r>
            <a:r>
              <a:rPr sz="2600" spc="-15" dirty="0">
                <a:latin typeface="Calibri"/>
                <a:cs typeface="Calibri"/>
              </a:rPr>
              <a:t>attack </a:t>
            </a:r>
            <a:r>
              <a:rPr sz="2600" spc="-10" dirty="0">
                <a:latin typeface="Calibri"/>
                <a:cs typeface="Calibri"/>
              </a:rPr>
              <a:t>can </a:t>
            </a:r>
            <a:r>
              <a:rPr sz="2600" dirty="0">
                <a:latin typeface="Calibri"/>
                <a:cs typeface="Calibri"/>
              </a:rPr>
              <a:t>be </a:t>
            </a:r>
            <a:r>
              <a:rPr sz="2600" spc="-15" dirty="0">
                <a:latin typeface="Calibri"/>
                <a:cs typeface="Calibri"/>
              </a:rPr>
              <a:t>prevented </a:t>
            </a:r>
            <a:r>
              <a:rPr sz="2600" spc="-5" dirty="0">
                <a:latin typeface="Calibri"/>
                <a:cs typeface="Calibri"/>
              </a:rPr>
              <a:t>using </a:t>
            </a:r>
            <a:r>
              <a:rPr sz="2600" dirty="0">
                <a:latin typeface="Calibri"/>
                <a:cs typeface="Calibri"/>
              </a:rPr>
              <a:t>the </a:t>
            </a:r>
            <a:r>
              <a:rPr sz="2600" spc="-5" dirty="0">
                <a:latin typeface="Calibri"/>
                <a:cs typeface="Calibri"/>
              </a:rPr>
              <a:t>provision </a:t>
            </a:r>
            <a:r>
              <a:rPr sz="2600" spc="-10" dirty="0">
                <a:latin typeface="Calibri"/>
                <a:cs typeface="Calibri"/>
              </a:rPr>
              <a:t>against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2D75B6"/>
                </a:solidFill>
                <a:latin typeface="Calibri"/>
                <a:cs typeface="Calibri"/>
              </a:rPr>
              <a:t>denial-of-service</a:t>
            </a:r>
            <a:r>
              <a:rPr sz="2600" spc="-2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attack.</a:t>
            </a:r>
            <a:endParaRPr sz="2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8504408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58337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PEER-TO-PEER</a:t>
            </a:r>
            <a:r>
              <a:rPr spc="-35" dirty="0"/>
              <a:t> </a:t>
            </a:r>
            <a:r>
              <a:rPr spc="-50" dirty="0"/>
              <a:t>PARADIGM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07159"/>
            <a:ext cx="10142855" cy="3862704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u="heavy" spc="-15" dirty="0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Calibri"/>
                <a:cs typeface="Calibri"/>
              </a:rPr>
              <a:t>History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ts val="3020"/>
              </a:lnSpc>
              <a:spcBef>
                <a:spcPts val="106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first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instance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peer-to-peer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file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sharing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goes</a:t>
            </a:r>
            <a:r>
              <a:rPr sz="2800" spc="-5" dirty="0">
                <a:latin typeface="Calibri"/>
                <a:cs typeface="Calibri"/>
              </a:rPr>
              <a:t> back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to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December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1987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when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Wayne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Bell </a:t>
            </a:r>
            <a:r>
              <a:rPr sz="2800" spc="-15" dirty="0">
                <a:latin typeface="Calibri"/>
                <a:cs typeface="Calibri"/>
              </a:rPr>
              <a:t>created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WWIVnet.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2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Freenet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1999</a:t>
            </a:r>
            <a:endParaRPr sz="2800">
              <a:latin typeface="Calibri"/>
              <a:cs typeface="Calibri"/>
            </a:endParaRPr>
          </a:p>
          <a:p>
            <a:pPr marL="321945" indent="-309880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321945" algn="l"/>
                <a:tab pos="322580" algn="l"/>
              </a:tabLst>
            </a:pPr>
            <a:r>
              <a:rPr sz="2800" spc="-15" dirty="0">
                <a:latin typeface="Calibri"/>
                <a:cs typeface="Calibri"/>
              </a:rPr>
              <a:t>Napster </a:t>
            </a:r>
            <a:r>
              <a:rPr sz="2800" spc="-5" dirty="0">
                <a:latin typeface="Calibri"/>
                <a:cs typeface="Calibri"/>
              </a:rPr>
              <a:t>(1999–2001)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Gnutella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2000</a:t>
            </a:r>
            <a:endParaRPr sz="2800">
              <a:latin typeface="Calibri"/>
              <a:cs typeface="Calibri"/>
            </a:endParaRPr>
          </a:p>
          <a:p>
            <a:pPr marL="241300" marR="408305" indent="-228600">
              <a:lnSpc>
                <a:spcPts val="3030"/>
              </a:lnSpc>
              <a:spcBef>
                <a:spcPts val="104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40" dirty="0">
                <a:latin typeface="Calibri"/>
                <a:cs typeface="Calibri"/>
              </a:rPr>
              <a:t>Fast-Track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(used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by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Kazaa), </a:t>
            </a:r>
            <a:r>
              <a:rPr sz="2800" spc="-35" dirty="0">
                <a:latin typeface="Calibri"/>
                <a:cs typeface="Calibri"/>
              </a:rPr>
              <a:t>BitTorrent,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WinMX,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GNUnet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2001.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3497405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5695" y="972866"/>
            <a:ext cx="9381009" cy="460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807696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314579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P2P</a:t>
            </a:r>
            <a:r>
              <a:rPr spc="-45" dirty="0"/>
              <a:t> </a:t>
            </a:r>
            <a:r>
              <a:rPr spc="-20" dirty="0"/>
              <a:t>Networks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66062"/>
            <a:ext cx="10246360" cy="454596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41300" marR="374650" indent="-228600">
              <a:lnSpc>
                <a:spcPct val="80000"/>
              </a:lnSpc>
              <a:spcBef>
                <a:spcPts val="72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spc="-10" dirty="0">
                <a:latin typeface="Calibri"/>
                <a:cs typeface="Calibri"/>
              </a:rPr>
              <a:t>Internet users </a:t>
            </a:r>
            <a:r>
              <a:rPr sz="2600" spc="-5" dirty="0">
                <a:latin typeface="Calibri"/>
                <a:cs typeface="Calibri"/>
              </a:rPr>
              <a:t>that </a:t>
            </a:r>
            <a:r>
              <a:rPr sz="2600" spc="-10" dirty="0">
                <a:latin typeface="Calibri"/>
                <a:cs typeface="Calibri"/>
              </a:rPr>
              <a:t>are </a:t>
            </a:r>
            <a:r>
              <a:rPr sz="2600" spc="-10" dirty="0">
                <a:solidFill>
                  <a:srgbClr val="2D75B6"/>
                </a:solidFill>
                <a:latin typeface="Calibri"/>
                <a:cs typeface="Calibri"/>
              </a:rPr>
              <a:t>ready </a:t>
            </a:r>
            <a:r>
              <a:rPr sz="2600" spc="-15" dirty="0">
                <a:solidFill>
                  <a:srgbClr val="2D75B6"/>
                </a:solidFill>
                <a:latin typeface="Calibri"/>
                <a:cs typeface="Calibri"/>
              </a:rPr>
              <a:t>to </a:t>
            </a:r>
            <a:r>
              <a:rPr sz="2600" spc="-10" dirty="0">
                <a:solidFill>
                  <a:srgbClr val="2D75B6"/>
                </a:solidFill>
                <a:latin typeface="Calibri"/>
                <a:cs typeface="Calibri"/>
              </a:rPr>
              <a:t>share </a:t>
            </a:r>
            <a:r>
              <a:rPr sz="2600" dirty="0">
                <a:solidFill>
                  <a:srgbClr val="2D75B6"/>
                </a:solidFill>
                <a:latin typeface="Calibri"/>
                <a:cs typeface="Calibri"/>
              </a:rPr>
              <a:t>their </a:t>
            </a:r>
            <a:r>
              <a:rPr sz="2600" spc="-10" dirty="0">
                <a:solidFill>
                  <a:srgbClr val="2D75B6"/>
                </a:solidFill>
                <a:latin typeface="Calibri"/>
                <a:cs typeface="Calibri"/>
              </a:rPr>
              <a:t>resources </a:t>
            </a:r>
            <a:r>
              <a:rPr sz="2600" spc="-10" dirty="0">
                <a:latin typeface="Calibri"/>
                <a:cs typeface="Calibri"/>
              </a:rPr>
              <a:t>become </a:t>
            </a:r>
            <a:r>
              <a:rPr sz="2600" spc="-15" dirty="0">
                <a:latin typeface="Calibri"/>
                <a:cs typeface="Calibri"/>
              </a:rPr>
              <a:t>peers </a:t>
            </a:r>
            <a:r>
              <a:rPr sz="2600" dirty="0">
                <a:latin typeface="Calibri"/>
                <a:cs typeface="Calibri"/>
              </a:rPr>
              <a:t>and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form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 </a:t>
            </a:r>
            <a:r>
              <a:rPr sz="2600" spc="-5" dirty="0">
                <a:latin typeface="Calibri"/>
                <a:cs typeface="Calibri"/>
              </a:rPr>
              <a:t>network.</a:t>
            </a:r>
            <a:endParaRPr sz="2600">
              <a:latin typeface="Calibri"/>
              <a:cs typeface="Calibri"/>
            </a:endParaRPr>
          </a:p>
          <a:p>
            <a:pPr marL="241300" marR="118745" indent="-228600">
              <a:lnSpc>
                <a:spcPct val="80000"/>
              </a:lnSpc>
              <a:spcBef>
                <a:spcPts val="1000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When a </a:t>
            </a:r>
            <a:r>
              <a:rPr sz="2600" spc="-5" dirty="0">
                <a:latin typeface="Calibri"/>
                <a:cs typeface="Calibri"/>
              </a:rPr>
              <a:t>peer </a:t>
            </a:r>
            <a:r>
              <a:rPr sz="2600" dirty="0">
                <a:latin typeface="Calibri"/>
                <a:cs typeface="Calibri"/>
              </a:rPr>
              <a:t>in the </a:t>
            </a:r>
            <a:r>
              <a:rPr sz="2600" spc="-10" dirty="0">
                <a:latin typeface="Calibri"/>
                <a:cs typeface="Calibri"/>
              </a:rPr>
              <a:t>network </a:t>
            </a:r>
            <a:r>
              <a:rPr sz="2600" spc="-5" dirty="0">
                <a:solidFill>
                  <a:srgbClr val="2D75B6"/>
                </a:solidFill>
                <a:latin typeface="Calibri"/>
                <a:cs typeface="Calibri"/>
              </a:rPr>
              <a:t>has </a:t>
            </a:r>
            <a:r>
              <a:rPr sz="2600" dirty="0">
                <a:solidFill>
                  <a:srgbClr val="2D75B6"/>
                </a:solidFill>
                <a:latin typeface="Calibri"/>
                <a:cs typeface="Calibri"/>
              </a:rPr>
              <a:t>a </a:t>
            </a:r>
            <a:r>
              <a:rPr sz="2600" spc="-5" dirty="0">
                <a:solidFill>
                  <a:srgbClr val="2D75B6"/>
                </a:solidFill>
                <a:latin typeface="Calibri"/>
                <a:cs typeface="Calibri"/>
              </a:rPr>
              <a:t>file </a:t>
            </a:r>
            <a:r>
              <a:rPr sz="2600" spc="-20" dirty="0">
                <a:latin typeface="Calibri"/>
                <a:cs typeface="Calibri"/>
              </a:rPr>
              <a:t>(for </a:t>
            </a:r>
            <a:r>
              <a:rPr sz="2600" spc="-10" dirty="0">
                <a:latin typeface="Calibri"/>
                <a:cs typeface="Calibri"/>
              </a:rPr>
              <a:t>example, </a:t>
            </a:r>
            <a:r>
              <a:rPr sz="2600" dirty="0">
                <a:latin typeface="Calibri"/>
                <a:cs typeface="Calibri"/>
              </a:rPr>
              <a:t>an audio </a:t>
            </a:r>
            <a:r>
              <a:rPr sz="2600" spc="-5" dirty="0">
                <a:latin typeface="Calibri"/>
                <a:cs typeface="Calibri"/>
              </a:rPr>
              <a:t>or </a:t>
            </a:r>
            <a:r>
              <a:rPr sz="2600" dirty="0">
                <a:latin typeface="Calibri"/>
                <a:cs typeface="Calibri"/>
              </a:rPr>
              <a:t>video </a:t>
            </a:r>
            <a:r>
              <a:rPr sz="2600" spc="-5" dirty="0">
                <a:latin typeface="Calibri"/>
                <a:cs typeface="Calibri"/>
              </a:rPr>
              <a:t>file)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to share,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it </a:t>
            </a:r>
            <a:r>
              <a:rPr sz="2600" spc="-15" dirty="0">
                <a:latin typeface="Calibri"/>
                <a:cs typeface="Calibri"/>
              </a:rPr>
              <a:t>makes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it </a:t>
            </a:r>
            <a:r>
              <a:rPr sz="2600" spc="-10" dirty="0">
                <a:latin typeface="Calibri"/>
                <a:cs typeface="Calibri"/>
              </a:rPr>
              <a:t>available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to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rest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of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10" dirty="0">
                <a:latin typeface="Calibri"/>
                <a:cs typeface="Calibri"/>
              </a:rPr>
              <a:t> peers.</a:t>
            </a:r>
            <a:endParaRPr sz="2600">
              <a:latin typeface="Calibri"/>
              <a:cs typeface="Calibri"/>
            </a:endParaRPr>
          </a:p>
          <a:p>
            <a:pPr marL="241300" marR="607695" indent="-228600">
              <a:lnSpc>
                <a:spcPts val="2500"/>
              </a:lnSpc>
              <a:spcBef>
                <a:spcPts val="98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An </a:t>
            </a:r>
            <a:r>
              <a:rPr sz="2600" spc="-15" dirty="0">
                <a:latin typeface="Calibri"/>
                <a:cs typeface="Calibri"/>
              </a:rPr>
              <a:t>interested </a:t>
            </a:r>
            <a:r>
              <a:rPr sz="2600" spc="-5" dirty="0">
                <a:latin typeface="Calibri"/>
                <a:cs typeface="Calibri"/>
              </a:rPr>
              <a:t>peer </a:t>
            </a:r>
            <a:r>
              <a:rPr sz="2600" spc="-10" dirty="0">
                <a:latin typeface="Calibri"/>
                <a:cs typeface="Calibri"/>
              </a:rPr>
              <a:t>can </a:t>
            </a:r>
            <a:r>
              <a:rPr sz="2600" spc="-5" dirty="0">
                <a:solidFill>
                  <a:srgbClr val="2D75B6"/>
                </a:solidFill>
                <a:latin typeface="Calibri"/>
                <a:cs typeface="Calibri"/>
              </a:rPr>
              <a:t>connect </a:t>
            </a:r>
            <a:r>
              <a:rPr sz="2600" dirty="0">
                <a:solidFill>
                  <a:srgbClr val="2D75B6"/>
                </a:solidFill>
                <a:latin typeface="Calibri"/>
                <a:cs typeface="Calibri"/>
              </a:rPr>
              <a:t>itself </a:t>
            </a:r>
            <a:r>
              <a:rPr sz="2600" spc="-10" dirty="0">
                <a:latin typeface="Calibri"/>
                <a:cs typeface="Calibri"/>
              </a:rPr>
              <a:t>to </a:t>
            </a:r>
            <a:r>
              <a:rPr sz="2600" dirty="0">
                <a:latin typeface="Calibri"/>
                <a:cs typeface="Calibri"/>
              </a:rPr>
              <a:t>the </a:t>
            </a:r>
            <a:r>
              <a:rPr sz="2600" spc="-10" dirty="0">
                <a:latin typeface="Calibri"/>
                <a:cs typeface="Calibri"/>
              </a:rPr>
              <a:t>computer </a:t>
            </a:r>
            <a:r>
              <a:rPr sz="2600" spc="-5" dirty="0">
                <a:latin typeface="Calibri"/>
                <a:cs typeface="Calibri"/>
              </a:rPr>
              <a:t>where </a:t>
            </a:r>
            <a:r>
              <a:rPr sz="2600" dirty="0">
                <a:latin typeface="Calibri"/>
                <a:cs typeface="Calibri"/>
              </a:rPr>
              <a:t>the </a:t>
            </a:r>
            <a:r>
              <a:rPr sz="2600" spc="-5" dirty="0">
                <a:latin typeface="Calibri"/>
                <a:cs typeface="Calibri"/>
              </a:rPr>
              <a:t>file </a:t>
            </a:r>
            <a:r>
              <a:rPr sz="2600" dirty="0">
                <a:latin typeface="Calibri"/>
                <a:cs typeface="Calibri"/>
              </a:rPr>
              <a:t>is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stored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5" dirty="0">
                <a:latin typeface="Calibri"/>
                <a:cs typeface="Calibri"/>
              </a:rPr>
              <a:t> download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it.</a:t>
            </a:r>
            <a:endParaRPr sz="2600">
              <a:latin typeface="Calibri"/>
              <a:cs typeface="Calibri"/>
            </a:endParaRPr>
          </a:p>
          <a:p>
            <a:pPr marL="241300" marR="484505" indent="-228600">
              <a:lnSpc>
                <a:spcPct val="80000"/>
              </a:lnSpc>
              <a:spcBef>
                <a:spcPts val="101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After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peer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downloads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file,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it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can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make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it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available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for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other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peers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to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download.</a:t>
            </a:r>
            <a:endParaRPr sz="2600">
              <a:latin typeface="Calibri"/>
              <a:cs typeface="Calibri"/>
            </a:endParaRPr>
          </a:p>
          <a:p>
            <a:pPr marL="241300" marR="5080" indent="-228600">
              <a:lnSpc>
                <a:spcPts val="2500"/>
              </a:lnSpc>
              <a:spcBef>
                <a:spcPts val="969"/>
              </a:spcBef>
              <a:buFont typeface="Arial MT"/>
              <a:buChar char="•"/>
              <a:tabLst>
                <a:tab pos="315595" algn="l"/>
                <a:tab pos="316865" algn="l"/>
              </a:tabLst>
            </a:pPr>
            <a:r>
              <a:rPr dirty="0"/>
              <a:t>	</a:t>
            </a:r>
            <a:r>
              <a:rPr sz="2600" dirty="0">
                <a:latin typeface="Calibri"/>
                <a:cs typeface="Calibri"/>
              </a:rPr>
              <a:t>As </a:t>
            </a:r>
            <a:r>
              <a:rPr sz="2600" spc="-10" dirty="0">
                <a:latin typeface="Calibri"/>
                <a:cs typeface="Calibri"/>
              </a:rPr>
              <a:t>more </a:t>
            </a:r>
            <a:r>
              <a:rPr sz="2600" spc="-15" dirty="0">
                <a:latin typeface="Calibri"/>
                <a:cs typeface="Calibri"/>
              </a:rPr>
              <a:t>peers </a:t>
            </a:r>
            <a:r>
              <a:rPr sz="2600" spc="-5" dirty="0">
                <a:latin typeface="Calibri"/>
                <a:cs typeface="Calibri"/>
              </a:rPr>
              <a:t>join </a:t>
            </a:r>
            <a:r>
              <a:rPr sz="2600" dirty="0">
                <a:latin typeface="Calibri"/>
                <a:cs typeface="Calibri"/>
              </a:rPr>
              <a:t>and </a:t>
            </a:r>
            <a:r>
              <a:rPr sz="2600" spc="-5" dirty="0">
                <a:latin typeface="Calibri"/>
                <a:cs typeface="Calibri"/>
              </a:rPr>
              <a:t>download that file, </a:t>
            </a:r>
            <a:r>
              <a:rPr sz="2600" spc="-10" dirty="0">
                <a:latin typeface="Calibri"/>
                <a:cs typeface="Calibri"/>
              </a:rPr>
              <a:t>more copies </a:t>
            </a:r>
            <a:r>
              <a:rPr sz="2600" dirty="0">
                <a:latin typeface="Calibri"/>
                <a:cs typeface="Calibri"/>
              </a:rPr>
              <a:t>of the </a:t>
            </a:r>
            <a:r>
              <a:rPr sz="2600" spc="-5" dirty="0">
                <a:latin typeface="Calibri"/>
                <a:cs typeface="Calibri"/>
              </a:rPr>
              <a:t>file </a:t>
            </a:r>
            <a:r>
              <a:rPr sz="2600" spc="-10" dirty="0">
                <a:latin typeface="Calibri"/>
                <a:cs typeface="Calibri"/>
              </a:rPr>
              <a:t>become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available </a:t>
            </a:r>
            <a:r>
              <a:rPr sz="2600" spc="-15" dirty="0">
                <a:latin typeface="Calibri"/>
                <a:cs typeface="Calibri"/>
              </a:rPr>
              <a:t>to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10" dirty="0">
                <a:latin typeface="Calibri"/>
                <a:cs typeface="Calibri"/>
              </a:rPr>
              <a:t> group.</a:t>
            </a:r>
            <a:endParaRPr sz="2600">
              <a:latin typeface="Calibri"/>
              <a:cs typeface="Calibri"/>
            </a:endParaRPr>
          </a:p>
          <a:p>
            <a:pPr marL="241300" marR="728345" indent="-228600">
              <a:lnSpc>
                <a:spcPct val="80000"/>
              </a:lnSpc>
              <a:spcBef>
                <a:spcPts val="102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The P2P </a:t>
            </a:r>
            <a:r>
              <a:rPr sz="2600" spc="-10" dirty="0">
                <a:latin typeface="Calibri"/>
                <a:cs typeface="Calibri"/>
              </a:rPr>
              <a:t>networks can </a:t>
            </a:r>
            <a:r>
              <a:rPr sz="2600" spc="-5" dirty="0">
                <a:latin typeface="Calibri"/>
                <a:cs typeface="Calibri"/>
              </a:rPr>
              <a:t>be divided </a:t>
            </a:r>
            <a:r>
              <a:rPr sz="2600" spc="-10" dirty="0">
                <a:latin typeface="Calibri"/>
                <a:cs typeface="Calibri"/>
              </a:rPr>
              <a:t>into </a:t>
            </a:r>
            <a:r>
              <a:rPr sz="2600" spc="-10" dirty="0">
                <a:solidFill>
                  <a:srgbClr val="2D75B6"/>
                </a:solidFill>
                <a:latin typeface="Calibri"/>
                <a:cs typeface="Calibri"/>
              </a:rPr>
              <a:t>two categories</a:t>
            </a:r>
            <a:r>
              <a:rPr sz="2600" spc="-10" dirty="0">
                <a:latin typeface="Calibri"/>
                <a:cs typeface="Calibri"/>
              </a:rPr>
              <a:t>: centralized </a:t>
            </a:r>
            <a:r>
              <a:rPr sz="2600" dirty="0">
                <a:latin typeface="Calibri"/>
                <a:cs typeface="Calibri"/>
              </a:rPr>
              <a:t>and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decentralized.</a:t>
            </a:r>
            <a:endParaRPr sz="2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4951445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48037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Centralized </a:t>
            </a:r>
            <a:r>
              <a:rPr spc="-20" dirty="0"/>
              <a:t>Networks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59966"/>
            <a:ext cx="10326370" cy="403288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241300" marR="5080" indent="-228600">
              <a:lnSpc>
                <a:spcPct val="80000"/>
              </a:lnSpc>
              <a:spcBef>
                <a:spcPts val="76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In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centralized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P2P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network,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2D75B6"/>
                </a:solidFill>
                <a:latin typeface="Calibri"/>
                <a:cs typeface="Calibri"/>
              </a:rPr>
              <a:t>directory</a:t>
            </a:r>
            <a:r>
              <a:rPr sz="2800" spc="3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2D75B6"/>
                </a:solidFill>
                <a:latin typeface="Calibri"/>
                <a:cs typeface="Calibri"/>
              </a:rPr>
              <a:t>system</a:t>
            </a:r>
            <a:r>
              <a:rPr sz="2800" spc="-20" dirty="0">
                <a:latin typeface="Cambria Math"/>
                <a:cs typeface="Cambria Math"/>
              </a:rPr>
              <a:t>⎯</a:t>
            </a:r>
            <a:r>
              <a:rPr sz="2800" spc="-20" dirty="0">
                <a:latin typeface="Calibri"/>
                <a:cs typeface="Calibri"/>
              </a:rPr>
              <a:t>listing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peers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what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they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offer</a:t>
            </a:r>
            <a:r>
              <a:rPr sz="2800" spc="-20" dirty="0">
                <a:latin typeface="Cambria Math"/>
                <a:cs typeface="Cambria Math"/>
              </a:rPr>
              <a:t>⎯</a:t>
            </a:r>
            <a:r>
              <a:rPr sz="2800" spc="-20" dirty="0">
                <a:latin typeface="Calibri"/>
                <a:cs typeface="Calibri"/>
              </a:rPr>
              <a:t>uses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client-server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paradigm,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but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storing 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downloading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files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are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done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using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peer-to-peer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paradigm.</a:t>
            </a:r>
            <a:endParaRPr sz="2800">
              <a:latin typeface="Calibri"/>
              <a:cs typeface="Calibri"/>
            </a:endParaRPr>
          </a:p>
          <a:p>
            <a:pPr marL="241300" marR="29845" indent="-228600">
              <a:lnSpc>
                <a:spcPts val="2690"/>
              </a:lnSpc>
              <a:spcBef>
                <a:spcPts val="97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For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this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reason,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centralized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P2P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network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sometimes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referred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to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as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2D75B6"/>
                </a:solidFill>
                <a:latin typeface="Calibri"/>
                <a:cs typeface="Calibri"/>
              </a:rPr>
              <a:t>hybrid</a:t>
            </a:r>
            <a:r>
              <a:rPr sz="2800" spc="3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D75B6"/>
                </a:solidFill>
                <a:latin typeface="Calibri"/>
                <a:cs typeface="Calibri"/>
              </a:rPr>
              <a:t>P2P</a:t>
            </a:r>
            <a:r>
              <a:rPr sz="2800" spc="1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network.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5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Napster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was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example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centralized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95" dirty="0">
                <a:latin typeface="Calibri"/>
                <a:cs typeface="Calibri"/>
              </a:rPr>
              <a:t>P2P.</a:t>
            </a:r>
            <a:endParaRPr sz="2800">
              <a:latin typeface="Calibri"/>
              <a:cs typeface="Calibri"/>
            </a:endParaRPr>
          </a:p>
          <a:p>
            <a:pPr marL="241300" marR="934719" indent="-228600">
              <a:lnSpc>
                <a:spcPts val="2690"/>
              </a:lnSpc>
              <a:spcBef>
                <a:spcPts val="97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In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this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type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network,</a:t>
            </a:r>
            <a:r>
              <a:rPr sz="2800" spc="-5" dirty="0">
                <a:latin typeface="Calibri"/>
                <a:cs typeface="Calibri"/>
              </a:rPr>
              <a:t> a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peer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2D75B6"/>
                </a:solidFill>
                <a:latin typeface="Calibri"/>
                <a:cs typeface="Calibri"/>
              </a:rPr>
              <a:t>first</a:t>
            </a:r>
            <a:r>
              <a:rPr sz="2800" spc="2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2D75B6"/>
                </a:solidFill>
                <a:latin typeface="Calibri"/>
                <a:cs typeface="Calibri"/>
              </a:rPr>
              <a:t>registers</a:t>
            </a:r>
            <a:r>
              <a:rPr sz="280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D75B6"/>
                </a:solidFill>
                <a:latin typeface="Calibri"/>
                <a:cs typeface="Calibri"/>
              </a:rPr>
              <a:t>itself</a:t>
            </a:r>
            <a:r>
              <a:rPr sz="2800" spc="1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with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central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server.</a:t>
            </a:r>
            <a:endParaRPr sz="2800">
              <a:latin typeface="Calibri"/>
              <a:cs typeface="Calibri"/>
            </a:endParaRPr>
          </a:p>
          <a:p>
            <a:pPr marL="321945" indent="-309880">
              <a:lnSpc>
                <a:spcPct val="100000"/>
              </a:lnSpc>
              <a:spcBef>
                <a:spcPts val="345"/>
              </a:spcBef>
              <a:buFont typeface="Arial MT"/>
              <a:buChar char="•"/>
              <a:tabLst>
                <a:tab pos="321945" algn="l"/>
                <a:tab pos="322580" algn="l"/>
              </a:tabLst>
            </a:pPr>
            <a:r>
              <a:rPr sz="2800" spc="-10" dirty="0">
                <a:latin typeface="Calibri"/>
                <a:cs typeface="Calibri"/>
              </a:rPr>
              <a:t>The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peer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then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2D75B6"/>
                </a:solidFill>
                <a:latin typeface="Calibri"/>
                <a:cs typeface="Calibri"/>
              </a:rPr>
              <a:t>provides</a:t>
            </a:r>
            <a:r>
              <a:rPr sz="2800" spc="3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D75B6"/>
                </a:solidFill>
                <a:latin typeface="Calibri"/>
                <a:cs typeface="Calibri"/>
              </a:rPr>
              <a:t>its</a:t>
            </a:r>
            <a:r>
              <a:rPr sz="2800" spc="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D75B6"/>
                </a:solidFill>
                <a:latin typeface="Calibri"/>
                <a:cs typeface="Calibri"/>
              </a:rPr>
              <a:t>IP</a:t>
            </a:r>
            <a:r>
              <a:rPr sz="280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D75B6"/>
                </a:solidFill>
                <a:latin typeface="Calibri"/>
                <a:cs typeface="Calibri"/>
              </a:rPr>
              <a:t>address</a:t>
            </a:r>
            <a:r>
              <a:rPr sz="2800" spc="4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list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files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it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has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to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share.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1942478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0119" y="1345789"/>
            <a:ext cx="10746290" cy="444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932720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4286" y="453667"/>
            <a:ext cx="10264140" cy="514096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5" dirty="0">
                <a:latin typeface="Calibri"/>
                <a:cs typeface="Calibri"/>
              </a:rPr>
              <a:t>peer,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looking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for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D75B6"/>
                </a:solidFill>
                <a:latin typeface="Calibri"/>
                <a:cs typeface="Calibri"/>
              </a:rPr>
              <a:t>a</a:t>
            </a:r>
            <a:r>
              <a:rPr sz="2800" spc="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D75B6"/>
                </a:solidFill>
                <a:latin typeface="Calibri"/>
                <a:cs typeface="Calibri"/>
              </a:rPr>
              <a:t>particular</a:t>
            </a:r>
            <a:r>
              <a:rPr sz="2800" spc="2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D75B6"/>
                </a:solidFill>
                <a:latin typeface="Calibri"/>
                <a:cs typeface="Calibri"/>
              </a:rPr>
              <a:t>file</a:t>
            </a:r>
            <a:r>
              <a:rPr sz="2800" spc="-5" dirty="0">
                <a:latin typeface="Calibri"/>
                <a:cs typeface="Calibri"/>
              </a:rPr>
              <a:t>,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sends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query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to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central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server.</a:t>
            </a:r>
            <a:endParaRPr sz="2800">
              <a:latin typeface="Calibri"/>
              <a:cs typeface="Calibri"/>
            </a:endParaRPr>
          </a:p>
          <a:p>
            <a:pPr marL="241300" marR="168910" indent="-228600">
              <a:lnSpc>
                <a:spcPts val="3030"/>
              </a:lnSpc>
              <a:spcBef>
                <a:spcPts val="104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server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D75B6"/>
                </a:solidFill>
                <a:latin typeface="Calibri"/>
                <a:cs typeface="Calibri"/>
              </a:rPr>
              <a:t>searches</a:t>
            </a:r>
            <a:r>
              <a:rPr sz="2800" spc="1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D75B6"/>
                </a:solidFill>
                <a:latin typeface="Calibri"/>
                <a:cs typeface="Calibri"/>
              </a:rPr>
              <a:t>its</a:t>
            </a:r>
            <a:r>
              <a:rPr sz="2800" spc="2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2D75B6"/>
                </a:solidFill>
                <a:latin typeface="Calibri"/>
                <a:cs typeface="Calibri"/>
              </a:rPr>
              <a:t>directory</a:t>
            </a:r>
            <a:r>
              <a:rPr sz="2800" spc="2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responds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with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IP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addresses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-10" dirty="0">
                <a:latin typeface="Calibri"/>
                <a:cs typeface="Calibri"/>
              </a:rPr>
              <a:t> nodes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that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have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copy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 the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file.</a:t>
            </a:r>
            <a:endParaRPr sz="2800">
              <a:latin typeface="Calibri"/>
              <a:cs typeface="Calibri"/>
            </a:endParaRPr>
          </a:p>
          <a:p>
            <a:pPr marL="241300" marR="822960" indent="-228600">
              <a:lnSpc>
                <a:spcPts val="302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The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peer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2D75B6"/>
                </a:solidFill>
                <a:latin typeface="Calibri"/>
                <a:cs typeface="Calibri"/>
              </a:rPr>
              <a:t>contacts</a:t>
            </a:r>
            <a:r>
              <a:rPr sz="2800" spc="1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D75B6"/>
                </a:solidFill>
                <a:latin typeface="Calibri"/>
                <a:cs typeface="Calibri"/>
              </a:rPr>
              <a:t>one</a:t>
            </a:r>
            <a:r>
              <a:rPr sz="2800" spc="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D75B6"/>
                </a:solidFill>
                <a:latin typeface="Calibri"/>
                <a:cs typeface="Calibri"/>
              </a:rPr>
              <a:t>of</a:t>
            </a:r>
            <a:r>
              <a:rPr sz="280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D75B6"/>
                </a:solidFill>
                <a:latin typeface="Calibri"/>
                <a:cs typeface="Calibri"/>
              </a:rPr>
              <a:t>the </a:t>
            </a:r>
            <a:r>
              <a:rPr sz="2800" spc="-10" dirty="0">
                <a:solidFill>
                  <a:srgbClr val="2D75B6"/>
                </a:solidFill>
                <a:latin typeface="Calibri"/>
                <a:cs typeface="Calibri"/>
              </a:rPr>
              <a:t>nodes</a:t>
            </a:r>
            <a:r>
              <a:rPr sz="2800" spc="6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downloads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 file.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directory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constantly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updated.</a:t>
            </a:r>
            <a:endParaRPr sz="2800">
              <a:latin typeface="Calibri"/>
              <a:cs typeface="Calibri"/>
            </a:endParaRPr>
          </a:p>
          <a:p>
            <a:pPr marL="241300" marR="243204" indent="-228600">
              <a:lnSpc>
                <a:spcPts val="3020"/>
              </a:lnSpc>
              <a:spcBef>
                <a:spcPts val="100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Centralized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networks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make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the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D75B6"/>
                </a:solidFill>
                <a:latin typeface="Calibri"/>
                <a:cs typeface="Calibri"/>
              </a:rPr>
              <a:t>maintenance</a:t>
            </a:r>
            <a:r>
              <a:rPr sz="2800" spc="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directory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simple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but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have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2D75B6"/>
                </a:solidFill>
                <a:latin typeface="Calibri"/>
                <a:cs typeface="Calibri"/>
              </a:rPr>
              <a:t>several</a:t>
            </a:r>
            <a:r>
              <a:rPr sz="2800" spc="-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2D75B6"/>
                </a:solidFill>
                <a:latin typeface="Calibri"/>
                <a:cs typeface="Calibri"/>
              </a:rPr>
              <a:t>drawbacks</a:t>
            </a:r>
            <a:r>
              <a:rPr sz="2800" spc="-15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3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Accessing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directory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generate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2D75B6"/>
                </a:solidFill>
                <a:latin typeface="Calibri"/>
                <a:cs typeface="Calibri"/>
              </a:rPr>
              <a:t>huge</a:t>
            </a:r>
            <a:r>
              <a:rPr sz="2800" spc="1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2D75B6"/>
                </a:solidFill>
                <a:latin typeface="Calibri"/>
                <a:cs typeface="Calibri"/>
              </a:rPr>
              <a:t>traffic</a:t>
            </a:r>
            <a:r>
              <a:rPr sz="280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D75B6"/>
                </a:solidFill>
                <a:latin typeface="Calibri"/>
                <a:cs typeface="Calibri"/>
              </a:rPr>
              <a:t>and</a:t>
            </a:r>
            <a:r>
              <a:rPr sz="2800" spc="1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D75B6"/>
                </a:solidFill>
                <a:latin typeface="Calibri"/>
                <a:cs typeface="Calibri"/>
              </a:rPr>
              <a:t>slow</a:t>
            </a:r>
            <a:r>
              <a:rPr sz="2800" spc="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D75B6"/>
                </a:solidFill>
                <a:latin typeface="Calibri"/>
                <a:cs typeface="Calibri"/>
              </a:rPr>
              <a:t>down</a:t>
            </a:r>
            <a:r>
              <a:rPr sz="2800" spc="4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25" dirty="0">
                <a:latin typeface="Calibri"/>
                <a:cs typeface="Calibri"/>
              </a:rPr>
              <a:t>system.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ts val="3020"/>
              </a:lnSpc>
              <a:spcBef>
                <a:spcPts val="104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The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central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servers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are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vulnerable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attack,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D75B6"/>
                </a:solidFill>
                <a:latin typeface="Calibri"/>
                <a:cs typeface="Calibri"/>
              </a:rPr>
              <a:t>if</a:t>
            </a:r>
            <a:r>
              <a:rPr sz="2800" spc="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D75B6"/>
                </a:solidFill>
                <a:latin typeface="Calibri"/>
                <a:cs typeface="Calibri"/>
              </a:rPr>
              <a:t>all</a:t>
            </a:r>
            <a:r>
              <a:rPr sz="2800" spc="-2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D75B6"/>
                </a:solidFill>
                <a:latin typeface="Calibri"/>
                <a:cs typeface="Calibri"/>
              </a:rPr>
              <a:t>of</a:t>
            </a:r>
            <a:r>
              <a:rPr sz="2800" spc="1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D75B6"/>
                </a:solidFill>
                <a:latin typeface="Calibri"/>
                <a:cs typeface="Calibri"/>
              </a:rPr>
              <a:t>them</a:t>
            </a:r>
            <a:r>
              <a:rPr sz="2800" spc="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2D75B6"/>
                </a:solidFill>
                <a:latin typeface="Calibri"/>
                <a:cs typeface="Calibri"/>
              </a:rPr>
              <a:t>fail</a:t>
            </a:r>
            <a:r>
              <a:rPr sz="2800" spc="-15" dirty="0">
                <a:latin typeface="Calibri"/>
                <a:cs typeface="Calibri"/>
              </a:rPr>
              <a:t>,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whole </a:t>
            </a:r>
            <a:r>
              <a:rPr sz="2800" spc="-30" dirty="0">
                <a:latin typeface="Calibri"/>
                <a:cs typeface="Calibri"/>
              </a:rPr>
              <a:t>system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goes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down.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4351626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424433"/>
            <a:ext cx="514921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Decentralized </a:t>
            </a:r>
            <a:r>
              <a:rPr spc="-15" dirty="0"/>
              <a:t>Network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9747885" cy="301117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41300" marR="467995" indent="-228600">
              <a:lnSpc>
                <a:spcPts val="3030"/>
              </a:lnSpc>
              <a:spcBef>
                <a:spcPts val="47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decentralized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P2P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network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D75B6"/>
                </a:solidFill>
                <a:latin typeface="Calibri"/>
                <a:cs typeface="Calibri"/>
              </a:rPr>
              <a:t>does</a:t>
            </a:r>
            <a:r>
              <a:rPr sz="2800" spc="1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D75B6"/>
                </a:solidFill>
                <a:latin typeface="Calibri"/>
                <a:cs typeface="Calibri"/>
              </a:rPr>
              <a:t>not</a:t>
            </a:r>
            <a:r>
              <a:rPr sz="2800" spc="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D75B6"/>
                </a:solidFill>
                <a:latin typeface="Calibri"/>
                <a:cs typeface="Calibri"/>
              </a:rPr>
              <a:t>depend</a:t>
            </a:r>
            <a:r>
              <a:rPr sz="2800" spc="5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centralized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directory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system.</a:t>
            </a:r>
            <a:endParaRPr sz="2800">
              <a:latin typeface="Calibri"/>
              <a:cs typeface="Calibri"/>
            </a:endParaRPr>
          </a:p>
          <a:p>
            <a:pPr marL="241300" marR="78105" indent="-228600">
              <a:lnSpc>
                <a:spcPts val="3020"/>
              </a:lnSpc>
              <a:spcBef>
                <a:spcPts val="1005"/>
              </a:spcBef>
              <a:buFont typeface="Arial MT"/>
              <a:buChar char="•"/>
              <a:tabLst>
                <a:tab pos="321945" algn="l"/>
                <a:tab pos="322580" algn="l"/>
              </a:tabLst>
            </a:pPr>
            <a:r>
              <a:rPr dirty="0"/>
              <a:t>	</a:t>
            </a:r>
            <a:r>
              <a:rPr sz="2800" spc="-5" dirty="0">
                <a:latin typeface="Calibri"/>
                <a:cs typeface="Calibri"/>
              </a:rPr>
              <a:t>In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this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model,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peers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arrange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themselves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into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overlay</a:t>
            </a:r>
            <a:r>
              <a:rPr sz="2800" spc="-10" dirty="0">
                <a:latin typeface="Calibri"/>
                <a:cs typeface="Calibri"/>
              </a:rPr>
              <a:t> network,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which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D75B6"/>
                </a:solidFill>
                <a:latin typeface="Calibri"/>
                <a:cs typeface="Calibri"/>
              </a:rPr>
              <a:t>logical</a:t>
            </a:r>
            <a:r>
              <a:rPr sz="2800" spc="-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D75B6"/>
                </a:solidFill>
                <a:latin typeface="Calibri"/>
                <a:cs typeface="Calibri"/>
              </a:rPr>
              <a:t>network</a:t>
            </a:r>
            <a:r>
              <a:rPr sz="280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made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top</a:t>
            </a:r>
            <a:r>
              <a:rPr sz="2800" spc="-5" dirty="0">
                <a:latin typeface="Calibri"/>
                <a:cs typeface="Calibri"/>
              </a:rPr>
              <a:t> of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physical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network.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ts val="3020"/>
              </a:lnSpc>
              <a:spcBef>
                <a:spcPts val="1010"/>
              </a:spcBef>
              <a:buFont typeface="Arial MT"/>
              <a:buChar char="•"/>
              <a:tabLst>
                <a:tab pos="321945" algn="l"/>
                <a:tab pos="322580" algn="l"/>
              </a:tabLst>
            </a:pPr>
            <a:r>
              <a:rPr dirty="0"/>
              <a:t>	</a:t>
            </a:r>
            <a:r>
              <a:rPr sz="2800" spc="-10" dirty="0">
                <a:latin typeface="Calibri"/>
                <a:cs typeface="Calibri"/>
              </a:rPr>
              <a:t>Depending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how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nodes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overlay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network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are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linked,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decentralized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P2P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network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is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D75B6"/>
                </a:solidFill>
                <a:latin typeface="Calibri"/>
                <a:cs typeface="Calibri"/>
              </a:rPr>
              <a:t>classified</a:t>
            </a:r>
            <a:r>
              <a:rPr sz="2800" spc="2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D75B6"/>
                </a:solidFill>
                <a:latin typeface="Calibri"/>
                <a:cs typeface="Calibri"/>
              </a:rPr>
              <a:t>as</a:t>
            </a:r>
            <a:r>
              <a:rPr sz="2800" spc="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either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2D75B6"/>
                </a:solidFill>
                <a:latin typeface="Calibri"/>
                <a:cs typeface="Calibri"/>
              </a:rPr>
              <a:t>unstructured</a:t>
            </a:r>
            <a:r>
              <a:rPr sz="2800" spc="5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D75B6"/>
                </a:solidFill>
                <a:latin typeface="Calibri"/>
                <a:cs typeface="Calibri"/>
              </a:rPr>
              <a:t>or </a:t>
            </a:r>
            <a:r>
              <a:rPr sz="2800" spc="-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D75B6"/>
                </a:solidFill>
                <a:latin typeface="Calibri"/>
                <a:cs typeface="Calibri"/>
              </a:rPr>
              <a:t>structured.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049090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502361"/>
            <a:ext cx="52800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Unstructured</a:t>
            </a:r>
            <a:r>
              <a:rPr spc="-60" dirty="0"/>
              <a:t> </a:t>
            </a:r>
            <a:r>
              <a:rPr spc="-20" dirty="0"/>
              <a:t>Networks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07159"/>
            <a:ext cx="10209530" cy="232918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In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unstructured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P2P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network,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nodes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are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2D75B6"/>
                </a:solidFill>
                <a:latin typeface="Calibri"/>
                <a:cs typeface="Calibri"/>
              </a:rPr>
              <a:t>linked</a:t>
            </a:r>
            <a:r>
              <a:rPr sz="2800" spc="1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800" spc="-35" dirty="0">
                <a:solidFill>
                  <a:srgbClr val="2D75B6"/>
                </a:solidFill>
                <a:latin typeface="Calibri"/>
                <a:cs typeface="Calibri"/>
              </a:rPr>
              <a:t>randomly</a:t>
            </a:r>
            <a:r>
              <a:rPr sz="2800" spc="-35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ts val="3020"/>
              </a:lnSpc>
              <a:spcBef>
                <a:spcPts val="1060"/>
              </a:spcBef>
              <a:buFont typeface="Arial MT"/>
              <a:buChar char="•"/>
              <a:tabLst>
                <a:tab pos="321945" algn="l"/>
                <a:tab pos="322580" algn="l"/>
              </a:tabLst>
            </a:pPr>
            <a:r>
              <a:rPr dirty="0"/>
              <a:t>	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search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unstructured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P2P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D75B6"/>
                </a:solidFill>
                <a:latin typeface="Calibri"/>
                <a:cs typeface="Calibri"/>
              </a:rPr>
              <a:t>not</a:t>
            </a:r>
            <a:r>
              <a:rPr sz="2800" spc="1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D75B6"/>
                </a:solidFill>
                <a:latin typeface="Calibri"/>
                <a:cs typeface="Calibri"/>
              </a:rPr>
              <a:t>very</a:t>
            </a:r>
            <a:r>
              <a:rPr sz="2800" spc="2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2D75B6"/>
                </a:solidFill>
                <a:latin typeface="Calibri"/>
                <a:cs typeface="Calibri"/>
              </a:rPr>
              <a:t>efficient</a:t>
            </a:r>
            <a:r>
              <a:rPr sz="2800" spc="1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because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query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find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 file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must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flooded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through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network,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which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produces 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D75B6"/>
                </a:solidFill>
                <a:latin typeface="Calibri"/>
                <a:cs typeface="Calibri"/>
              </a:rPr>
              <a:t>significant</a:t>
            </a:r>
            <a:r>
              <a:rPr sz="2800" spc="2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2D75B6"/>
                </a:solidFill>
                <a:latin typeface="Calibri"/>
                <a:cs typeface="Calibri"/>
              </a:rPr>
              <a:t>traffic</a:t>
            </a:r>
            <a:r>
              <a:rPr sz="2800" spc="-4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still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query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may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not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resolved.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0" dirty="0">
                <a:latin typeface="Calibri"/>
                <a:cs typeface="Calibri"/>
              </a:rPr>
              <a:t>Two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2D75B6"/>
                </a:solidFill>
                <a:latin typeface="Calibri"/>
                <a:cs typeface="Calibri"/>
              </a:rPr>
              <a:t>examples</a:t>
            </a:r>
            <a:r>
              <a:rPr sz="2800" spc="3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this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type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network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are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Gnutella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Freenet.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0747255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31216"/>
            <a:ext cx="5102861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Example</a:t>
            </a:r>
            <a:r>
              <a:rPr spc="-45" dirty="0"/>
              <a:t> </a:t>
            </a:r>
            <a:r>
              <a:rPr dirty="0"/>
              <a:t>:</a:t>
            </a:r>
            <a:r>
              <a:rPr spc="-75" dirty="0"/>
              <a:t> </a:t>
            </a:r>
            <a:r>
              <a:rPr spc="-10" dirty="0"/>
              <a:t>Gnutella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028446"/>
            <a:ext cx="10154920" cy="5151755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241300" marR="27305" indent="-228600">
              <a:lnSpc>
                <a:spcPct val="70000"/>
              </a:lnSpc>
              <a:spcBef>
                <a:spcPts val="88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Calibri"/>
                <a:cs typeface="Calibri"/>
              </a:rPr>
              <a:t>The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Gnutella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network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is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an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006FC0"/>
                </a:solidFill>
                <a:latin typeface="Calibri"/>
                <a:cs typeface="Calibri"/>
              </a:rPr>
              <a:t>example</a:t>
            </a:r>
            <a:r>
              <a:rPr sz="2200" spc="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Calibri"/>
                <a:cs typeface="Calibri"/>
              </a:rPr>
              <a:t>of</a:t>
            </a:r>
            <a:r>
              <a:rPr sz="2200" spc="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2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6FC0"/>
                </a:solidFill>
                <a:latin typeface="Calibri"/>
                <a:cs typeface="Calibri"/>
              </a:rPr>
              <a:t>peer-to-peer</a:t>
            </a:r>
            <a:r>
              <a:rPr sz="2200" spc="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network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that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is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decentralized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but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unstructured.</a:t>
            </a:r>
            <a:endParaRPr sz="2200" dirty="0">
              <a:latin typeface="Calibri"/>
              <a:cs typeface="Calibri"/>
            </a:endParaRPr>
          </a:p>
          <a:p>
            <a:pPr marL="305435" indent="-293370">
              <a:lnSpc>
                <a:spcPct val="100000"/>
              </a:lnSpc>
              <a:spcBef>
                <a:spcPts val="204"/>
              </a:spcBef>
              <a:buFont typeface="Arial MT"/>
              <a:buChar char="•"/>
              <a:tabLst>
                <a:tab pos="305435" algn="l"/>
                <a:tab pos="306070" algn="l"/>
              </a:tabLst>
            </a:pPr>
            <a:r>
              <a:rPr sz="2200" spc="-5" dirty="0">
                <a:latin typeface="Calibri"/>
                <a:cs typeface="Calibri"/>
              </a:rPr>
              <a:t>It is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6FC0"/>
                </a:solidFill>
                <a:latin typeface="Calibri"/>
                <a:cs typeface="Calibri"/>
              </a:rPr>
              <a:t>unstructured </a:t>
            </a:r>
            <a:r>
              <a:rPr sz="2200" spc="-5" dirty="0">
                <a:latin typeface="Calibri"/>
                <a:cs typeface="Calibri"/>
              </a:rPr>
              <a:t>in a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sense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that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the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6FC0"/>
                </a:solidFill>
                <a:latin typeface="Calibri"/>
                <a:cs typeface="Calibri"/>
              </a:rPr>
              <a:t>directory</a:t>
            </a:r>
            <a:r>
              <a:rPr sz="22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is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randomly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distributed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between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nodes.</a:t>
            </a:r>
            <a:endParaRPr sz="22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04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When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node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006FC0"/>
                </a:solidFill>
                <a:latin typeface="Calibri"/>
                <a:cs typeface="Calibri"/>
              </a:rPr>
              <a:t>wants</a:t>
            </a:r>
            <a:r>
              <a:rPr sz="2200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006FC0"/>
                </a:solidFill>
                <a:latin typeface="Calibri"/>
                <a:cs typeface="Calibri"/>
              </a:rPr>
              <a:t>to</a:t>
            </a:r>
            <a:r>
              <a:rPr sz="2200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Calibri"/>
                <a:cs typeface="Calibri"/>
              </a:rPr>
              <a:t>access</a:t>
            </a:r>
            <a:r>
              <a:rPr sz="2200" spc="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an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object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(such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as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file),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it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contacts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one</a:t>
            </a:r>
            <a:r>
              <a:rPr sz="2200" dirty="0">
                <a:latin typeface="Calibri"/>
                <a:cs typeface="Calibri"/>
              </a:rPr>
              <a:t> of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its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6FC0"/>
                </a:solidFill>
                <a:latin typeface="Calibri"/>
                <a:cs typeface="Calibri"/>
              </a:rPr>
              <a:t>neighbors</a:t>
            </a:r>
            <a:r>
              <a:rPr sz="2200" spc="-10" dirty="0">
                <a:latin typeface="Calibri"/>
                <a:cs typeface="Calibri"/>
              </a:rPr>
              <a:t>.</a:t>
            </a:r>
            <a:endParaRPr sz="22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2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A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neighbor,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in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this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case,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is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any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node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whose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Calibri"/>
                <a:cs typeface="Calibri"/>
              </a:rPr>
              <a:t>address</a:t>
            </a:r>
            <a:r>
              <a:rPr sz="2200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Calibri"/>
                <a:cs typeface="Calibri"/>
              </a:rPr>
              <a:t>is</a:t>
            </a:r>
            <a:r>
              <a:rPr sz="22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Calibri"/>
                <a:cs typeface="Calibri"/>
              </a:rPr>
              <a:t>known</a:t>
            </a:r>
            <a:r>
              <a:rPr sz="22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to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node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A.</a:t>
            </a: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Node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sends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query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message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to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the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neighbor,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node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10" dirty="0">
                <a:latin typeface="Calibri"/>
                <a:cs typeface="Calibri"/>
              </a:rPr>
              <a:t>W.</a:t>
            </a:r>
            <a:endParaRPr sz="22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09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Calibri"/>
                <a:cs typeface="Calibri"/>
              </a:rPr>
              <a:t>The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query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includes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the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identity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of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the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object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(for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example,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Calibri"/>
                <a:cs typeface="Calibri"/>
              </a:rPr>
              <a:t>file</a:t>
            </a:r>
            <a:r>
              <a:rPr sz="22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Calibri"/>
                <a:cs typeface="Calibri"/>
              </a:rPr>
              <a:t>name</a:t>
            </a:r>
            <a:r>
              <a:rPr sz="2200" spc="-5" dirty="0">
                <a:latin typeface="Calibri"/>
                <a:cs typeface="Calibri"/>
              </a:rPr>
              <a:t>).</a:t>
            </a:r>
            <a:endParaRPr sz="2200" dirty="0">
              <a:latin typeface="Calibri"/>
              <a:cs typeface="Calibri"/>
            </a:endParaRPr>
          </a:p>
          <a:p>
            <a:pPr marL="241300" marR="701675" indent="-228600">
              <a:lnSpc>
                <a:spcPct val="70000"/>
              </a:lnSpc>
              <a:spcBef>
                <a:spcPts val="100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If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node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2200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6FC0"/>
                </a:solidFill>
                <a:latin typeface="Calibri"/>
                <a:cs typeface="Calibri"/>
              </a:rPr>
              <a:t>knows</a:t>
            </a:r>
            <a:r>
              <a:rPr sz="2200" spc="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Calibri"/>
                <a:cs typeface="Calibri"/>
              </a:rPr>
              <a:t>the</a:t>
            </a:r>
            <a:r>
              <a:rPr sz="2200" spc="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Calibri"/>
                <a:cs typeface="Calibri"/>
              </a:rPr>
              <a:t>address </a:t>
            </a:r>
            <a:r>
              <a:rPr sz="2200" spc="-5" dirty="0">
                <a:latin typeface="Calibri"/>
                <a:cs typeface="Calibri"/>
              </a:rPr>
              <a:t>of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node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X,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which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has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the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object,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it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sends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response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message,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that</a:t>
            </a:r>
            <a:r>
              <a:rPr sz="2200" spc="-5" dirty="0">
                <a:latin typeface="Calibri"/>
                <a:cs typeface="Calibri"/>
              </a:rPr>
              <a:t> includes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the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address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of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node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X.</a:t>
            </a:r>
            <a:endParaRPr sz="2200" dirty="0">
              <a:latin typeface="Calibri"/>
              <a:cs typeface="Calibri"/>
            </a:endParaRPr>
          </a:p>
          <a:p>
            <a:pPr marL="241300" indent="-228600">
              <a:lnSpc>
                <a:spcPts val="2245"/>
              </a:lnSpc>
              <a:spcBef>
                <a:spcPts val="204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Node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now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can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use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the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commands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defined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in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transfer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protocol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such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as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HTTP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to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006FC0"/>
                </a:solidFill>
                <a:latin typeface="Calibri"/>
                <a:cs typeface="Calibri"/>
              </a:rPr>
              <a:t>get</a:t>
            </a:r>
            <a:r>
              <a:rPr sz="2200" spc="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endParaRPr sz="2200" dirty="0">
              <a:latin typeface="Calibri"/>
              <a:cs typeface="Calibri"/>
            </a:endParaRPr>
          </a:p>
          <a:p>
            <a:pPr marL="241300">
              <a:lnSpc>
                <a:spcPts val="2245"/>
              </a:lnSpc>
            </a:pPr>
            <a:r>
              <a:rPr sz="2200" spc="-15" dirty="0">
                <a:solidFill>
                  <a:srgbClr val="006FC0"/>
                </a:solidFill>
                <a:latin typeface="Calibri"/>
                <a:cs typeface="Calibri"/>
              </a:rPr>
              <a:t>copy</a:t>
            </a:r>
            <a:r>
              <a:rPr sz="2200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of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the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object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from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node</a:t>
            </a:r>
            <a:r>
              <a:rPr sz="2200" spc="-10" dirty="0">
                <a:latin typeface="Calibri"/>
                <a:cs typeface="Calibri"/>
              </a:rPr>
              <a:t> X.</a:t>
            </a:r>
            <a:endParaRPr sz="2200" dirty="0">
              <a:latin typeface="Calibri"/>
              <a:cs typeface="Calibri"/>
            </a:endParaRPr>
          </a:p>
          <a:p>
            <a:pPr marL="241300" marR="300990" indent="-228600">
              <a:lnSpc>
                <a:spcPct val="70000"/>
              </a:lnSpc>
              <a:spcBef>
                <a:spcPts val="100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If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node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W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6FC0"/>
                </a:solidFill>
                <a:latin typeface="Calibri"/>
                <a:cs typeface="Calibri"/>
              </a:rPr>
              <a:t>does</a:t>
            </a:r>
            <a:r>
              <a:rPr sz="2200" spc="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6FC0"/>
                </a:solidFill>
                <a:latin typeface="Calibri"/>
                <a:cs typeface="Calibri"/>
              </a:rPr>
              <a:t>not</a:t>
            </a:r>
            <a:r>
              <a:rPr sz="22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Calibri"/>
                <a:cs typeface="Calibri"/>
              </a:rPr>
              <a:t>know</a:t>
            </a:r>
            <a:r>
              <a:rPr sz="2200" spc="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the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address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of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node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X,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Calibri"/>
                <a:cs typeface="Calibri"/>
              </a:rPr>
              <a:t>it</a:t>
            </a:r>
            <a:r>
              <a:rPr sz="22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Calibri"/>
                <a:cs typeface="Calibri"/>
              </a:rPr>
              <a:t>floods</a:t>
            </a:r>
            <a:r>
              <a:rPr sz="22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Calibri"/>
                <a:cs typeface="Calibri"/>
              </a:rPr>
              <a:t>the</a:t>
            </a:r>
            <a:r>
              <a:rPr sz="22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6FC0"/>
                </a:solidFill>
                <a:latin typeface="Calibri"/>
                <a:cs typeface="Calibri"/>
              </a:rPr>
              <a:t>request</a:t>
            </a:r>
            <a:r>
              <a:rPr sz="2200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from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to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Calibri"/>
                <a:cs typeface="Calibri"/>
              </a:rPr>
              <a:t>all</a:t>
            </a:r>
            <a:r>
              <a:rPr sz="2200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Calibri"/>
                <a:cs typeface="Calibri"/>
              </a:rPr>
              <a:t>its </a:t>
            </a:r>
            <a:r>
              <a:rPr sz="2200" spc="-48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neighbors.</a:t>
            </a:r>
            <a:endParaRPr sz="22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1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one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the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reasons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that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Gnutella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can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not be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scaled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well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is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Calibri"/>
                <a:cs typeface="Calibri"/>
              </a:rPr>
              <a:t>the</a:t>
            </a:r>
            <a:r>
              <a:rPr sz="22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Calibri"/>
                <a:cs typeface="Calibri"/>
              </a:rPr>
              <a:t>flooding.</a:t>
            </a:r>
            <a:endParaRPr sz="2200" dirty="0">
              <a:latin typeface="Calibri"/>
              <a:cs typeface="Calibri"/>
            </a:endParaRPr>
          </a:p>
          <a:p>
            <a:pPr marL="241300" indent="-228600">
              <a:lnSpc>
                <a:spcPts val="2245"/>
              </a:lnSpc>
              <a:spcBef>
                <a:spcPts val="204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Calibri"/>
                <a:cs typeface="Calibri"/>
              </a:rPr>
              <a:t>Gnutella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adopted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techniques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such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as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Query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Routing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Protocol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(QRP)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and</a:t>
            </a:r>
            <a:r>
              <a:rPr sz="2200" spc="-10" dirty="0">
                <a:latin typeface="Calibri"/>
                <a:cs typeface="Calibri"/>
              </a:rPr>
              <a:t> Dynamic</a:t>
            </a:r>
            <a:endParaRPr sz="2200" dirty="0">
              <a:latin typeface="Calibri"/>
              <a:cs typeface="Calibri"/>
            </a:endParaRPr>
          </a:p>
          <a:p>
            <a:pPr marL="241300">
              <a:lnSpc>
                <a:spcPts val="2245"/>
              </a:lnSpc>
            </a:pPr>
            <a:r>
              <a:rPr sz="2200" dirty="0">
                <a:latin typeface="Calibri"/>
                <a:cs typeface="Calibri"/>
              </a:rPr>
              <a:t>Querying (DQ)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006FC0"/>
                </a:solidFill>
                <a:latin typeface="Calibri"/>
                <a:cs typeface="Calibri"/>
              </a:rPr>
              <a:t>to</a:t>
            </a:r>
            <a:r>
              <a:rPr sz="22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6FC0"/>
                </a:solidFill>
                <a:latin typeface="Calibri"/>
                <a:cs typeface="Calibri"/>
              </a:rPr>
              <a:t>reduce</a:t>
            </a:r>
            <a:r>
              <a:rPr sz="22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006FC0"/>
                </a:solidFill>
                <a:latin typeface="Calibri"/>
                <a:cs typeface="Calibri"/>
              </a:rPr>
              <a:t>traffic</a:t>
            </a:r>
            <a:r>
              <a:rPr sz="22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overhead.</a:t>
            </a:r>
            <a:endParaRPr sz="2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5383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882142"/>
            <a:ext cx="10316210" cy="480250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1035685" indent="-228600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rlito"/>
                <a:cs typeface="Carlito"/>
              </a:rPr>
              <a:t>Communication between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0" dirty="0">
                <a:latin typeface="Carlito"/>
                <a:cs typeface="Carlito"/>
              </a:rPr>
              <a:t>client </a:t>
            </a:r>
            <a:r>
              <a:rPr sz="2800" spc="-15" dirty="0">
                <a:latin typeface="Carlito"/>
                <a:cs typeface="Carlito"/>
              </a:rPr>
              <a:t>process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10" dirty="0">
                <a:latin typeface="Carlito"/>
                <a:cs typeface="Carlito"/>
              </a:rPr>
              <a:t>server </a:t>
            </a:r>
            <a:r>
              <a:rPr sz="2800" spc="-15" dirty="0">
                <a:latin typeface="Carlito"/>
                <a:cs typeface="Carlito"/>
              </a:rPr>
              <a:t>process </a:t>
            </a:r>
            <a:r>
              <a:rPr sz="2800" spc="-5" dirty="0">
                <a:latin typeface="Carlito"/>
                <a:cs typeface="Carlito"/>
              </a:rPr>
              <a:t>is </a:t>
            </a:r>
            <a:r>
              <a:rPr sz="2800" spc="-5" dirty="0">
                <a:solidFill>
                  <a:srgbClr val="2D75B6"/>
                </a:solidFill>
                <a:latin typeface="Carlito"/>
                <a:cs typeface="Carlito"/>
              </a:rPr>
              <a:t> </a:t>
            </a:r>
            <a:r>
              <a:rPr sz="2800" spc="-10" dirty="0">
                <a:solidFill>
                  <a:srgbClr val="2D75B6"/>
                </a:solidFill>
                <a:latin typeface="Carlito"/>
                <a:cs typeface="Carlito"/>
              </a:rPr>
              <a:t>communication between two </a:t>
            </a:r>
            <a:r>
              <a:rPr sz="2800" spc="-15" dirty="0">
                <a:solidFill>
                  <a:srgbClr val="2D75B6"/>
                </a:solidFill>
                <a:latin typeface="Carlito"/>
                <a:cs typeface="Carlito"/>
              </a:rPr>
              <a:t>sockets</a:t>
            </a:r>
            <a:r>
              <a:rPr sz="2800" spc="-15" dirty="0">
                <a:latin typeface="Carlito"/>
                <a:cs typeface="Carlito"/>
              </a:rPr>
              <a:t>, created at </a:t>
            </a:r>
            <a:r>
              <a:rPr sz="2800" spc="-10" dirty="0">
                <a:latin typeface="Carlito"/>
                <a:cs typeface="Carlito"/>
              </a:rPr>
              <a:t>two</a:t>
            </a:r>
            <a:r>
              <a:rPr sz="2800" spc="55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ends.</a:t>
            </a:r>
            <a:endParaRPr sz="2800">
              <a:latin typeface="Carlito"/>
              <a:cs typeface="Carlito"/>
            </a:endParaRPr>
          </a:p>
          <a:p>
            <a:pPr marL="241300" marR="5080" indent="-228600">
              <a:lnSpc>
                <a:spcPts val="3020"/>
              </a:lnSpc>
              <a:spcBef>
                <a:spcPts val="101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solidFill>
                  <a:srgbClr val="2D75B6"/>
                </a:solidFill>
                <a:latin typeface="Carlito"/>
                <a:cs typeface="Carlito"/>
              </a:rPr>
              <a:t>client thinks </a:t>
            </a:r>
            <a:r>
              <a:rPr sz="2800" spc="-10" dirty="0">
                <a:latin typeface="Carlito"/>
                <a:cs typeface="Carlito"/>
              </a:rPr>
              <a:t>that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20" dirty="0">
                <a:latin typeface="Carlito"/>
                <a:cs typeface="Carlito"/>
              </a:rPr>
              <a:t>socket </a:t>
            </a:r>
            <a:r>
              <a:rPr sz="2800" spc="-5" dirty="0">
                <a:latin typeface="Carlito"/>
                <a:cs typeface="Carlito"/>
              </a:rPr>
              <a:t>is the </a:t>
            </a:r>
            <a:r>
              <a:rPr sz="2800" spc="-10" dirty="0">
                <a:latin typeface="Carlito"/>
                <a:cs typeface="Carlito"/>
              </a:rPr>
              <a:t>entity that </a:t>
            </a:r>
            <a:r>
              <a:rPr sz="2800" spc="-15" dirty="0">
                <a:latin typeface="Carlito"/>
                <a:cs typeface="Carlito"/>
              </a:rPr>
              <a:t>receives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5" dirty="0">
                <a:latin typeface="Carlito"/>
                <a:cs typeface="Carlito"/>
              </a:rPr>
              <a:t>request 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10" dirty="0">
                <a:latin typeface="Carlito"/>
                <a:cs typeface="Carlito"/>
              </a:rPr>
              <a:t>gives </a:t>
            </a:r>
            <a:r>
              <a:rPr sz="2800" spc="-5" dirty="0">
                <a:latin typeface="Carlito"/>
                <a:cs typeface="Carlito"/>
              </a:rPr>
              <a:t>the</a:t>
            </a:r>
            <a:r>
              <a:rPr sz="2800" spc="45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response;</a:t>
            </a:r>
            <a:endParaRPr sz="2800">
              <a:latin typeface="Carlito"/>
              <a:cs typeface="Carlito"/>
            </a:endParaRPr>
          </a:p>
          <a:p>
            <a:pPr marL="241300" marR="524510" indent="-228600">
              <a:lnSpc>
                <a:spcPts val="3030"/>
              </a:lnSpc>
              <a:spcBef>
                <a:spcPts val="1000"/>
              </a:spcBef>
              <a:buFont typeface="Arial"/>
              <a:buChar char="•"/>
              <a:tabLst>
                <a:tab pos="321945" algn="l"/>
                <a:tab pos="322580" algn="l"/>
              </a:tabLst>
            </a:pPr>
            <a:r>
              <a:rPr dirty="0"/>
              <a:t>	</a:t>
            </a:r>
            <a:r>
              <a:rPr sz="2800" spc="-5" dirty="0">
                <a:latin typeface="Carlito"/>
                <a:cs typeface="Carlito"/>
              </a:rPr>
              <a:t>the s</a:t>
            </a:r>
            <a:r>
              <a:rPr sz="2800" spc="-5" dirty="0">
                <a:solidFill>
                  <a:srgbClr val="2D75B6"/>
                </a:solidFill>
                <a:latin typeface="Carlito"/>
                <a:cs typeface="Carlito"/>
              </a:rPr>
              <a:t>erver </a:t>
            </a:r>
            <a:r>
              <a:rPr sz="2800" spc="-10" dirty="0">
                <a:solidFill>
                  <a:srgbClr val="2D75B6"/>
                </a:solidFill>
                <a:latin typeface="Carlito"/>
                <a:cs typeface="Carlito"/>
              </a:rPr>
              <a:t>thinks </a:t>
            </a:r>
            <a:r>
              <a:rPr sz="2800" spc="-10" dirty="0">
                <a:latin typeface="Carlito"/>
                <a:cs typeface="Carlito"/>
              </a:rPr>
              <a:t>that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20" dirty="0">
                <a:latin typeface="Carlito"/>
                <a:cs typeface="Carlito"/>
              </a:rPr>
              <a:t>socket </a:t>
            </a:r>
            <a:r>
              <a:rPr sz="2800" spc="-5" dirty="0">
                <a:latin typeface="Carlito"/>
                <a:cs typeface="Carlito"/>
              </a:rPr>
              <a:t>is the one </a:t>
            </a:r>
            <a:r>
              <a:rPr sz="2800" spc="-10" dirty="0">
                <a:latin typeface="Carlito"/>
                <a:cs typeface="Carlito"/>
              </a:rPr>
              <a:t>that </a:t>
            </a:r>
            <a:r>
              <a:rPr sz="2800" spc="-5" dirty="0">
                <a:latin typeface="Carlito"/>
                <a:cs typeface="Carlito"/>
              </a:rPr>
              <a:t>has a </a:t>
            </a:r>
            <a:r>
              <a:rPr sz="2800" spc="-15" dirty="0">
                <a:latin typeface="Carlito"/>
                <a:cs typeface="Carlito"/>
              </a:rPr>
              <a:t>request </a:t>
            </a:r>
            <a:r>
              <a:rPr sz="2800" spc="-5" dirty="0">
                <a:latin typeface="Carlito"/>
                <a:cs typeface="Carlito"/>
              </a:rPr>
              <a:t>and  </a:t>
            </a:r>
            <a:r>
              <a:rPr sz="2800" spc="-10" dirty="0">
                <a:latin typeface="Carlito"/>
                <a:cs typeface="Carlito"/>
              </a:rPr>
              <a:t>needs </a:t>
            </a:r>
            <a:r>
              <a:rPr sz="2800" spc="-5" dirty="0">
                <a:latin typeface="Carlito"/>
                <a:cs typeface="Carlito"/>
              </a:rPr>
              <a:t>the</a:t>
            </a:r>
            <a:r>
              <a:rPr sz="2800" spc="4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response.</a:t>
            </a:r>
            <a:endParaRPr sz="2800">
              <a:latin typeface="Carlito"/>
              <a:cs typeface="Carlito"/>
            </a:endParaRPr>
          </a:p>
          <a:p>
            <a:pPr marL="241300" marR="151130" indent="-228600" algn="just">
              <a:lnSpc>
                <a:spcPct val="90000"/>
              </a:lnSpc>
              <a:spcBef>
                <a:spcPts val="944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If </a:t>
            </a:r>
            <a:r>
              <a:rPr sz="2800" spc="-15" dirty="0">
                <a:latin typeface="Carlito"/>
                <a:cs typeface="Carlito"/>
              </a:rPr>
              <a:t>we </a:t>
            </a:r>
            <a:r>
              <a:rPr sz="2800" spc="-20" dirty="0">
                <a:latin typeface="Carlito"/>
                <a:cs typeface="Carlito"/>
              </a:rPr>
              <a:t>create </a:t>
            </a:r>
            <a:r>
              <a:rPr sz="2800" spc="-10" dirty="0">
                <a:latin typeface="Carlito"/>
                <a:cs typeface="Carlito"/>
              </a:rPr>
              <a:t>two </a:t>
            </a:r>
            <a:r>
              <a:rPr sz="2800" spc="-15" dirty="0">
                <a:latin typeface="Carlito"/>
                <a:cs typeface="Carlito"/>
              </a:rPr>
              <a:t>sockets, </a:t>
            </a:r>
            <a:r>
              <a:rPr sz="2800" spc="-10" dirty="0">
                <a:latin typeface="Carlito"/>
                <a:cs typeface="Carlito"/>
              </a:rPr>
              <a:t>one </a:t>
            </a:r>
            <a:r>
              <a:rPr sz="2800" spc="-15" dirty="0">
                <a:latin typeface="Carlito"/>
                <a:cs typeface="Carlito"/>
              </a:rPr>
              <a:t>at </a:t>
            </a:r>
            <a:r>
              <a:rPr sz="2800" dirty="0">
                <a:latin typeface="Carlito"/>
                <a:cs typeface="Carlito"/>
              </a:rPr>
              <a:t>each </a:t>
            </a:r>
            <a:r>
              <a:rPr sz="2800" spc="-5" dirty="0">
                <a:latin typeface="Carlito"/>
                <a:cs typeface="Carlito"/>
              </a:rPr>
              <a:t>end, and </a:t>
            </a:r>
            <a:r>
              <a:rPr sz="2800" spc="-15" dirty="0">
                <a:latin typeface="Carlito"/>
                <a:cs typeface="Carlito"/>
              </a:rPr>
              <a:t>define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5" dirty="0">
                <a:latin typeface="Carlito"/>
                <a:cs typeface="Carlito"/>
              </a:rPr>
              <a:t>source </a:t>
            </a:r>
            <a:r>
              <a:rPr sz="2800" spc="-5" dirty="0">
                <a:latin typeface="Carlito"/>
                <a:cs typeface="Carlito"/>
              </a:rPr>
              <a:t>and  </a:t>
            </a:r>
            <a:r>
              <a:rPr sz="2800" spc="-10" dirty="0">
                <a:latin typeface="Carlito"/>
                <a:cs typeface="Carlito"/>
              </a:rPr>
              <a:t>destination addresses </a:t>
            </a:r>
            <a:r>
              <a:rPr sz="2800" spc="-30" dirty="0">
                <a:latin typeface="Carlito"/>
                <a:cs typeface="Carlito"/>
              </a:rPr>
              <a:t>correctly, </a:t>
            </a:r>
            <a:r>
              <a:rPr sz="2800" spc="-15" dirty="0">
                <a:latin typeface="Carlito"/>
                <a:cs typeface="Carlito"/>
              </a:rPr>
              <a:t>we </a:t>
            </a:r>
            <a:r>
              <a:rPr sz="2800" spc="-10" dirty="0">
                <a:latin typeface="Carlito"/>
                <a:cs typeface="Carlito"/>
              </a:rPr>
              <a:t>can use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5" dirty="0">
                <a:latin typeface="Carlito"/>
                <a:cs typeface="Carlito"/>
              </a:rPr>
              <a:t>available </a:t>
            </a:r>
            <a:r>
              <a:rPr sz="2800" spc="-10" dirty="0">
                <a:latin typeface="Carlito"/>
                <a:cs typeface="Carlito"/>
              </a:rPr>
              <a:t>instructions  </a:t>
            </a:r>
            <a:r>
              <a:rPr sz="2800" spc="-15" dirty="0">
                <a:latin typeface="Carlito"/>
                <a:cs typeface="Carlito"/>
              </a:rPr>
              <a:t>to </a:t>
            </a:r>
            <a:r>
              <a:rPr sz="2800" spc="-10" dirty="0">
                <a:latin typeface="Carlito"/>
                <a:cs typeface="Carlito"/>
              </a:rPr>
              <a:t>send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15" dirty="0">
                <a:latin typeface="Carlito"/>
                <a:cs typeface="Carlito"/>
              </a:rPr>
              <a:t>receive</a:t>
            </a:r>
            <a:r>
              <a:rPr sz="2800" spc="80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data.</a:t>
            </a:r>
            <a:endParaRPr sz="2800">
              <a:latin typeface="Carlito"/>
              <a:cs typeface="Carlito"/>
            </a:endParaRPr>
          </a:p>
          <a:p>
            <a:pPr marL="241300" marR="1344295" indent="-228600" algn="just">
              <a:lnSpc>
                <a:spcPts val="3020"/>
              </a:lnSpc>
              <a:spcBef>
                <a:spcPts val="105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25" dirty="0">
                <a:latin typeface="Carlito"/>
                <a:cs typeface="Carlito"/>
              </a:rPr>
              <a:t>rest </a:t>
            </a:r>
            <a:r>
              <a:rPr sz="2800" spc="-5" dirty="0">
                <a:latin typeface="Carlito"/>
                <a:cs typeface="Carlito"/>
              </a:rPr>
              <a:t>is the </a:t>
            </a:r>
            <a:r>
              <a:rPr sz="2800" spc="-10" dirty="0">
                <a:latin typeface="Carlito"/>
                <a:cs typeface="Carlito"/>
              </a:rPr>
              <a:t>responsibility </a:t>
            </a:r>
            <a:r>
              <a:rPr sz="2800" spc="-5" dirty="0">
                <a:latin typeface="Carlito"/>
                <a:cs typeface="Carlito"/>
              </a:rPr>
              <a:t>of the </a:t>
            </a:r>
            <a:r>
              <a:rPr sz="2800" spc="-20" dirty="0">
                <a:solidFill>
                  <a:srgbClr val="2D75B6"/>
                </a:solidFill>
                <a:latin typeface="Carlito"/>
                <a:cs typeface="Carlito"/>
              </a:rPr>
              <a:t>operating </a:t>
            </a:r>
            <a:r>
              <a:rPr sz="2800" spc="-30" dirty="0">
                <a:solidFill>
                  <a:srgbClr val="2D75B6"/>
                </a:solidFill>
                <a:latin typeface="Carlito"/>
                <a:cs typeface="Carlito"/>
              </a:rPr>
              <a:t>system </a:t>
            </a:r>
            <a:r>
              <a:rPr sz="2800" spc="-5" dirty="0">
                <a:latin typeface="Carlito"/>
                <a:cs typeface="Carlito"/>
              </a:rPr>
              <a:t>and the  embedded </a:t>
            </a:r>
            <a:r>
              <a:rPr sz="2800" spc="-40" dirty="0">
                <a:latin typeface="Carlito"/>
                <a:cs typeface="Carlito"/>
              </a:rPr>
              <a:t>TCP/IP</a:t>
            </a:r>
            <a:r>
              <a:rPr sz="2800" spc="50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protocol.</a:t>
            </a:r>
            <a:endParaRPr sz="28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2441159983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46793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Structured</a:t>
            </a:r>
            <a:r>
              <a:rPr spc="-60" dirty="0"/>
              <a:t> </a:t>
            </a:r>
            <a:r>
              <a:rPr spc="-20" dirty="0"/>
              <a:t>Networks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10241280" cy="352234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41300" marR="250825" indent="-228600">
              <a:lnSpc>
                <a:spcPts val="3030"/>
              </a:lnSpc>
              <a:spcBef>
                <a:spcPts val="47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structured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network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uses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2D75B6"/>
                </a:solidFill>
                <a:latin typeface="Calibri"/>
                <a:cs typeface="Calibri"/>
              </a:rPr>
              <a:t>predefined</a:t>
            </a:r>
            <a:r>
              <a:rPr sz="2800" spc="3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D75B6"/>
                </a:solidFill>
                <a:latin typeface="Calibri"/>
                <a:cs typeface="Calibri"/>
              </a:rPr>
              <a:t>set</a:t>
            </a:r>
            <a:r>
              <a:rPr sz="2800" spc="-5" dirty="0">
                <a:solidFill>
                  <a:srgbClr val="2D75B6"/>
                </a:solidFill>
                <a:latin typeface="Calibri"/>
                <a:cs typeface="Calibri"/>
              </a:rPr>
              <a:t> of</a:t>
            </a:r>
            <a:r>
              <a:rPr sz="2800" spc="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D75B6"/>
                </a:solidFill>
                <a:latin typeface="Calibri"/>
                <a:cs typeface="Calibri"/>
              </a:rPr>
              <a:t>rules</a:t>
            </a:r>
            <a:r>
              <a:rPr sz="2800" spc="1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link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nodes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so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that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 query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effectively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efficiently </a:t>
            </a:r>
            <a:r>
              <a:rPr sz="2800" spc="-10" dirty="0">
                <a:latin typeface="Calibri"/>
                <a:cs typeface="Calibri"/>
              </a:rPr>
              <a:t>resolved.</a:t>
            </a:r>
            <a:endParaRPr sz="2800">
              <a:latin typeface="Calibri"/>
              <a:cs typeface="Calibri"/>
            </a:endParaRPr>
          </a:p>
          <a:p>
            <a:pPr marL="241300" marR="58419" indent="-228600">
              <a:lnSpc>
                <a:spcPts val="3020"/>
              </a:lnSpc>
              <a:spcBef>
                <a:spcPts val="100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most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common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D75B6"/>
                </a:solidFill>
                <a:latin typeface="Calibri"/>
                <a:cs typeface="Calibri"/>
              </a:rPr>
              <a:t>technique</a:t>
            </a:r>
            <a:r>
              <a:rPr sz="2800" spc="1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used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for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this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purpose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Distributed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Hash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Table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(DHT).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ts val="3020"/>
              </a:lnSpc>
              <a:spcBef>
                <a:spcPts val="101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DHT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used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many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applications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including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Distributed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Data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Structure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(DDS),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Content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Distributed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Systems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(CDS),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Domain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Name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System 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(DNS),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D75B6"/>
                </a:solidFill>
                <a:latin typeface="Calibri"/>
                <a:cs typeface="Calibri"/>
              </a:rPr>
              <a:t>P2P</a:t>
            </a:r>
            <a:r>
              <a:rPr sz="2800" spc="1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D75B6"/>
                </a:solidFill>
                <a:latin typeface="Calibri"/>
                <a:cs typeface="Calibri"/>
              </a:rPr>
              <a:t>file</a:t>
            </a:r>
            <a:r>
              <a:rPr sz="280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D75B6"/>
                </a:solidFill>
                <a:latin typeface="Calibri"/>
                <a:cs typeface="Calibri"/>
              </a:rPr>
              <a:t>sharing</a:t>
            </a:r>
            <a:r>
              <a:rPr sz="2800" spc="-1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One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popular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P2P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file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D75B6"/>
                </a:solidFill>
                <a:latin typeface="Calibri"/>
                <a:cs typeface="Calibri"/>
              </a:rPr>
              <a:t>sharing</a:t>
            </a:r>
            <a:r>
              <a:rPr sz="2800" spc="3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2D75B6"/>
                </a:solidFill>
                <a:latin typeface="Calibri"/>
                <a:cs typeface="Calibri"/>
              </a:rPr>
              <a:t>protocol</a:t>
            </a:r>
            <a:r>
              <a:rPr sz="2800" spc="3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that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uses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DHT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is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35" dirty="0">
                <a:solidFill>
                  <a:srgbClr val="2D75B6"/>
                </a:solidFill>
                <a:latin typeface="Calibri"/>
                <a:cs typeface="Calibri"/>
              </a:rPr>
              <a:t>BitTorrent.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3578657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496315"/>
            <a:ext cx="64941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Distributed</a:t>
            </a:r>
            <a:r>
              <a:rPr spc="-35" dirty="0"/>
              <a:t> </a:t>
            </a:r>
            <a:r>
              <a:rPr spc="-5" dirty="0"/>
              <a:t>Hash</a:t>
            </a:r>
            <a:r>
              <a:rPr spc="-15" dirty="0"/>
              <a:t> </a:t>
            </a:r>
            <a:r>
              <a:rPr spc="-70" dirty="0"/>
              <a:t>Table</a:t>
            </a:r>
            <a:r>
              <a:rPr spc="10" dirty="0"/>
              <a:t> </a:t>
            </a:r>
            <a:r>
              <a:rPr dirty="0"/>
              <a:t>(DHT)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10351135" cy="352234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41300" marR="5080" indent="-228600">
              <a:lnSpc>
                <a:spcPts val="3030"/>
              </a:lnSpc>
              <a:spcBef>
                <a:spcPts val="47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Distributed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Hash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Table</a:t>
            </a:r>
            <a:r>
              <a:rPr sz="2800" spc="-5" dirty="0">
                <a:latin typeface="Calibri"/>
                <a:cs typeface="Calibri"/>
              </a:rPr>
              <a:t> (DHT)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6FC0"/>
                </a:solidFill>
                <a:latin typeface="Calibri"/>
                <a:cs typeface="Calibri"/>
              </a:rPr>
              <a:t>distributes</a:t>
            </a:r>
            <a:r>
              <a:rPr sz="2800" spc="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06FC0"/>
                </a:solidFill>
                <a:latin typeface="Calibri"/>
                <a:cs typeface="Calibri"/>
              </a:rPr>
              <a:t>data</a:t>
            </a:r>
            <a:r>
              <a:rPr sz="2800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(or </a:t>
            </a:r>
            <a:r>
              <a:rPr sz="2800" spc="-20" dirty="0">
                <a:latin typeface="Calibri"/>
                <a:cs typeface="Calibri"/>
              </a:rPr>
              <a:t>references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to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data)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among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set</a:t>
            </a:r>
            <a:r>
              <a:rPr sz="2800" spc="-5" dirty="0">
                <a:latin typeface="Calibri"/>
                <a:cs typeface="Calibri"/>
              </a:rPr>
              <a:t> of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nodes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according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to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some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6FC0"/>
                </a:solidFill>
                <a:latin typeface="Calibri"/>
                <a:cs typeface="Calibri"/>
              </a:rPr>
              <a:t>predefined</a:t>
            </a:r>
            <a:r>
              <a:rPr sz="2800" spc="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6FC0"/>
                </a:solidFill>
                <a:latin typeface="Calibri"/>
                <a:cs typeface="Calibri"/>
              </a:rPr>
              <a:t>rules.</a:t>
            </a:r>
            <a:endParaRPr sz="2800">
              <a:latin typeface="Calibri"/>
              <a:cs typeface="Calibri"/>
            </a:endParaRPr>
          </a:p>
          <a:p>
            <a:pPr marL="241300" marR="368935" indent="-228600">
              <a:lnSpc>
                <a:spcPts val="3020"/>
              </a:lnSpc>
              <a:spcBef>
                <a:spcPts val="100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Each</a:t>
            </a:r>
            <a:r>
              <a:rPr sz="2800" spc="-10" dirty="0">
                <a:latin typeface="Calibri"/>
                <a:cs typeface="Calibri"/>
              </a:rPr>
              <a:t> peer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 a DHT-based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network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becomes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6FC0"/>
                </a:solidFill>
                <a:latin typeface="Calibri"/>
                <a:cs typeface="Calibri"/>
              </a:rPr>
              <a:t>responsible</a:t>
            </a:r>
            <a:r>
              <a:rPr sz="2800" spc="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006FC0"/>
                </a:solidFill>
                <a:latin typeface="Calibri"/>
                <a:cs typeface="Calibri"/>
              </a:rPr>
              <a:t>for</a:t>
            </a:r>
            <a:r>
              <a:rPr sz="2800" spc="-5" dirty="0">
                <a:solidFill>
                  <a:srgbClr val="006FC0"/>
                </a:solidFill>
                <a:latin typeface="Calibri"/>
                <a:cs typeface="Calibri"/>
              </a:rPr>
              <a:t> a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06FC0"/>
                </a:solidFill>
                <a:latin typeface="Calibri"/>
                <a:cs typeface="Calibri"/>
              </a:rPr>
              <a:t>range </a:t>
            </a:r>
            <a:r>
              <a:rPr sz="2800" spc="-6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data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items.</a:t>
            </a:r>
            <a:endParaRPr sz="2800">
              <a:latin typeface="Calibri"/>
              <a:cs typeface="Calibri"/>
            </a:endParaRPr>
          </a:p>
          <a:p>
            <a:pPr marL="241300" marR="106045" indent="-228600">
              <a:lnSpc>
                <a:spcPts val="3020"/>
              </a:lnSpc>
              <a:spcBef>
                <a:spcPts val="101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25" dirty="0">
                <a:latin typeface="Calibri"/>
                <a:cs typeface="Calibri"/>
              </a:rPr>
              <a:t>To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06FC0"/>
                </a:solidFill>
                <a:latin typeface="Calibri"/>
                <a:cs typeface="Calibri"/>
              </a:rPr>
              <a:t>avoid</a:t>
            </a:r>
            <a:r>
              <a:rPr sz="28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6FC0"/>
                </a:solidFill>
                <a:latin typeface="Calibri"/>
                <a:cs typeface="Calibri"/>
              </a:rPr>
              <a:t>the</a:t>
            </a:r>
            <a:r>
              <a:rPr sz="28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6FC0"/>
                </a:solidFill>
                <a:latin typeface="Calibri"/>
                <a:cs typeface="Calibri"/>
              </a:rPr>
              <a:t>flooding</a:t>
            </a:r>
            <a:r>
              <a:rPr sz="2800" spc="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overhead,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DHT-based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networks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allow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each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peer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have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6FC0"/>
                </a:solidFill>
                <a:latin typeface="Calibri"/>
                <a:cs typeface="Calibri"/>
              </a:rPr>
              <a:t>partial</a:t>
            </a:r>
            <a:r>
              <a:rPr sz="28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6FC0"/>
                </a:solidFill>
                <a:latin typeface="Calibri"/>
                <a:cs typeface="Calibri"/>
              </a:rPr>
              <a:t>knowledge</a:t>
            </a:r>
            <a:r>
              <a:rPr sz="2800" spc="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about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whole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network.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ts val="303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This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knowledge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used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06FC0"/>
                </a:solidFill>
                <a:latin typeface="Calibri"/>
                <a:cs typeface="Calibri"/>
              </a:rPr>
              <a:t>to</a:t>
            </a:r>
            <a:r>
              <a:rPr sz="28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006FC0"/>
                </a:solidFill>
                <a:latin typeface="Calibri"/>
                <a:cs typeface="Calibri"/>
              </a:rPr>
              <a:t>route</a:t>
            </a:r>
            <a:r>
              <a:rPr sz="2800" spc="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6FC0"/>
                </a:solidFill>
                <a:latin typeface="Calibri"/>
                <a:cs typeface="Calibri"/>
              </a:rPr>
              <a:t>the</a:t>
            </a:r>
            <a:r>
              <a:rPr sz="2800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6FC0"/>
                </a:solidFill>
                <a:latin typeface="Calibri"/>
                <a:cs typeface="Calibri"/>
              </a:rPr>
              <a:t>queries</a:t>
            </a:r>
            <a:r>
              <a:rPr sz="2800" spc="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about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data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items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responsible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nodes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using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effective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scalable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procedures.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2823074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443560"/>
            <a:ext cx="48888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Address</a:t>
            </a:r>
            <a:r>
              <a:rPr spc="-55" dirty="0"/>
              <a:t> </a:t>
            </a:r>
            <a:r>
              <a:rPr dirty="0"/>
              <a:t>Space</a:t>
            </a:r>
            <a:r>
              <a:rPr spc="-15" dirty="0"/>
              <a:t> </a:t>
            </a:r>
            <a:r>
              <a:rPr dirty="0"/>
              <a:t>in</a:t>
            </a:r>
            <a:r>
              <a:rPr spc="-20" dirty="0"/>
              <a:t> </a:t>
            </a:r>
            <a:r>
              <a:rPr dirty="0"/>
              <a:t>DHT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4239" y="1325956"/>
            <a:ext cx="10213975" cy="275399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54000" marR="17780" indent="-228600">
              <a:lnSpc>
                <a:spcPts val="3030"/>
              </a:lnSpc>
              <a:spcBef>
                <a:spcPts val="475"/>
              </a:spcBef>
              <a:buFont typeface="Arial MT"/>
              <a:buChar char="•"/>
              <a:tabLst>
                <a:tab pos="254000" algn="l"/>
              </a:tabLst>
            </a:pPr>
            <a:r>
              <a:rPr sz="2800" spc="-5" dirty="0">
                <a:latin typeface="Calibri"/>
                <a:cs typeface="Calibri"/>
              </a:rPr>
              <a:t>In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DHT-based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network,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6FC0"/>
                </a:solidFill>
                <a:latin typeface="Calibri"/>
                <a:cs typeface="Calibri"/>
              </a:rPr>
              <a:t>each</a:t>
            </a:r>
            <a:r>
              <a:rPr sz="2800" spc="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06FC0"/>
                </a:solidFill>
                <a:latin typeface="Calibri"/>
                <a:cs typeface="Calibri"/>
              </a:rPr>
              <a:t>data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6FC0"/>
                </a:solidFill>
                <a:latin typeface="Calibri"/>
                <a:cs typeface="Calibri"/>
              </a:rPr>
              <a:t>item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6FC0"/>
                </a:solidFill>
                <a:latin typeface="Calibri"/>
                <a:cs typeface="Calibri"/>
              </a:rPr>
              <a:t>and</a:t>
            </a:r>
            <a:r>
              <a:rPr sz="2800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6FC0"/>
                </a:solidFill>
                <a:latin typeface="Calibri"/>
                <a:cs typeface="Calibri"/>
              </a:rPr>
              <a:t>the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6FC0"/>
                </a:solidFill>
                <a:latin typeface="Calibri"/>
                <a:cs typeface="Calibri"/>
              </a:rPr>
              <a:t>peer </a:t>
            </a:r>
            <a:r>
              <a:rPr sz="2800" spc="-5" dirty="0">
                <a:latin typeface="Calibri"/>
                <a:cs typeface="Calibri"/>
              </a:rPr>
              <a:t>is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mapped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to</a:t>
            </a:r>
            <a:r>
              <a:rPr sz="2800" spc="-5" dirty="0">
                <a:latin typeface="Calibri"/>
                <a:cs typeface="Calibri"/>
              </a:rPr>
              <a:t> a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point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large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address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25" dirty="0">
                <a:latin typeface="Calibri"/>
                <a:cs typeface="Calibri"/>
              </a:rPr>
              <a:t>size</a:t>
            </a:r>
            <a:r>
              <a:rPr sz="2800" dirty="0">
                <a:latin typeface="Calibri"/>
                <a:cs typeface="Calibri"/>
              </a:rPr>
              <a:t> 2</a:t>
            </a:r>
            <a:r>
              <a:rPr sz="2775" baseline="25525" dirty="0">
                <a:latin typeface="Calibri"/>
                <a:cs typeface="Calibri"/>
              </a:rPr>
              <a:t>m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54000" indent="-228600">
              <a:lnSpc>
                <a:spcPct val="100000"/>
              </a:lnSpc>
              <a:spcBef>
                <a:spcPts val="620"/>
              </a:spcBef>
              <a:buFont typeface="Arial MT"/>
              <a:buChar char="•"/>
              <a:tabLst>
                <a:tab pos="254000" algn="l"/>
              </a:tabLst>
            </a:pP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address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space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designed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using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6FC0"/>
                </a:solidFill>
                <a:latin typeface="Calibri"/>
                <a:cs typeface="Calibri"/>
              </a:rPr>
              <a:t>modular</a:t>
            </a:r>
            <a:r>
              <a:rPr sz="2800" spc="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6FC0"/>
                </a:solidFill>
                <a:latin typeface="Calibri"/>
                <a:cs typeface="Calibri"/>
              </a:rPr>
              <a:t>arithmetic</a:t>
            </a:r>
            <a:r>
              <a:rPr sz="2800" spc="-5" dirty="0">
                <a:latin typeface="Calibri"/>
                <a:cs typeface="Calibri"/>
              </a:rPr>
              <a:t>,</a:t>
            </a:r>
            <a:endParaRPr sz="2800">
              <a:latin typeface="Calibri"/>
              <a:cs typeface="Calibri"/>
            </a:endParaRPr>
          </a:p>
          <a:p>
            <a:pPr marL="254000" marR="231140" indent="-228600">
              <a:lnSpc>
                <a:spcPts val="3030"/>
              </a:lnSpc>
              <a:spcBef>
                <a:spcPts val="1035"/>
              </a:spcBef>
              <a:buFont typeface="Arial MT"/>
              <a:buChar char="•"/>
              <a:tabLst>
                <a:tab pos="334645" algn="l"/>
                <a:tab pos="335280" algn="l"/>
              </a:tabLst>
            </a:pPr>
            <a:r>
              <a:rPr dirty="0"/>
              <a:t>	</a:t>
            </a:r>
            <a:r>
              <a:rPr sz="2800" spc="-5" dirty="0">
                <a:solidFill>
                  <a:srgbClr val="006FC0"/>
                </a:solidFill>
                <a:latin typeface="Calibri"/>
                <a:cs typeface="Calibri"/>
              </a:rPr>
              <a:t>which</a:t>
            </a:r>
            <a:r>
              <a:rPr sz="2800" spc="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6FC0"/>
                </a:solidFill>
                <a:latin typeface="Calibri"/>
                <a:cs typeface="Calibri"/>
              </a:rPr>
              <a:t>means</a:t>
            </a:r>
            <a:r>
              <a:rPr sz="28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6FC0"/>
                </a:solidFill>
                <a:latin typeface="Calibri"/>
                <a:cs typeface="Calibri"/>
              </a:rPr>
              <a:t>that</a:t>
            </a:r>
            <a:r>
              <a:rPr sz="2800" spc="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points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address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space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distributed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evenly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6FC0"/>
                </a:solidFill>
                <a:latin typeface="Calibri"/>
                <a:cs typeface="Calibri"/>
              </a:rPr>
              <a:t>circle</a:t>
            </a:r>
            <a:r>
              <a:rPr sz="2800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6FC0"/>
                </a:solidFill>
                <a:latin typeface="Calibri"/>
                <a:cs typeface="Calibri"/>
              </a:rPr>
              <a:t>with</a:t>
            </a:r>
            <a:r>
              <a:rPr sz="2800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2</a:t>
            </a:r>
            <a:r>
              <a:rPr sz="2775" spc="7" baseline="25525" dirty="0">
                <a:latin typeface="Calibri"/>
                <a:cs typeface="Calibri"/>
              </a:rPr>
              <a:t>m</a:t>
            </a:r>
            <a:r>
              <a:rPr sz="2775" spc="330" baseline="25525" dirty="0"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6FC0"/>
                </a:solidFill>
                <a:latin typeface="Calibri"/>
                <a:cs typeface="Calibri"/>
              </a:rPr>
              <a:t>points</a:t>
            </a:r>
            <a:r>
              <a:rPr sz="2800" spc="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6FC0"/>
                </a:solidFill>
                <a:latin typeface="Calibri"/>
                <a:cs typeface="Calibri"/>
              </a:rPr>
              <a:t>(0 </a:t>
            </a:r>
            <a:r>
              <a:rPr sz="2800" spc="-15" dirty="0">
                <a:solidFill>
                  <a:srgbClr val="006FC0"/>
                </a:solidFill>
                <a:latin typeface="Calibri"/>
                <a:cs typeface="Calibri"/>
              </a:rPr>
              <a:t>to</a:t>
            </a:r>
            <a:r>
              <a:rPr sz="2800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2</a:t>
            </a:r>
            <a:r>
              <a:rPr sz="2775" spc="7" baseline="25525" dirty="0">
                <a:latin typeface="Calibri"/>
                <a:cs typeface="Calibri"/>
              </a:rPr>
              <a:t>m</a:t>
            </a:r>
            <a:r>
              <a:rPr sz="2775" spc="330" baseline="25525" dirty="0"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6FC0"/>
                </a:solidFill>
                <a:latin typeface="Calibri"/>
                <a:cs typeface="Calibri"/>
              </a:rPr>
              <a:t>−</a:t>
            </a:r>
            <a:r>
              <a:rPr sz="2800" spc="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6FC0"/>
                </a:solidFill>
                <a:latin typeface="Calibri"/>
                <a:cs typeface="Calibri"/>
              </a:rPr>
              <a:t>1)</a:t>
            </a:r>
            <a:r>
              <a:rPr sz="2800" spc="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using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clockwise</a:t>
            </a:r>
            <a:r>
              <a:rPr sz="2800" spc="-10" dirty="0">
                <a:latin typeface="Calibri"/>
                <a:cs typeface="Calibri"/>
              </a:rPr>
              <a:t> direction</a:t>
            </a:r>
            <a:endParaRPr sz="2800">
              <a:latin typeface="Calibri"/>
              <a:cs typeface="Calibri"/>
            </a:endParaRPr>
          </a:p>
          <a:p>
            <a:pPr marL="254000" indent="-228600">
              <a:lnSpc>
                <a:spcPct val="100000"/>
              </a:lnSpc>
              <a:spcBef>
                <a:spcPts val="610"/>
              </a:spcBef>
              <a:buFont typeface="Arial MT"/>
              <a:buChar char="•"/>
              <a:tabLst>
                <a:tab pos="254000" algn="l"/>
              </a:tabLst>
            </a:pPr>
            <a:r>
              <a:rPr sz="2800" spc="-15" dirty="0">
                <a:latin typeface="Calibri"/>
                <a:cs typeface="Calibri"/>
              </a:rPr>
              <a:t>Most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DHT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implementations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use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=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160.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07989" y="4082745"/>
            <a:ext cx="3790766" cy="237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00910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515569"/>
            <a:ext cx="51479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Hashing</a:t>
            </a:r>
            <a:r>
              <a:rPr spc="-15" dirty="0"/>
              <a:t> </a:t>
            </a:r>
            <a:r>
              <a:rPr spc="-30" dirty="0"/>
              <a:t>Peer</a:t>
            </a:r>
            <a:r>
              <a:rPr spc="-15" dirty="0"/>
              <a:t> </a:t>
            </a:r>
            <a:r>
              <a:rPr spc="-5" dirty="0"/>
              <a:t>Identifier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470152"/>
            <a:ext cx="9947275" cy="441833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46355" indent="-228600" algn="just">
              <a:lnSpc>
                <a:spcPts val="3020"/>
              </a:lnSpc>
              <a:spcBef>
                <a:spcPts val="48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25" dirty="0">
                <a:solidFill>
                  <a:srgbClr val="006FC0"/>
                </a:solidFill>
                <a:latin typeface="Calibri"/>
                <a:cs typeface="Calibri"/>
              </a:rPr>
              <a:t>first </a:t>
            </a:r>
            <a:r>
              <a:rPr sz="2800" spc="-20" dirty="0">
                <a:solidFill>
                  <a:srgbClr val="006FC0"/>
                </a:solidFill>
                <a:latin typeface="Calibri"/>
                <a:cs typeface="Calibri"/>
              </a:rPr>
              <a:t>step </a:t>
            </a: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spc="-15" dirty="0">
                <a:latin typeface="Calibri"/>
                <a:cs typeface="Calibri"/>
              </a:rPr>
              <a:t>creating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DHT </a:t>
            </a:r>
            <a:r>
              <a:rPr sz="2800" spc="-30" dirty="0">
                <a:latin typeface="Calibri"/>
                <a:cs typeface="Calibri"/>
              </a:rPr>
              <a:t>system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5" dirty="0">
                <a:solidFill>
                  <a:srgbClr val="006FC0"/>
                </a:solidFill>
                <a:latin typeface="Calibri"/>
                <a:cs typeface="Calibri"/>
              </a:rPr>
              <a:t>place 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all </a:t>
            </a:r>
            <a:r>
              <a:rPr sz="2800" spc="-20" dirty="0">
                <a:solidFill>
                  <a:srgbClr val="006FC0"/>
                </a:solidFill>
                <a:latin typeface="Calibri"/>
                <a:cs typeface="Calibri"/>
              </a:rPr>
              <a:t>peers </a:t>
            </a:r>
            <a:r>
              <a:rPr sz="2800" spc="-5" dirty="0">
                <a:solidFill>
                  <a:srgbClr val="006FC0"/>
                </a:solidFill>
                <a:latin typeface="Calibri"/>
                <a:cs typeface="Calibri"/>
              </a:rPr>
              <a:t>on the </a:t>
            </a:r>
            <a:r>
              <a:rPr sz="2800" spc="-6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6FC0"/>
                </a:solidFill>
                <a:latin typeface="Calibri"/>
                <a:cs typeface="Calibri"/>
              </a:rPr>
              <a:t>address</a:t>
            </a:r>
            <a:r>
              <a:rPr sz="2800" spc="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6FC0"/>
                </a:solidFill>
                <a:latin typeface="Calibri"/>
                <a:cs typeface="Calibri"/>
              </a:rPr>
              <a:t>space</a:t>
            </a:r>
            <a:r>
              <a:rPr sz="2800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ring.</a:t>
            </a:r>
            <a:endParaRPr sz="2800">
              <a:latin typeface="Calibri"/>
              <a:cs typeface="Calibri"/>
            </a:endParaRPr>
          </a:p>
          <a:p>
            <a:pPr marL="241300" marR="5080" indent="-228600" algn="just">
              <a:lnSpc>
                <a:spcPts val="3020"/>
              </a:lnSpc>
              <a:spcBef>
                <a:spcPts val="101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This is </a:t>
            </a:r>
            <a:r>
              <a:rPr sz="2800" spc="-10" dirty="0">
                <a:latin typeface="Calibri"/>
                <a:cs typeface="Calibri"/>
              </a:rPr>
              <a:t>normally done </a:t>
            </a:r>
            <a:r>
              <a:rPr sz="2800" spc="-15" dirty="0">
                <a:latin typeface="Calibri"/>
                <a:cs typeface="Calibri"/>
              </a:rPr>
              <a:t>by </a:t>
            </a:r>
            <a:r>
              <a:rPr sz="2800" spc="-10" dirty="0">
                <a:latin typeface="Calibri"/>
                <a:cs typeface="Calibri"/>
              </a:rPr>
              <a:t>using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10" dirty="0">
                <a:solidFill>
                  <a:srgbClr val="006FC0"/>
                </a:solidFill>
                <a:latin typeface="Calibri"/>
                <a:cs typeface="Calibri"/>
              </a:rPr>
              <a:t>hash </a:t>
            </a:r>
            <a:r>
              <a:rPr sz="2800" spc="-5" dirty="0">
                <a:solidFill>
                  <a:srgbClr val="006FC0"/>
                </a:solidFill>
                <a:latin typeface="Calibri"/>
                <a:cs typeface="Calibri"/>
              </a:rPr>
              <a:t>function </a:t>
            </a:r>
            <a:r>
              <a:rPr sz="2800" spc="-10" dirty="0">
                <a:latin typeface="Calibri"/>
                <a:cs typeface="Calibri"/>
              </a:rPr>
              <a:t>that hashes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peer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identifier, </a:t>
            </a:r>
            <a:r>
              <a:rPr sz="2800" spc="-10" dirty="0">
                <a:latin typeface="Calibri"/>
                <a:cs typeface="Calibri"/>
              </a:rPr>
              <a:t>normally </a:t>
            </a:r>
            <a:r>
              <a:rPr sz="2800" spc="-5" dirty="0">
                <a:latin typeface="Calibri"/>
                <a:cs typeface="Calibri"/>
              </a:rPr>
              <a:t>its IP </a:t>
            </a:r>
            <a:r>
              <a:rPr sz="2800" spc="-10" dirty="0">
                <a:latin typeface="Calibri"/>
                <a:cs typeface="Calibri"/>
              </a:rPr>
              <a:t>address,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dirty="0">
                <a:latin typeface="Calibri"/>
                <a:cs typeface="Calibri"/>
              </a:rPr>
              <a:t>an </a:t>
            </a:r>
            <a:r>
              <a:rPr sz="2800" spc="-10" dirty="0">
                <a:solidFill>
                  <a:srgbClr val="006FC0"/>
                </a:solidFill>
                <a:latin typeface="Calibri"/>
                <a:cs typeface="Calibri"/>
              </a:rPr>
              <a:t>m-bit </a:t>
            </a:r>
            <a:r>
              <a:rPr sz="2800" spc="-45" dirty="0">
                <a:solidFill>
                  <a:srgbClr val="006FC0"/>
                </a:solidFill>
                <a:latin typeface="Calibri"/>
                <a:cs typeface="Calibri"/>
              </a:rPr>
              <a:t>integer</a:t>
            </a:r>
            <a:r>
              <a:rPr sz="2800" spc="-45" dirty="0">
                <a:latin typeface="Calibri"/>
                <a:cs typeface="Calibri"/>
              </a:rPr>
              <a:t>, </a:t>
            </a:r>
            <a:r>
              <a:rPr sz="2800" spc="-10" dirty="0">
                <a:latin typeface="Calibri"/>
                <a:cs typeface="Calibri"/>
              </a:rPr>
              <a:t>called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10" dirty="0">
                <a:latin typeface="Calibri"/>
                <a:cs typeface="Calibri"/>
              </a:rPr>
              <a:t>node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ID.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3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node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ID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= </a:t>
            </a:r>
            <a:r>
              <a:rPr sz="2800" spc="-10" dirty="0">
                <a:latin typeface="Calibri"/>
                <a:cs typeface="Calibri"/>
              </a:rPr>
              <a:t>hash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(Peer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IP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address)</a:t>
            </a:r>
            <a:endParaRPr sz="2800">
              <a:latin typeface="Calibri"/>
              <a:cs typeface="Calibri"/>
            </a:endParaRPr>
          </a:p>
          <a:p>
            <a:pPr marL="241300" marR="231140" indent="-228600">
              <a:lnSpc>
                <a:spcPts val="3020"/>
              </a:lnSpc>
              <a:spcBef>
                <a:spcPts val="104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hash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function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mathematical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function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that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creates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6FC0"/>
                </a:solidFill>
                <a:latin typeface="Calibri"/>
                <a:cs typeface="Calibri"/>
              </a:rPr>
              <a:t>output </a:t>
            </a:r>
            <a:r>
              <a:rPr sz="2800" spc="-6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06FC0"/>
                </a:solidFill>
                <a:latin typeface="Calibri"/>
                <a:cs typeface="Calibri"/>
              </a:rPr>
              <a:t>from</a:t>
            </a:r>
            <a:r>
              <a:rPr sz="28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28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6FC0"/>
                </a:solidFill>
                <a:latin typeface="Calibri"/>
                <a:cs typeface="Calibri"/>
              </a:rPr>
              <a:t>input</a:t>
            </a:r>
            <a:r>
              <a:rPr sz="2800" spc="-1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marR="97790" indent="-228600">
              <a:lnSpc>
                <a:spcPts val="3020"/>
              </a:lnSpc>
              <a:spcBef>
                <a:spcPts val="101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DHT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uses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some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6FC0"/>
                </a:solidFill>
                <a:latin typeface="Calibri"/>
                <a:cs typeface="Calibri"/>
              </a:rPr>
              <a:t>cryptographic</a:t>
            </a:r>
            <a:r>
              <a:rPr sz="2800" spc="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6FC0"/>
                </a:solidFill>
                <a:latin typeface="Calibri"/>
                <a:cs typeface="Calibri"/>
              </a:rPr>
              <a:t>hash</a:t>
            </a:r>
            <a:r>
              <a:rPr sz="2800" spc="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6FC0"/>
                </a:solidFill>
                <a:latin typeface="Calibri"/>
                <a:cs typeface="Calibri"/>
              </a:rPr>
              <a:t>functions</a:t>
            </a:r>
            <a:r>
              <a:rPr sz="2800" spc="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such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as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Secure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Hash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Algorithm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(SHA)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that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are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6FC0"/>
                </a:solidFill>
                <a:latin typeface="Calibri"/>
                <a:cs typeface="Calibri"/>
              </a:rPr>
              <a:t>collision</a:t>
            </a:r>
            <a:r>
              <a:rPr sz="2800" spc="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06FC0"/>
                </a:solidFill>
                <a:latin typeface="Calibri"/>
                <a:cs typeface="Calibri"/>
              </a:rPr>
              <a:t>resistant</a:t>
            </a:r>
            <a:r>
              <a:rPr sz="2800" spc="-2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9167684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417957"/>
            <a:ext cx="561086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Hashing</a:t>
            </a:r>
            <a:r>
              <a:rPr spc="-35" dirty="0"/>
              <a:t> </a:t>
            </a:r>
            <a:r>
              <a:rPr spc="-5" dirty="0"/>
              <a:t>Object</a:t>
            </a:r>
            <a:r>
              <a:rPr spc="-10" dirty="0"/>
              <a:t> </a:t>
            </a:r>
            <a:r>
              <a:rPr spc="-5" dirty="0"/>
              <a:t>Identifier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274191"/>
            <a:ext cx="9611995" cy="313753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266700" indent="-228600">
              <a:lnSpc>
                <a:spcPts val="3020"/>
              </a:lnSpc>
              <a:spcBef>
                <a:spcPts val="48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The name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object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(for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example,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file)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to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be </a:t>
            </a:r>
            <a:r>
              <a:rPr sz="2800" spc="-10" dirty="0">
                <a:latin typeface="Calibri"/>
                <a:cs typeface="Calibri"/>
              </a:rPr>
              <a:t>shared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also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hashed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5" dirty="0">
                <a:latin typeface="Calibri"/>
                <a:cs typeface="Calibri"/>
              </a:rPr>
              <a:t> an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6FC0"/>
                </a:solidFill>
                <a:latin typeface="Calibri"/>
                <a:cs typeface="Calibri"/>
              </a:rPr>
              <a:t>m-bit</a:t>
            </a:r>
            <a:r>
              <a:rPr sz="2800" spc="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6FC0"/>
                </a:solidFill>
                <a:latin typeface="Calibri"/>
                <a:cs typeface="Calibri"/>
              </a:rPr>
              <a:t>integer</a:t>
            </a:r>
            <a:r>
              <a:rPr sz="2800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 same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address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space.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3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result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DHT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parlance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called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75" dirty="0">
                <a:solidFill>
                  <a:srgbClr val="006FC0"/>
                </a:solidFill>
                <a:latin typeface="Calibri"/>
                <a:cs typeface="Calibri"/>
              </a:rPr>
              <a:t>key</a:t>
            </a:r>
            <a:r>
              <a:rPr sz="2800" spc="-75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35" dirty="0">
                <a:latin typeface="Calibri"/>
                <a:cs typeface="Calibri"/>
              </a:rPr>
              <a:t>key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=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hash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(Object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name)</a:t>
            </a:r>
            <a:endParaRPr sz="2800">
              <a:latin typeface="Calibri"/>
              <a:cs typeface="Calibri"/>
            </a:endParaRPr>
          </a:p>
          <a:p>
            <a:pPr marL="241300" marR="5080" indent="-228600" algn="just">
              <a:lnSpc>
                <a:spcPct val="90000"/>
              </a:lnSpc>
              <a:spcBef>
                <a:spcPts val="100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In the DHT </a:t>
            </a:r>
            <a:r>
              <a:rPr sz="2800" spc="-5" dirty="0">
                <a:solidFill>
                  <a:srgbClr val="006FC0"/>
                </a:solidFill>
                <a:latin typeface="Calibri"/>
                <a:cs typeface="Calibri"/>
              </a:rPr>
              <a:t>an object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spc="-10" dirty="0">
                <a:latin typeface="Calibri"/>
                <a:cs typeface="Calibri"/>
              </a:rPr>
              <a:t>normally </a:t>
            </a:r>
            <a:r>
              <a:rPr sz="2800" spc="-15" dirty="0">
                <a:latin typeface="Calibri"/>
                <a:cs typeface="Calibri"/>
              </a:rPr>
              <a:t>related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pair </a:t>
            </a:r>
            <a:r>
              <a:rPr sz="2800" spc="-65" dirty="0">
                <a:solidFill>
                  <a:srgbClr val="006FC0"/>
                </a:solidFill>
                <a:latin typeface="Calibri"/>
                <a:cs typeface="Calibri"/>
              </a:rPr>
              <a:t>(key, </a:t>
            </a:r>
            <a:r>
              <a:rPr sz="2800" spc="-10" dirty="0">
                <a:solidFill>
                  <a:srgbClr val="006FC0"/>
                </a:solidFill>
                <a:latin typeface="Calibri"/>
                <a:cs typeface="Calibri"/>
              </a:rPr>
              <a:t>value) </a:t>
            </a: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which the </a:t>
            </a:r>
            <a:r>
              <a:rPr sz="2800" spc="-35" dirty="0">
                <a:latin typeface="Calibri"/>
                <a:cs typeface="Calibri"/>
              </a:rPr>
              <a:t>key </a:t>
            </a:r>
            <a:r>
              <a:rPr sz="2800" spc="-5" dirty="0">
                <a:latin typeface="Calibri"/>
                <a:cs typeface="Calibri"/>
              </a:rPr>
              <a:t>is the </a:t>
            </a:r>
            <a:r>
              <a:rPr sz="2800" spc="-10" dirty="0">
                <a:latin typeface="Calibri"/>
                <a:cs typeface="Calibri"/>
              </a:rPr>
              <a:t>hash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the object name </a:t>
            </a:r>
            <a:r>
              <a:rPr sz="2800" spc="-5" dirty="0">
                <a:latin typeface="Calibri"/>
                <a:cs typeface="Calibri"/>
              </a:rPr>
              <a:t>and the </a:t>
            </a:r>
            <a:r>
              <a:rPr sz="2800" spc="-10" dirty="0">
                <a:latin typeface="Calibri"/>
                <a:cs typeface="Calibri"/>
              </a:rPr>
              <a:t>value is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6FC0"/>
                </a:solidFill>
                <a:latin typeface="Calibri"/>
                <a:cs typeface="Calibri"/>
              </a:rPr>
              <a:t>object</a:t>
            </a:r>
            <a:r>
              <a:rPr sz="2800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28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006FC0"/>
                </a:solidFill>
                <a:latin typeface="Calibri"/>
                <a:cs typeface="Calibri"/>
              </a:rPr>
              <a:t>reference</a:t>
            </a:r>
            <a:r>
              <a:rPr sz="28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6FC0"/>
                </a:solidFill>
                <a:latin typeface="Calibri"/>
                <a:cs typeface="Calibri"/>
              </a:rPr>
              <a:t>to</a:t>
            </a:r>
            <a:r>
              <a:rPr sz="28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6FC0"/>
                </a:solidFill>
                <a:latin typeface="Calibri"/>
                <a:cs typeface="Calibri"/>
              </a:rPr>
              <a:t>the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6FC0"/>
                </a:solidFill>
                <a:latin typeface="Calibri"/>
                <a:cs typeface="Calibri"/>
              </a:rPr>
              <a:t>object</a:t>
            </a:r>
            <a:r>
              <a:rPr sz="2800" spc="-1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0956584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84759"/>
            <a:ext cx="4104004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Storing</a:t>
            </a:r>
            <a:r>
              <a:rPr spc="-35" dirty="0"/>
              <a:t> </a:t>
            </a:r>
            <a:r>
              <a:rPr dirty="0"/>
              <a:t>the</a:t>
            </a:r>
            <a:r>
              <a:rPr spc="-25" dirty="0"/>
              <a:t> </a:t>
            </a:r>
            <a:r>
              <a:rPr spc="-5" dirty="0"/>
              <a:t>Object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152525"/>
            <a:ext cx="10280015" cy="4663440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241300" marR="193040" indent="-228600">
              <a:lnSpc>
                <a:spcPct val="70000"/>
              </a:lnSpc>
              <a:spcBef>
                <a:spcPts val="1040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There </a:t>
            </a:r>
            <a:r>
              <a:rPr sz="2600" spc="-10" dirty="0">
                <a:latin typeface="Calibri"/>
                <a:cs typeface="Calibri"/>
              </a:rPr>
              <a:t>are </a:t>
            </a:r>
            <a:r>
              <a:rPr sz="2600" spc="-10" dirty="0">
                <a:solidFill>
                  <a:srgbClr val="4471C4"/>
                </a:solidFill>
                <a:latin typeface="Calibri"/>
                <a:cs typeface="Calibri"/>
              </a:rPr>
              <a:t>two strategies </a:t>
            </a:r>
            <a:r>
              <a:rPr sz="2600" spc="-25" dirty="0">
                <a:latin typeface="Calibri"/>
                <a:cs typeface="Calibri"/>
              </a:rPr>
              <a:t>for </a:t>
            </a:r>
            <a:r>
              <a:rPr sz="2600" spc="-10" dirty="0">
                <a:latin typeface="Calibri"/>
                <a:cs typeface="Calibri"/>
              </a:rPr>
              <a:t>storing </a:t>
            </a:r>
            <a:r>
              <a:rPr sz="2600" dirty="0">
                <a:latin typeface="Calibri"/>
                <a:cs typeface="Calibri"/>
              </a:rPr>
              <a:t>the </a:t>
            </a:r>
            <a:r>
              <a:rPr sz="2600" spc="-5" dirty="0">
                <a:latin typeface="Calibri"/>
                <a:cs typeface="Calibri"/>
              </a:rPr>
              <a:t>object: </a:t>
            </a:r>
            <a:r>
              <a:rPr sz="2600" dirty="0">
                <a:latin typeface="Calibri"/>
                <a:cs typeface="Calibri"/>
              </a:rPr>
              <a:t>the </a:t>
            </a:r>
            <a:r>
              <a:rPr sz="2600" spc="-10" dirty="0">
                <a:latin typeface="Calibri"/>
                <a:cs typeface="Calibri"/>
              </a:rPr>
              <a:t>direct </a:t>
            </a:r>
            <a:r>
              <a:rPr sz="2600" spc="-5" dirty="0">
                <a:latin typeface="Calibri"/>
                <a:cs typeface="Calibri"/>
              </a:rPr>
              <a:t>method </a:t>
            </a:r>
            <a:r>
              <a:rPr sz="2600" dirty="0">
                <a:latin typeface="Calibri"/>
                <a:cs typeface="Calibri"/>
              </a:rPr>
              <a:t>and the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indirect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method.</a:t>
            </a:r>
            <a:endParaRPr sz="2600">
              <a:latin typeface="Calibri"/>
              <a:cs typeface="Calibri"/>
            </a:endParaRPr>
          </a:p>
          <a:p>
            <a:pPr marL="241300" marR="1268095" indent="-228600">
              <a:lnSpc>
                <a:spcPct val="70000"/>
              </a:lnSpc>
              <a:spcBef>
                <a:spcPts val="994"/>
              </a:spcBef>
              <a:buFont typeface="Arial MT"/>
              <a:buChar char="•"/>
              <a:tabLst>
                <a:tab pos="315595" algn="l"/>
                <a:tab pos="316865" algn="l"/>
              </a:tabLst>
            </a:pPr>
            <a:r>
              <a:rPr dirty="0"/>
              <a:t>	</a:t>
            </a:r>
            <a:r>
              <a:rPr sz="2600" dirty="0">
                <a:latin typeface="Calibri"/>
                <a:cs typeface="Calibri"/>
              </a:rPr>
              <a:t>In the </a:t>
            </a:r>
            <a:r>
              <a:rPr sz="2600" spc="-10" dirty="0">
                <a:solidFill>
                  <a:srgbClr val="4471C4"/>
                </a:solidFill>
                <a:latin typeface="Calibri"/>
                <a:cs typeface="Calibri"/>
              </a:rPr>
              <a:t>direct </a:t>
            </a:r>
            <a:r>
              <a:rPr sz="2600" spc="-5" dirty="0">
                <a:solidFill>
                  <a:srgbClr val="4471C4"/>
                </a:solidFill>
                <a:latin typeface="Calibri"/>
                <a:cs typeface="Calibri"/>
              </a:rPr>
              <a:t>method</a:t>
            </a:r>
            <a:r>
              <a:rPr sz="2600" spc="-5" dirty="0">
                <a:latin typeface="Calibri"/>
                <a:cs typeface="Calibri"/>
              </a:rPr>
              <a:t>, </a:t>
            </a:r>
            <a:r>
              <a:rPr sz="2600" dirty="0">
                <a:latin typeface="Calibri"/>
                <a:cs typeface="Calibri"/>
              </a:rPr>
              <a:t>the </a:t>
            </a:r>
            <a:r>
              <a:rPr sz="2600" spc="-5" dirty="0">
                <a:latin typeface="Calibri"/>
                <a:cs typeface="Calibri"/>
              </a:rPr>
              <a:t>object </a:t>
            </a:r>
            <a:r>
              <a:rPr sz="2600" dirty="0">
                <a:latin typeface="Calibri"/>
                <a:cs typeface="Calibri"/>
              </a:rPr>
              <a:t>is </a:t>
            </a:r>
            <a:r>
              <a:rPr sz="2600" spc="-15" dirty="0">
                <a:latin typeface="Calibri"/>
                <a:cs typeface="Calibri"/>
              </a:rPr>
              <a:t>stored </a:t>
            </a:r>
            <a:r>
              <a:rPr sz="2600" dirty="0">
                <a:latin typeface="Calibri"/>
                <a:cs typeface="Calibri"/>
              </a:rPr>
              <a:t>in the </a:t>
            </a:r>
            <a:r>
              <a:rPr sz="2600" spc="-5" dirty="0">
                <a:latin typeface="Calibri"/>
                <a:cs typeface="Calibri"/>
              </a:rPr>
              <a:t>node </a:t>
            </a:r>
            <a:r>
              <a:rPr sz="2600" dirty="0">
                <a:latin typeface="Calibri"/>
                <a:cs typeface="Calibri"/>
              </a:rPr>
              <a:t>whose ID is </a:t>
            </a:r>
            <a:r>
              <a:rPr sz="2600" spc="-58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somehow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471C4"/>
                </a:solidFill>
                <a:latin typeface="Calibri"/>
                <a:cs typeface="Calibri"/>
              </a:rPr>
              <a:t>closest</a:t>
            </a:r>
            <a:r>
              <a:rPr sz="2600" spc="-3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to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30" dirty="0">
                <a:latin typeface="Calibri"/>
                <a:cs typeface="Calibri"/>
              </a:rPr>
              <a:t>key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 the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ring.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spc="-10" dirty="0">
                <a:latin typeface="Calibri"/>
                <a:cs typeface="Calibri"/>
              </a:rPr>
              <a:t>Most</a:t>
            </a:r>
            <a:r>
              <a:rPr sz="2600" spc="-5" dirty="0">
                <a:latin typeface="Calibri"/>
                <a:cs typeface="Calibri"/>
              </a:rPr>
              <a:t> DHT </a:t>
            </a:r>
            <a:r>
              <a:rPr sz="2600" spc="-20" dirty="0">
                <a:latin typeface="Calibri"/>
                <a:cs typeface="Calibri"/>
              </a:rPr>
              <a:t>systems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use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471C4"/>
                </a:solidFill>
                <a:latin typeface="Calibri"/>
                <a:cs typeface="Calibri"/>
              </a:rPr>
              <a:t>indirect</a:t>
            </a:r>
            <a:r>
              <a:rPr sz="2600" spc="-1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471C4"/>
                </a:solidFill>
                <a:latin typeface="Calibri"/>
                <a:cs typeface="Calibri"/>
              </a:rPr>
              <a:t>method</a:t>
            </a:r>
            <a:r>
              <a:rPr sz="2600" spc="-1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due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to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efficiency.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ts val="2650"/>
              </a:lnSpc>
              <a:spcBef>
                <a:spcPts val="70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The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peer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that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owns </a:t>
            </a:r>
            <a:r>
              <a:rPr sz="2600" dirty="0">
                <a:latin typeface="Calibri"/>
                <a:cs typeface="Calibri"/>
              </a:rPr>
              <a:t>the </a:t>
            </a:r>
            <a:r>
              <a:rPr sz="2600" spc="-5" dirty="0">
                <a:latin typeface="Calibri"/>
                <a:cs typeface="Calibri"/>
              </a:rPr>
              <a:t>object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keeps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object,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but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471C4"/>
                </a:solidFill>
                <a:latin typeface="Calibri"/>
                <a:cs typeface="Calibri"/>
              </a:rPr>
              <a:t>a</a:t>
            </a:r>
            <a:r>
              <a:rPr sz="2600" spc="1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4471C4"/>
                </a:solidFill>
                <a:latin typeface="Calibri"/>
                <a:cs typeface="Calibri"/>
              </a:rPr>
              <a:t>reference</a:t>
            </a:r>
            <a:r>
              <a:rPr sz="2600" spc="-2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to</a:t>
            </a:r>
            <a:r>
              <a:rPr sz="2600" dirty="0">
                <a:latin typeface="Calibri"/>
                <a:cs typeface="Calibri"/>
              </a:rPr>
              <a:t> the</a:t>
            </a:r>
            <a:endParaRPr sz="2600">
              <a:latin typeface="Calibri"/>
              <a:cs typeface="Calibri"/>
            </a:endParaRPr>
          </a:p>
          <a:p>
            <a:pPr marL="241300" marR="714375">
              <a:lnSpc>
                <a:spcPct val="70000"/>
              </a:lnSpc>
              <a:spcBef>
                <a:spcPts val="465"/>
              </a:spcBef>
            </a:pPr>
            <a:r>
              <a:rPr sz="2600" spc="-5" dirty="0">
                <a:latin typeface="Calibri"/>
                <a:cs typeface="Calibri"/>
              </a:rPr>
              <a:t>object </a:t>
            </a:r>
            <a:r>
              <a:rPr sz="2600" dirty="0">
                <a:latin typeface="Calibri"/>
                <a:cs typeface="Calibri"/>
              </a:rPr>
              <a:t>is </a:t>
            </a:r>
            <a:r>
              <a:rPr sz="2600" spc="-15" dirty="0">
                <a:latin typeface="Calibri"/>
                <a:cs typeface="Calibri"/>
              </a:rPr>
              <a:t>created </a:t>
            </a:r>
            <a:r>
              <a:rPr sz="2600" dirty="0">
                <a:latin typeface="Calibri"/>
                <a:cs typeface="Calibri"/>
              </a:rPr>
              <a:t>and </a:t>
            </a:r>
            <a:r>
              <a:rPr sz="2600" spc="-15" dirty="0">
                <a:latin typeface="Calibri"/>
                <a:cs typeface="Calibri"/>
              </a:rPr>
              <a:t>stored </a:t>
            </a:r>
            <a:r>
              <a:rPr sz="2600" dirty="0">
                <a:latin typeface="Calibri"/>
                <a:cs typeface="Calibri"/>
              </a:rPr>
              <a:t>in the </a:t>
            </a:r>
            <a:r>
              <a:rPr sz="2600" spc="-5" dirty="0">
                <a:latin typeface="Calibri"/>
                <a:cs typeface="Calibri"/>
              </a:rPr>
              <a:t>node </a:t>
            </a:r>
            <a:r>
              <a:rPr sz="2600" dirty="0">
                <a:latin typeface="Calibri"/>
                <a:cs typeface="Calibri"/>
              </a:rPr>
              <a:t>whose ID is </a:t>
            </a:r>
            <a:r>
              <a:rPr sz="2600" spc="-5" dirty="0">
                <a:latin typeface="Calibri"/>
                <a:cs typeface="Calibri"/>
              </a:rPr>
              <a:t>closest </a:t>
            </a:r>
            <a:r>
              <a:rPr sz="2600" spc="-15" dirty="0">
                <a:latin typeface="Calibri"/>
                <a:cs typeface="Calibri"/>
              </a:rPr>
              <a:t>to </a:t>
            </a:r>
            <a:r>
              <a:rPr sz="2600" dirty="0">
                <a:latin typeface="Calibri"/>
                <a:cs typeface="Calibri"/>
              </a:rPr>
              <a:t>the </a:t>
            </a:r>
            <a:r>
              <a:rPr sz="2600" spc="-30" dirty="0">
                <a:latin typeface="Calibri"/>
                <a:cs typeface="Calibri"/>
              </a:rPr>
              <a:t>key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point.</a:t>
            </a:r>
            <a:endParaRPr sz="2600">
              <a:latin typeface="Calibri"/>
              <a:cs typeface="Calibri"/>
            </a:endParaRPr>
          </a:p>
          <a:p>
            <a:pPr marL="241300" marR="872490" indent="-228600">
              <a:lnSpc>
                <a:spcPct val="70000"/>
              </a:lnSpc>
              <a:spcBef>
                <a:spcPts val="1000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The </a:t>
            </a:r>
            <a:r>
              <a:rPr sz="2600" spc="-15" dirty="0">
                <a:latin typeface="Calibri"/>
                <a:cs typeface="Calibri"/>
              </a:rPr>
              <a:t>physical </a:t>
            </a:r>
            <a:r>
              <a:rPr sz="2600" spc="-5" dirty="0">
                <a:latin typeface="Calibri"/>
                <a:cs typeface="Calibri"/>
              </a:rPr>
              <a:t>object </a:t>
            </a:r>
            <a:r>
              <a:rPr sz="2600" dirty="0">
                <a:latin typeface="Calibri"/>
                <a:cs typeface="Calibri"/>
              </a:rPr>
              <a:t>and the </a:t>
            </a:r>
            <a:r>
              <a:rPr sz="2600" spc="-20" dirty="0">
                <a:latin typeface="Calibri"/>
                <a:cs typeface="Calibri"/>
              </a:rPr>
              <a:t>reference </a:t>
            </a:r>
            <a:r>
              <a:rPr sz="2600" spc="-15" dirty="0">
                <a:latin typeface="Calibri"/>
                <a:cs typeface="Calibri"/>
              </a:rPr>
              <a:t>to </a:t>
            </a:r>
            <a:r>
              <a:rPr sz="2600" dirty="0">
                <a:latin typeface="Calibri"/>
                <a:cs typeface="Calibri"/>
              </a:rPr>
              <a:t>the </a:t>
            </a:r>
            <a:r>
              <a:rPr sz="2600" spc="-5" dirty="0">
                <a:latin typeface="Calibri"/>
                <a:cs typeface="Calibri"/>
              </a:rPr>
              <a:t>object </a:t>
            </a:r>
            <a:r>
              <a:rPr sz="2600" spc="-10" dirty="0">
                <a:latin typeface="Calibri"/>
                <a:cs typeface="Calibri"/>
              </a:rPr>
              <a:t>are </a:t>
            </a:r>
            <a:r>
              <a:rPr sz="2600" spc="-15" dirty="0">
                <a:latin typeface="Calibri"/>
                <a:cs typeface="Calibri"/>
              </a:rPr>
              <a:t>stored </a:t>
            </a:r>
            <a:r>
              <a:rPr sz="2600" dirty="0">
                <a:latin typeface="Calibri"/>
                <a:cs typeface="Calibri"/>
              </a:rPr>
              <a:t>in </a:t>
            </a:r>
            <a:r>
              <a:rPr sz="2600" spc="-10" dirty="0">
                <a:solidFill>
                  <a:srgbClr val="4471C4"/>
                </a:solidFill>
                <a:latin typeface="Calibri"/>
                <a:cs typeface="Calibri"/>
              </a:rPr>
              <a:t>two </a:t>
            </a:r>
            <a:r>
              <a:rPr sz="2600" spc="-57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4471C4"/>
                </a:solidFill>
                <a:latin typeface="Calibri"/>
                <a:cs typeface="Calibri"/>
              </a:rPr>
              <a:t>different</a:t>
            </a:r>
            <a:r>
              <a:rPr sz="2600" spc="-5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471C4"/>
                </a:solidFill>
                <a:latin typeface="Calibri"/>
                <a:cs typeface="Calibri"/>
              </a:rPr>
              <a:t>locations</a:t>
            </a:r>
            <a:r>
              <a:rPr sz="2600" spc="-10" dirty="0">
                <a:latin typeface="Calibri"/>
                <a:cs typeface="Calibri"/>
              </a:rPr>
              <a:t>.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ts val="2650"/>
              </a:lnSpc>
              <a:spcBef>
                <a:spcPts val="60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In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direct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35" dirty="0">
                <a:latin typeface="Calibri"/>
                <a:cs typeface="Calibri"/>
              </a:rPr>
              <a:t>strategy,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we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create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471C4"/>
                </a:solidFill>
                <a:latin typeface="Calibri"/>
                <a:cs typeface="Calibri"/>
              </a:rPr>
              <a:t>relationship</a:t>
            </a:r>
            <a:r>
              <a:rPr sz="2600" spc="-1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between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5" dirty="0">
                <a:latin typeface="Calibri"/>
                <a:cs typeface="Calibri"/>
              </a:rPr>
              <a:t> node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ID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that</a:t>
            </a:r>
            <a:endParaRPr sz="2600">
              <a:latin typeface="Calibri"/>
              <a:cs typeface="Calibri"/>
            </a:endParaRPr>
          </a:p>
          <a:p>
            <a:pPr marL="241300">
              <a:lnSpc>
                <a:spcPts val="2185"/>
              </a:lnSpc>
            </a:pPr>
            <a:r>
              <a:rPr sz="2600" spc="-15" dirty="0">
                <a:latin typeface="Calibri"/>
                <a:cs typeface="Calibri"/>
              </a:rPr>
              <a:t>stores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object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30" dirty="0">
                <a:latin typeface="Calibri"/>
                <a:cs typeface="Calibri"/>
              </a:rPr>
              <a:t>key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object;</a:t>
            </a:r>
            <a:r>
              <a:rPr sz="2600" dirty="0">
                <a:latin typeface="Calibri"/>
                <a:cs typeface="Calibri"/>
              </a:rPr>
              <a:t> in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indirect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35" dirty="0">
                <a:latin typeface="Calibri"/>
                <a:cs typeface="Calibri"/>
              </a:rPr>
              <a:t>strategy,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we</a:t>
            </a:r>
            <a:endParaRPr sz="2600">
              <a:latin typeface="Calibri"/>
              <a:cs typeface="Calibri"/>
            </a:endParaRPr>
          </a:p>
          <a:p>
            <a:pPr marL="241300" marR="5080">
              <a:lnSpc>
                <a:spcPct val="70000"/>
              </a:lnSpc>
              <a:spcBef>
                <a:spcPts val="470"/>
              </a:spcBef>
            </a:pPr>
            <a:r>
              <a:rPr sz="2600" spc="-10" dirty="0">
                <a:latin typeface="Calibri"/>
                <a:cs typeface="Calibri"/>
              </a:rPr>
              <a:t>create </a:t>
            </a:r>
            <a:r>
              <a:rPr sz="2600" dirty="0">
                <a:latin typeface="Calibri"/>
                <a:cs typeface="Calibri"/>
              </a:rPr>
              <a:t>a </a:t>
            </a:r>
            <a:r>
              <a:rPr sz="2600" spc="-5" dirty="0">
                <a:latin typeface="Calibri"/>
                <a:cs typeface="Calibri"/>
              </a:rPr>
              <a:t>relationship between </a:t>
            </a:r>
            <a:r>
              <a:rPr sz="2600" dirty="0">
                <a:latin typeface="Calibri"/>
                <a:cs typeface="Calibri"/>
              </a:rPr>
              <a:t>the </a:t>
            </a:r>
            <a:r>
              <a:rPr sz="2600" spc="-20" dirty="0">
                <a:latin typeface="Calibri"/>
                <a:cs typeface="Calibri"/>
              </a:rPr>
              <a:t>reference </a:t>
            </a:r>
            <a:r>
              <a:rPr sz="2600" spc="-10" dirty="0">
                <a:latin typeface="Calibri"/>
                <a:cs typeface="Calibri"/>
              </a:rPr>
              <a:t>(pointer) </a:t>
            </a:r>
            <a:r>
              <a:rPr sz="2600" spc="-15" dirty="0">
                <a:latin typeface="Calibri"/>
                <a:cs typeface="Calibri"/>
              </a:rPr>
              <a:t>to </a:t>
            </a:r>
            <a:r>
              <a:rPr sz="2600" dirty="0">
                <a:latin typeface="Calibri"/>
                <a:cs typeface="Calibri"/>
              </a:rPr>
              <a:t>the </a:t>
            </a:r>
            <a:r>
              <a:rPr sz="2600" spc="-5" dirty="0">
                <a:latin typeface="Calibri"/>
                <a:cs typeface="Calibri"/>
              </a:rPr>
              <a:t>object </a:t>
            </a:r>
            <a:r>
              <a:rPr sz="2600" dirty="0">
                <a:latin typeface="Calibri"/>
                <a:cs typeface="Calibri"/>
              </a:rPr>
              <a:t>and the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node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that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stores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that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reference.</a:t>
            </a:r>
            <a:endParaRPr sz="2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0683433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19208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</a:t>
            </a:r>
            <a:r>
              <a:rPr spc="-85" dirty="0"/>
              <a:t>x</a:t>
            </a:r>
            <a:r>
              <a:rPr dirty="0"/>
              <a:t>ample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8235" y="1475268"/>
            <a:ext cx="8026214" cy="519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517214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921511"/>
            <a:ext cx="10339705" cy="42900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463550" indent="-228600">
              <a:lnSpc>
                <a:spcPts val="3020"/>
              </a:lnSpc>
              <a:spcBef>
                <a:spcPts val="48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The node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471C4"/>
                </a:solidFill>
                <a:latin typeface="Calibri"/>
                <a:cs typeface="Calibri"/>
              </a:rPr>
              <a:t>N5</a:t>
            </a:r>
            <a:r>
              <a:rPr sz="2800" spc="3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with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IP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address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110.34.56.20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has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file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named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471C4"/>
                </a:solidFill>
                <a:latin typeface="Calibri"/>
                <a:cs typeface="Calibri"/>
              </a:rPr>
              <a:t>Liberty </a:t>
            </a:r>
            <a:r>
              <a:rPr sz="2800" spc="-62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that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wants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share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with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its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peers.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3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The node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makes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471C4"/>
                </a:solidFill>
                <a:latin typeface="Calibri"/>
                <a:cs typeface="Calibri"/>
              </a:rPr>
              <a:t>hash</a:t>
            </a:r>
            <a:r>
              <a:rPr sz="2800" spc="2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471C4"/>
                </a:solidFill>
                <a:latin typeface="Calibri"/>
                <a:cs typeface="Calibri"/>
              </a:rPr>
              <a:t>of</a:t>
            </a:r>
            <a:r>
              <a:rPr sz="280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471C4"/>
                </a:solidFill>
                <a:latin typeface="Calibri"/>
                <a:cs typeface="Calibri"/>
              </a:rPr>
              <a:t>the</a:t>
            </a:r>
            <a:r>
              <a:rPr sz="2800" spc="1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471C4"/>
                </a:solidFill>
                <a:latin typeface="Calibri"/>
                <a:cs typeface="Calibri"/>
              </a:rPr>
              <a:t>file</a:t>
            </a:r>
            <a:r>
              <a:rPr sz="2800" spc="2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name,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“Liberty,”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get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35" dirty="0">
                <a:solidFill>
                  <a:srgbClr val="4471C4"/>
                </a:solidFill>
                <a:latin typeface="Calibri"/>
                <a:cs typeface="Calibri"/>
              </a:rPr>
              <a:t>key</a:t>
            </a:r>
            <a:r>
              <a:rPr sz="2800" spc="-1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471C4"/>
                </a:solidFill>
                <a:latin typeface="Calibri"/>
                <a:cs typeface="Calibri"/>
              </a:rPr>
              <a:t>=</a:t>
            </a:r>
            <a:r>
              <a:rPr sz="2800" spc="1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471C4"/>
                </a:solidFill>
                <a:latin typeface="Calibri"/>
                <a:cs typeface="Calibri"/>
              </a:rPr>
              <a:t>14.</a:t>
            </a:r>
            <a:endParaRPr sz="2800">
              <a:latin typeface="Calibri"/>
              <a:cs typeface="Calibri"/>
            </a:endParaRPr>
          </a:p>
          <a:p>
            <a:pPr marL="241300" marR="69215" indent="-228600">
              <a:lnSpc>
                <a:spcPts val="3020"/>
              </a:lnSpc>
              <a:spcBef>
                <a:spcPts val="1045"/>
              </a:spcBef>
              <a:buClr>
                <a:srgbClr val="4471C4"/>
              </a:buClr>
              <a:buFont typeface="Arial MT"/>
              <a:buChar char="•"/>
              <a:tabLst>
                <a:tab pos="321945" algn="l"/>
                <a:tab pos="322580" algn="l"/>
              </a:tabLst>
            </a:pPr>
            <a:r>
              <a:rPr dirty="0"/>
              <a:t>	</a:t>
            </a:r>
            <a:r>
              <a:rPr sz="2800" spc="-10" dirty="0">
                <a:latin typeface="Calibri"/>
                <a:cs typeface="Calibri"/>
              </a:rPr>
              <a:t>Since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471C4"/>
                </a:solidFill>
                <a:latin typeface="Calibri"/>
                <a:cs typeface="Calibri"/>
              </a:rPr>
              <a:t>closest</a:t>
            </a:r>
            <a:r>
              <a:rPr sz="2800" spc="2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471C4"/>
                </a:solidFill>
                <a:latin typeface="Calibri"/>
                <a:cs typeface="Calibri"/>
              </a:rPr>
              <a:t>node</a:t>
            </a:r>
            <a:r>
              <a:rPr sz="2800" spc="2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to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key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14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node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N17,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N5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creates</a:t>
            </a:r>
            <a:r>
              <a:rPr sz="2800" spc="-5" dirty="0">
                <a:latin typeface="Calibri"/>
                <a:cs typeface="Calibri"/>
              </a:rPr>
              <a:t> 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reference 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file </a:t>
            </a:r>
            <a:r>
              <a:rPr sz="2800" spc="-10" dirty="0">
                <a:latin typeface="Calibri"/>
                <a:cs typeface="Calibri"/>
              </a:rPr>
              <a:t>name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(key),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its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IP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address,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port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number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(and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possibly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some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other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information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about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file)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sends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this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reference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be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4471C4"/>
                </a:solidFill>
                <a:latin typeface="Calibri"/>
                <a:cs typeface="Calibri"/>
              </a:rPr>
              <a:t>stored</a:t>
            </a:r>
            <a:r>
              <a:rPr sz="2800" spc="2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471C4"/>
                </a:solidFill>
                <a:latin typeface="Calibri"/>
                <a:cs typeface="Calibri"/>
              </a:rPr>
              <a:t>in</a:t>
            </a:r>
            <a:r>
              <a:rPr sz="2800" spc="-2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471C4"/>
                </a:solidFill>
                <a:latin typeface="Calibri"/>
                <a:cs typeface="Calibri"/>
              </a:rPr>
              <a:t>node</a:t>
            </a:r>
            <a:r>
              <a:rPr sz="2800" spc="1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471C4"/>
                </a:solidFill>
                <a:latin typeface="Calibri"/>
                <a:cs typeface="Calibri"/>
              </a:rPr>
              <a:t>N17</a:t>
            </a:r>
            <a:r>
              <a:rPr sz="2800" spc="-5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marR="345440" indent="-228600">
              <a:lnSpc>
                <a:spcPts val="3020"/>
              </a:lnSpc>
              <a:spcBef>
                <a:spcPts val="1015"/>
              </a:spcBef>
              <a:buFont typeface="Arial MT"/>
              <a:buChar char="•"/>
              <a:tabLst>
                <a:tab pos="321945" algn="l"/>
                <a:tab pos="322580" algn="l"/>
              </a:tabLst>
            </a:pPr>
            <a:r>
              <a:rPr dirty="0"/>
              <a:t>	</a:t>
            </a: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spc="-10" dirty="0">
                <a:latin typeface="Calibri"/>
                <a:cs typeface="Calibri"/>
              </a:rPr>
              <a:t>other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words,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file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stored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471C4"/>
                </a:solidFill>
                <a:latin typeface="Calibri"/>
                <a:cs typeface="Calibri"/>
              </a:rPr>
              <a:t>in</a:t>
            </a:r>
            <a:r>
              <a:rPr sz="2800" spc="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471C4"/>
                </a:solidFill>
                <a:latin typeface="Calibri"/>
                <a:cs typeface="Calibri"/>
              </a:rPr>
              <a:t>N5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key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file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k14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(a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point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DHT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ring),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but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reference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file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stored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node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471C4"/>
                </a:solidFill>
                <a:latin typeface="Calibri"/>
                <a:cs typeface="Calibri"/>
              </a:rPr>
              <a:t>N17.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1361807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483234"/>
            <a:ext cx="564261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Routing</a:t>
            </a:r>
            <a:r>
              <a:rPr spc="-15" dirty="0"/>
              <a:t> </a:t>
            </a:r>
            <a:r>
              <a:rPr dirty="0"/>
              <a:t>in DHT </a:t>
            </a:r>
            <a:r>
              <a:rPr spc="-20" dirty="0"/>
              <a:t>Networks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10259695" cy="262699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41300" marR="582295" indent="-228600">
              <a:lnSpc>
                <a:spcPts val="3030"/>
              </a:lnSpc>
              <a:spcBef>
                <a:spcPts val="47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471C4"/>
                </a:solidFill>
                <a:latin typeface="Calibri"/>
                <a:cs typeface="Calibri"/>
              </a:rPr>
              <a:t>main</a:t>
            </a:r>
            <a:r>
              <a:rPr sz="280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471C4"/>
                </a:solidFill>
                <a:latin typeface="Calibri"/>
                <a:cs typeface="Calibri"/>
              </a:rPr>
              <a:t>function</a:t>
            </a:r>
            <a:r>
              <a:rPr sz="2800" spc="4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DHT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route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query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to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node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which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responsible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for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storing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reference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object.</a:t>
            </a:r>
            <a:endParaRPr sz="2800">
              <a:latin typeface="Calibri"/>
              <a:cs typeface="Calibri"/>
            </a:endParaRPr>
          </a:p>
          <a:p>
            <a:pPr marL="321945" indent="-309880">
              <a:lnSpc>
                <a:spcPct val="100000"/>
              </a:lnSpc>
              <a:spcBef>
                <a:spcPts val="625"/>
              </a:spcBef>
              <a:buFont typeface="Arial MT"/>
              <a:buChar char="•"/>
              <a:tabLst>
                <a:tab pos="321945" algn="l"/>
                <a:tab pos="322580" algn="l"/>
              </a:tabLst>
            </a:pPr>
            <a:r>
              <a:rPr sz="2800" spc="-15" dirty="0">
                <a:latin typeface="Calibri"/>
                <a:cs typeface="Calibri"/>
              </a:rPr>
              <a:t>Each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DHT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implementation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uses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different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strategy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for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routing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ts val="3030"/>
              </a:lnSpc>
              <a:spcBef>
                <a:spcPts val="103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But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all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follow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idea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that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each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node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needs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to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have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471C4"/>
                </a:solidFill>
                <a:latin typeface="Calibri"/>
                <a:cs typeface="Calibri"/>
              </a:rPr>
              <a:t>a </a:t>
            </a:r>
            <a:r>
              <a:rPr sz="2800" spc="-10" dirty="0">
                <a:solidFill>
                  <a:srgbClr val="4471C4"/>
                </a:solidFill>
                <a:latin typeface="Calibri"/>
                <a:cs typeface="Calibri"/>
              </a:rPr>
              <a:t>partial </a:t>
            </a:r>
            <a:r>
              <a:rPr sz="2800" spc="-5" dirty="0">
                <a:solidFill>
                  <a:srgbClr val="4471C4"/>
                </a:solidFill>
                <a:latin typeface="Calibri"/>
                <a:cs typeface="Calibri"/>
              </a:rPr>
              <a:t> knowledge</a:t>
            </a:r>
            <a:r>
              <a:rPr sz="2800" spc="-1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about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ring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to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route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query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to</a:t>
            </a:r>
            <a:r>
              <a:rPr sz="2800" spc="-5" dirty="0">
                <a:latin typeface="Calibri"/>
                <a:cs typeface="Calibri"/>
              </a:rPr>
              <a:t> a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node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that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closest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responsible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node.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2734770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404876"/>
            <a:ext cx="7014209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Arrival</a:t>
            </a:r>
            <a:r>
              <a:rPr spc="-30" dirty="0"/>
              <a:t> </a:t>
            </a:r>
            <a:r>
              <a:rPr dirty="0"/>
              <a:t>and </a:t>
            </a:r>
            <a:r>
              <a:rPr spc="-5" dirty="0"/>
              <a:t>Departure</a:t>
            </a:r>
            <a:r>
              <a:rPr spc="-50" dirty="0"/>
              <a:t> </a:t>
            </a:r>
            <a:r>
              <a:rPr spc="-5" dirty="0"/>
              <a:t>of Nodes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247902"/>
            <a:ext cx="10009505" cy="262699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41300" marR="5080" indent="-228600">
              <a:lnSpc>
                <a:spcPts val="3030"/>
              </a:lnSpc>
              <a:spcBef>
                <a:spcPts val="47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In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P2P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network,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each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peer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471C4"/>
                </a:solidFill>
                <a:latin typeface="Calibri"/>
                <a:cs typeface="Calibri"/>
              </a:rPr>
              <a:t>desktop</a:t>
            </a:r>
            <a:r>
              <a:rPr sz="2800" spc="2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471C4"/>
                </a:solidFill>
                <a:latin typeface="Calibri"/>
                <a:cs typeface="Calibri"/>
              </a:rPr>
              <a:t>or</a:t>
            </a:r>
            <a:r>
              <a:rPr sz="280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471C4"/>
                </a:solidFill>
                <a:latin typeface="Calibri"/>
                <a:cs typeface="Calibri"/>
              </a:rPr>
              <a:t>a</a:t>
            </a:r>
            <a:r>
              <a:rPr sz="2800" spc="1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471C4"/>
                </a:solidFill>
                <a:latin typeface="Calibri"/>
                <a:cs typeface="Calibri"/>
              </a:rPr>
              <a:t>laptop</a:t>
            </a:r>
            <a:r>
              <a:rPr sz="2800" spc="3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computer,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which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turned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or </a:t>
            </a:r>
            <a:r>
              <a:rPr sz="2800" spc="-60" dirty="0">
                <a:latin typeface="Calibri"/>
                <a:cs typeface="Calibri"/>
              </a:rPr>
              <a:t>off.</a:t>
            </a:r>
            <a:endParaRPr sz="2800">
              <a:latin typeface="Calibri"/>
              <a:cs typeface="Calibri"/>
            </a:endParaRPr>
          </a:p>
          <a:p>
            <a:pPr marL="241300" marR="742315" indent="-228600">
              <a:lnSpc>
                <a:spcPts val="3020"/>
              </a:lnSpc>
              <a:spcBef>
                <a:spcPts val="100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When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computer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peer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471C4"/>
                </a:solidFill>
                <a:latin typeface="Calibri"/>
                <a:cs typeface="Calibri"/>
              </a:rPr>
              <a:t>launches</a:t>
            </a:r>
            <a:r>
              <a:rPr sz="2800" spc="4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471C4"/>
                </a:solidFill>
                <a:latin typeface="Calibri"/>
                <a:cs typeface="Calibri"/>
              </a:rPr>
              <a:t>the</a:t>
            </a:r>
            <a:r>
              <a:rPr sz="280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471C4"/>
                </a:solidFill>
                <a:latin typeface="Calibri"/>
                <a:cs typeface="Calibri"/>
              </a:rPr>
              <a:t>DHT</a:t>
            </a:r>
            <a:r>
              <a:rPr sz="2800" spc="2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471C4"/>
                </a:solidFill>
                <a:latin typeface="Calibri"/>
                <a:cs typeface="Calibri"/>
              </a:rPr>
              <a:t>software</a:t>
            </a:r>
            <a:r>
              <a:rPr sz="2800" spc="-15" dirty="0">
                <a:latin typeface="Calibri"/>
                <a:cs typeface="Calibri"/>
              </a:rPr>
              <a:t>,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it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joins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network;</a:t>
            </a:r>
            <a:endParaRPr sz="2800">
              <a:latin typeface="Calibri"/>
              <a:cs typeface="Calibri"/>
            </a:endParaRPr>
          </a:p>
          <a:p>
            <a:pPr marL="241300" marR="116839" indent="-228600">
              <a:lnSpc>
                <a:spcPts val="3020"/>
              </a:lnSpc>
              <a:spcBef>
                <a:spcPts val="101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when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computer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471C4"/>
                </a:solidFill>
                <a:latin typeface="Calibri"/>
                <a:cs typeface="Calibri"/>
              </a:rPr>
              <a:t>is</a:t>
            </a:r>
            <a:r>
              <a:rPr sz="2800" spc="1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471C4"/>
                </a:solidFill>
                <a:latin typeface="Calibri"/>
                <a:cs typeface="Calibri"/>
              </a:rPr>
              <a:t>turned</a:t>
            </a:r>
            <a:r>
              <a:rPr sz="2800" spc="3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471C4"/>
                </a:solidFill>
                <a:latin typeface="Calibri"/>
                <a:cs typeface="Calibri"/>
              </a:rPr>
              <a:t>off</a:t>
            </a:r>
            <a:r>
              <a:rPr sz="2800" spc="-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peer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closes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software,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it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leaves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network.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14190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73351" y="2142810"/>
            <a:ext cx="9394494" cy="38782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9347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8" y="609676"/>
            <a:ext cx="6550661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0" dirty="0"/>
              <a:t>Socket</a:t>
            </a:r>
            <a:r>
              <a:rPr spc="-385" dirty="0"/>
              <a:t> </a:t>
            </a:r>
            <a:r>
              <a:rPr spc="-155" dirty="0"/>
              <a:t>Addresses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10162540" cy="390588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41300" marR="1767839" indent="-228600">
              <a:lnSpc>
                <a:spcPts val="3030"/>
              </a:lnSpc>
              <a:spcBef>
                <a:spcPts val="4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5" dirty="0">
                <a:latin typeface="Carlito"/>
                <a:cs typeface="Carlito"/>
              </a:rPr>
              <a:t>interaction </a:t>
            </a:r>
            <a:r>
              <a:rPr sz="2800" spc="-10" dirty="0">
                <a:latin typeface="Carlito"/>
                <a:cs typeface="Carlito"/>
              </a:rPr>
              <a:t>between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0" dirty="0">
                <a:latin typeface="Carlito"/>
                <a:cs typeface="Carlito"/>
              </a:rPr>
              <a:t>client </a:t>
            </a:r>
            <a:r>
              <a:rPr sz="2800" spc="-5" dirty="0">
                <a:latin typeface="Carlito"/>
                <a:cs typeface="Carlito"/>
              </a:rPr>
              <a:t>and a server is </a:t>
            </a:r>
            <a:r>
              <a:rPr sz="2800" spc="-35" dirty="0">
                <a:latin typeface="Carlito"/>
                <a:cs typeface="Carlito"/>
              </a:rPr>
              <a:t>two-way  </a:t>
            </a:r>
            <a:r>
              <a:rPr sz="2800" spc="-15" dirty="0">
                <a:latin typeface="Carlito"/>
                <a:cs typeface="Carlito"/>
              </a:rPr>
              <a:t>communication.</a:t>
            </a:r>
            <a:endParaRPr sz="2800" dirty="0">
              <a:latin typeface="Carlito"/>
              <a:cs typeface="Carlito"/>
            </a:endParaRPr>
          </a:p>
          <a:p>
            <a:pPr marL="241300" marR="619760" indent="-228600">
              <a:lnSpc>
                <a:spcPts val="3020"/>
              </a:lnSpc>
              <a:spcBef>
                <a:spcPts val="1005"/>
              </a:spcBef>
              <a:buFont typeface="Arial"/>
              <a:buChar char="•"/>
              <a:tabLst>
                <a:tab pos="321945" algn="l"/>
                <a:tab pos="322580" algn="l"/>
              </a:tabLst>
            </a:pPr>
            <a:r>
              <a:rPr dirty="0"/>
              <a:t>	</a:t>
            </a:r>
            <a:r>
              <a:rPr sz="2800" spc="-5" dirty="0">
                <a:latin typeface="Carlito"/>
                <a:cs typeface="Carlito"/>
              </a:rPr>
              <a:t>In a </a:t>
            </a:r>
            <a:r>
              <a:rPr sz="2800" spc="-20" dirty="0">
                <a:latin typeface="Carlito"/>
                <a:cs typeface="Carlito"/>
              </a:rPr>
              <a:t>two-way </a:t>
            </a:r>
            <a:r>
              <a:rPr sz="2800" spc="-10" dirty="0">
                <a:latin typeface="Carlito"/>
                <a:cs typeface="Carlito"/>
              </a:rPr>
              <a:t>communication, </a:t>
            </a:r>
            <a:r>
              <a:rPr sz="2800" spc="-15" dirty="0">
                <a:solidFill>
                  <a:srgbClr val="2D75B6"/>
                </a:solidFill>
                <a:latin typeface="Carlito"/>
                <a:cs typeface="Carlito"/>
              </a:rPr>
              <a:t>we </a:t>
            </a:r>
            <a:r>
              <a:rPr sz="2800" spc="-10" dirty="0">
                <a:solidFill>
                  <a:srgbClr val="2D75B6"/>
                </a:solidFill>
                <a:latin typeface="Carlito"/>
                <a:cs typeface="Carlito"/>
              </a:rPr>
              <a:t>need </a:t>
            </a:r>
            <a:r>
              <a:rPr sz="2800" spc="-5" dirty="0">
                <a:solidFill>
                  <a:srgbClr val="2D75B6"/>
                </a:solidFill>
                <a:latin typeface="Carlito"/>
                <a:cs typeface="Carlito"/>
              </a:rPr>
              <a:t>a </a:t>
            </a:r>
            <a:r>
              <a:rPr sz="2800" spc="-10" dirty="0">
                <a:solidFill>
                  <a:srgbClr val="2D75B6"/>
                </a:solidFill>
                <a:latin typeface="Carlito"/>
                <a:cs typeface="Carlito"/>
              </a:rPr>
              <a:t>pair </a:t>
            </a:r>
            <a:r>
              <a:rPr sz="2800" spc="-5" dirty="0">
                <a:solidFill>
                  <a:srgbClr val="2D75B6"/>
                </a:solidFill>
                <a:latin typeface="Carlito"/>
                <a:cs typeface="Carlito"/>
              </a:rPr>
              <a:t>of </a:t>
            </a:r>
            <a:r>
              <a:rPr sz="2800" spc="-10" dirty="0">
                <a:solidFill>
                  <a:srgbClr val="2D75B6"/>
                </a:solidFill>
                <a:latin typeface="Carlito"/>
                <a:cs typeface="Carlito"/>
              </a:rPr>
              <a:t>addresses: local  </a:t>
            </a:r>
            <a:r>
              <a:rPr sz="2800" spc="-5" dirty="0">
                <a:solidFill>
                  <a:srgbClr val="2D75B6"/>
                </a:solidFill>
                <a:latin typeface="Carlito"/>
                <a:cs typeface="Carlito"/>
              </a:rPr>
              <a:t>(sender) and </a:t>
            </a:r>
            <a:r>
              <a:rPr sz="2800" spc="-15" dirty="0">
                <a:solidFill>
                  <a:srgbClr val="2D75B6"/>
                </a:solidFill>
                <a:latin typeface="Carlito"/>
                <a:cs typeface="Carlito"/>
              </a:rPr>
              <a:t>remote</a:t>
            </a:r>
            <a:r>
              <a:rPr sz="2800" spc="55" dirty="0">
                <a:solidFill>
                  <a:srgbClr val="2D75B6"/>
                </a:solidFill>
                <a:latin typeface="Carlito"/>
                <a:cs typeface="Carlito"/>
              </a:rPr>
              <a:t> </a:t>
            </a:r>
            <a:r>
              <a:rPr sz="2800" spc="-15" dirty="0">
                <a:solidFill>
                  <a:srgbClr val="2D75B6"/>
                </a:solidFill>
                <a:latin typeface="Carlito"/>
                <a:cs typeface="Carlito"/>
              </a:rPr>
              <a:t>(receiver).</a:t>
            </a:r>
            <a:endParaRPr sz="2800" dirty="0">
              <a:latin typeface="Carlito"/>
              <a:cs typeface="Carlito"/>
            </a:endParaRPr>
          </a:p>
          <a:p>
            <a:pPr marL="241300" marR="5080" indent="-228600">
              <a:lnSpc>
                <a:spcPts val="3020"/>
              </a:lnSpc>
              <a:spcBef>
                <a:spcPts val="1010"/>
              </a:spcBef>
              <a:buFont typeface="Arial"/>
              <a:buChar char="•"/>
              <a:tabLst>
                <a:tab pos="321945" algn="l"/>
                <a:tab pos="322580" algn="l"/>
              </a:tabLst>
            </a:pPr>
            <a:r>
              <a:rPr dirty="0"/>
              <a:t>	</a:t>
            </a:r>
            <a:r>
              <a:rPr sz="2800" spc="-10" dirty="0">
                <a:latin typeface="Carlito"/>
                <a:cs typeface="Carlito"/>
              </a:rPr>
              <a:t>The </a:t>
            </a:r>
            <a:r>
              <a:rPr sz="2800" spc="-10" dirty="0">
                <a:solidFill>
                  <a:srgbClr val="2D75B6"/>
                </a:solidFill>
                <a:latin typeface="Carlito"/>
                <a:cs typeface="Carlito"/>
              </a:rPr>
              <a:t>local address </a:t>
            </a:r>
            <a:r>
              <a:rPr sz="2800" spc="-5" dirty="0">
                <a:latin typeface="Carlito"/>
                <a:cs typeface="Carlito"/>
              </a:rPr>
              <a:t>in </a:t>
            </a:r>
            <a:r>
              <a:rPr sz="2800" spc="-10" dirty="0">
                <a:latin typeface="Carlito"/>
                <a:cs typeface="Carlito"/>
              </a:rPr>
              <a:t>one direction </a:t>
            </a:r>
            <a:r>
              <a:rPr sz="2800" spc="-5" dirty="0">
                <a:latin typeface="Carlito"/>
                <a:cs typeface="Carlito"/>
              </a:rPr>
              <a:t>is the </a:t>
            </a:r>
            <a:r>
              <a:rPr sz="2800" spc="-15" dirty="0">
                <a:solidFill>
                  <a:srgbClr val="2D75B6"/>
                </a:solidFill>
                <a:latin typeface="Carlito"/>
                <a:cs typeface="Carlito"/>
              </a:rPr>
              <a:t>remote </a:t>
            </a:r>
            <a:r>
              <a:rPr sz="2800" spc="-10" dirty="0">
                <a:solidFill>
                  <a:srgbClr val="2D75B6"/>
                </a:solidFill>
                <a:latin typeface="Carlito"/>
                <a:cs typeface="Carlito"/>
              </a:rPr>
              <a:t>address </a:t>
            </a:r>
            <a:r>
              <a:rPr sz="2800" spc="-5" dirty="0">
                <a:latin typeface="Carlito"/>
                <a:cs typeface="Carlito"/>
              </a:rPr>
              <a:t>in the </a:t>
            </a:r>
            <a:r>
              <a:rPr sz="2800" spc="-10" dirty="0">
                <a:latin typeface="Carlito"/>
                <a:cs typeface="Carlito"/>
              </a:rPr>
              <a:t>other  direction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10" dirty="0">
                <a:latin typeface="Carlito"/>
                <a:cs typeface="Carlito"/>
              </a:rPr>
              <a:t>vice</a:t>
            </a:r>
            <a:r>
              <a:rPr sz="2800" spc="35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versa.</a:t>
            </a:r>
            <a:endParaRPr sz="2800" dirty="0">
              <a:latin typeface="Carlito"/>
              <a:cs typeface="Carlito"/>
            </a:endParaRPr>
          </a:p>
          <a:p>
            <a:pPr marL="241300" marR="285750" indent="-228600">
              <a:lnSpc>
                <a:spcPct val="90000"/>
              </a:lnSpc>
              <a:spcBef>
                <a:spcPts val="95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rlito"/>
                <a:cs typeface="Carlito"/>
              </a:rPr>
              <a:t>Since communication </a:t>
            </a:r>
            <a:r>
              <a:rPr sz="2800" spc="-5" dirty="0">
                <a:latin typeface="Carlito"/>
                <a:cs typeface="Carlito"/>
              </a:rPr>
              <a:t>in the </a:t>
            </a:r>
            <a:r>
              <a:rPr sz="2800" spc="-10" dirty="0">
                <a:latin typeface="Carlito"/>
                <a:cs typeface="Carlito"/>
              </a:rPr>
              <a:t>client-server </a:t>
            </a:r>
            <a:r>
              <a:rPr sz="2800" spc="-15" dirty="0">
                <a:latin typeface="Carlito"/>
                <a:cs typeface="Carlito"/>
              </a:rPr>
              <a:t>paradigm </a:t>
            </a:r>
            <a:r>
              <a:rPr sz="2800" spc="-5" dirty="0">
                <a:latin typeface="Carlito"/>
                <a:cs typeface="Carlito"/>
              </a:rPr>
              <a:t>is </a:t>
            </a:r>
            <a:r>
              <a:rPr sz="2800" spc="-10" dirty="0">
                <a:latin typeface="Carlito"/>
                <a:cs typeface="Carlito"/>
              </a:rPr>
              <a:t>between two  </a:t>
            </a:r>
            <a:r>
              <a:rPr sz="2800" spc="-15" dirty="0">
                <a:latin typeface="Carlito"/>
                <a:cs typeface="Carlito"/>
              </a:rPr>
              <a:t>sockets, we </a:t>
            </a:r>
            <a:r>
              <a:rPr sz="2800" spc="-10" dirty="0">
                <a:latin typeface="Carlito"/>
                <a:cs typeface="Carlito"/>
              </a:rPr>
              <a:t>need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0" dirty="0">
                <a:solidFill>
                  <a:srgbClr val="2D75B6"/>
                </a:solidFill>
                <a:latin typeface="Carlito"/>
                <a:cs typeface="Carlito"/>
              </a:rPr>
              <a:t>pair </a:t>
            </a:r>
            <a:r>
              <a:rPr sz="2800" spc="-5" dirty="0">
                <a:solidFill>
                  <a:srgbClr val="2D75B6"/>
                </a:solidFill>
                <a:latin typeface="Carlito"/>
                <a:cs typeface="Carlito"/>
              </a:rPr>
              <a:t>of </a:t>
            </a:r>
            <a:r>
              <a:rPr sz="2800" spc="-20" dirty="0">
                <a:solidFill>
                  <a:srgbClr val="2D75B6"/>
                </a:solidFill>
                <a:latin typeface="Carlito"/>
                <a:cs typeface="Carlito"/>
              </a:rPr>
              <a:t>socket </a:t>
            </a:r>
            <a:r>
              <a:rPr sz="2800" spc="-10" dirty="0">
                <a:solidFill>
                  <a:srgbClr val="2D75B6"/>
                </a:solidFill>
                <a:latin typeface="Carlito"/>
                <a:cs typeface="Carlito"/>
              </a:rPr>
              <a:t>addresses </a:t>
            </a:r>
            <a:r>
              <a:rPr sz="2800" spc="-25" dirty="0">
                <a:latin typeface="Carlito"/>
                <a:cs typeface="Carlito"/>
              </a:rPr>
              <a:t>for </a:t>
            </a:r>
            <a:r>
              <a:rPr sz="2800" spc="-10" dirty="0">
                <a:latin typeface="Carlito"/>
                <a:cs typeface="Carlito"/>
              </a:rPr>
              <a:t>communication: </a:t>
            </a:r>
            <a:r>
              <a:rPr sz="2800" spc="-5" dirty="0">
                <a:latin typeface="Carlito"/>
                <a:cs typeface="Carlito"/>
              </a:rPr>
              <a:t>a  </a:t>
            </a:r>
            <a:r>
              <a:rPr sz="2800" spc="-10" dirty="0">
                <a:latin typeface="Carlito"/>
                <a:cs typeface="Carlito"/>
              </a:rPr>
              <a:t>local </a:t>
            </a:r>
            <a:r>
              <a:rPr sz="2800" spc="-20" dirty="0">
                <a:latin typeface="Carlito"/>
                <a:cs typeface="Carlito"/>
              </a:rPr>
              <a:t>socket </a:t>
            </a:r>
            <a:r>
              <a:rPr sz="2800" spc="-10" dirty="0">
                <a:latin typeface="Carlito"/>
                <a:cs typeface="Carlito"/>
              </a:rPr>
              <a:t>address </a:t>
            </a:r>
            <a:r>
              <a:rPr sz="2800" spc="-5" dirty="0">
                <a:latin typeface="Carlito"/>
                <a:cs typeface="Carlito"/>
              </a:rPr>
              <a:t>and a </a:t>
            </a:r>
            <a:r>
              <a:rPr sz="2800" spc="-15" dirty="0">
                <a:latin typeface="Carlito"/>
                <a:cs typeface="Carlito"/>
              </a:rPr>
              <a:t>remote </a:t>
            </a:r>
            <a:r>
              <a:rPr sz="2800" spc="-20" dirty="0">
                <a:latin typeface="Carlito"/>
                <a:cs typeface="Carlito"/>
              </a:rPr>
              <a:t>socket</a:t>
            </a:r>
            <a:r>
              <a:rPr sz="2800" spc="5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address.</a:t>
            </a:r>
            <a:endParaRPr sz="280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660430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38773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Application</a:t>
            </a:r>
            <a:r>
              <a:rPr sz="4400" spc="-50" dirty="0"/>
              <a:t> </a:t>
            </a:r>
            <a:r>
              <a:rPr sz="4400" spc="-25" dirty="0"/>
              <a:t>Layer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453165"/>
            <a:ext cx="10213340" cy="448183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8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The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fifth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layer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30" dirty="0">
                <a:latin typeface="Calibri"/>
                <a:cs typeface="Calibri"/>
              </a:rPr>
              <a:t> TCP/IP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protocol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suite</a:t>
            </a:r>
            <a:endParaRPr sz="26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8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The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application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layer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provides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services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to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65" dirty="0">
                <a:latin typeface="Calibri"/>
                <a:cs typeface="Calibri"/>
              </a:rPr>
              <a:t>user.</a:t>
            </a:r>
            <a:endParaRPr sz="26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The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communication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at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application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layer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is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logical,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not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physical.</a:t>
            </a:r>
            <a:endParaRPr sz="2600" dirty="0">
              <a:latin typeface="Calibri"/>
              <a:cs typeface="Calibri"/>
            </a:endParaRPr>
          </a:p>
          <a:p>
            <a:pPr marL="241300" marR="490855" indent="-228600">
              <a:lnSpc>
                <a:spcPts val="2810"/>
              </a:lnSpc>
              <a:spcBef>
                <a:spcPts val="103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The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application</a:t>
            </a:r>
            <a:r>
              <a:rPr sz="2600" spc="-20" dirty="0">
                <a:latin typeface="Calibri"/>
                <a:cs typeface="Calibri"/>
              </a:rPr>
              <a:t> layer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different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from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other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layers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 </a:t>
            </a:r>
            <a:r>
              <a:rPr sz="2600" spc="-5" dirty="0">
                <a:latin typeface="Calibri"/>
                <a:cs typeface="Calibri"/>
              </a:rPr>
              <a:t>that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it</a:t>
            </a:r>
            <a:r>
              <a:rPr sz="2600" spc="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is the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highest </a:t>
            </a:r>
            <a:r>
              <a:rPr sz="2600" spc="-57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layer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10" dirty="0">
                <a:latin typeface="Calibri"/>
                <a:cs typeface="Calibri"/>
              </a:rPr>
              <a:t> suite.</a:t>
            </a:r>
            <a:endParaRPr sz="2600" dirty="0">
              <a:latin typeface="Calibri"/>
              <a:cs typeface="Calibri"/>
            </a:endParaRPr>
          </a:p>
          <a:p>
            <a:pPr marL="241300" marR="5080" indent="-228600">
              <a:lnSpc>
                <a:spcPct val="90000"/>
              </a:lnSpc>
              <a:spcBef>
                <a:spcPts val="955"/>
              </a:spcBef>
              <a:buFont typeface="Arial MT"/>
              <a:buChar char="•"/>
              <a:tabLst>
                <a:tab pos="315595" algn="l"/>
                <a:tab pos="316865" algn="l"/>
              </a:tabLst>
            </a:pPr>
            <a:r>
              <a:rPr dirty="0"/>
              <a:t>	</a:t>
            </a:r>
            <a:r>
              <a:rPr sz="2600" spc="-5" dirty="0">
                <a:latin typeface="Calibri"/>
                <a:cs typeface="Calibri"/>
              </a:rPr>
              <a:t>The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protocols</a:t>
            </a:r>
            <a:r>
              <a:rPr sz="2600" dirty="0">
                <a:latin typeface="Calibri"/>
                <a:cs typeface="Calibri"/>
              </a:rPr>
              <a:t> in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this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layer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do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not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provide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services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to</a:t>
            </a:r>
            <a:r>
              <a:rPr sz="2600" spc="2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any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other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protocol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 </a:t>
            </a:r>
            <a:r>
              <a:rPr sz="2600" spc="-5" dirty="0">
                <a:latin typeface="Calibri"/>
                <a:cs typeface="Calibri"/>
              </a:rPr>
              <a:t>suite; </a:t>
            </a:r>
            <a:r>
              <a:rPr sz="2600" dirty="0">
                <a:latin typeface="Calibri"/>
                <a:cs typeface="Calibri"/>
              </a:rPr>
              <a:t>they </a:t>
            </a:r>
            <a:r>
              <a:rPr sz="2600" spc="-5" dirty="0">
                <a:latin typeface="Calibri"/>
                <a:cs typeface="Calibri"/>
              </a:rPr>
              <a:t>only </a:t>
            </a:r>
            <a:r>
              <a:rPr sz="2600" spc="-10" dirty="0">
                <a:latin typeface="Calibri"/>
                <a:cs typeface="Calibri"/>
              </a:rPr>
              <a:t>receive </a:t>
            </a:r>
            <a:r>
              <a:rPr sz="2600" dirty="0">
                <a:latin typeface="Calibri"/>
                <a:cs typeface="Calibri"/>
              </a:rPr>
              <a:t>services </a:t>
            </a:r>
            <a:r>
              <a:rPr sz="2600" spc="-10" dirty="0">
                <a:latin typeface="Calibri"/>
                <a:cs typeface="Calibri"/>
              </a:rPr>
              <a:t>from </a:t>
            </a:r>
            <a:r>
              <a:rPr sz="2600" dirty="0">
                <a:latin typeface="Calibri"/>
                <a:cs typeface="Calibri"/>
              </a:rPr>
              <a:t>the </a:t>
            </a:r>
            <a:r>
              <a:rPr sz="2600" spc="-10" dirty="0">
                <a:latin typeface="Calibri"/>
                <a:cs typeface="Calibri"/>
              </a:rPr>
              <a:t>protocols </a:t>
            </a:r>
            <a:r>
              <a:rPr sz="2600" dirty="0">
                <a:latin typeface="Calibri"/>
                <a:cs typeface="Calibri"/>
              </a:rPr>
              <a:t>in the </a:t>
            </a:r>
            <a:r>
              <a:rPr sz="2600" spc="-5" dirty="0">
                <a:latin typeface="Calibri"/>
                <a:cs typeface="Calibri"/>
              </a:rPr>
              <a:t>transport 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60" dirty="0">
                <a:latin typeface="Calibri"/>
                <a:cs typeface="Calibri"/>
              </a:rPr>
              <a:t>layer.</a:t>
            </a:r>
            <a:endParaRPr sz="26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9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This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means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that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protocols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can</a:t>
            </a:r>
            <a:r>
              <a:rPr sz="2600" spc="-5" dirty="0">
                <a:latin typeface="Calibri"/>
                <a:cs typeface="Calibri"/>
              </a:rPr>
              <a:t> be </a:t>
            </a:r>
            <a:r>
              <a:rPr sz="2600" dirty="0">
                <a:latin typeface="Calibri"/>
                <a:cs typeface="Calibri"/>
              </a:rPr>
              <a:t>added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or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removed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from</a:t>
            </a:r>
            <a:r>
              <a:rPr sz="2600" dirty="0">
                <a:latin typeface="Calibri"/>
                <a:cs typeface="Calibri"/>
              </a:rPr>
              <a:t> this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layer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easily.</a:t>
            </a:r>
            <a:endParaRPr sz="26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8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the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application-layer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protocols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can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be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both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standard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nonstandard.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842594"/>
            <a:ext cx="10333990" cy="518668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41300" marR="5080" indent="-228600">
              <a:lnSpc>
                <a:spcPts val="3030"/>
              </a:lnSpc>
              <a:spcBef>
                <a:spcPts val="4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20" dirty="0">
                <a:latin typeface="Carlito"/>
                <a:cs typeface="Carlito"/>
              </a:rPr>
              <a:t>socket </a:t>
            </a:r>
            <a:r>
              <a:rPr sz="2800" spc="-10" dirty="0">
                <a:latin typeface="Carlito"/>
                <a:cs typeface="Carlito"/>
              </a:rPr>
              <a:t>address </a:t>
            </a:r>
            <a:r>
              <a:rPr sz="2800" spc="-5" dirty="0">
                <a:latin typeface="Carlito"/>
                <a:cs typeface="Carlito"/>
              </a:rPr>
              <a:t>should </a:t>
            </a:r>
            <a:r>
              <a:rPr sz="2800" spc="-25" dirty="0">
                <a:latin typeface="Carlito"/>
                <a:cs typeface="Carlito"/>
              </a:rPr>
              <a:t>first </a:t>
            </a:r>
            <a:r>
              <a:rPr sz="2800" spc="-10" dirty="0">
                <a:latin typeface="Carlito"/>
                <a:cs typeface="Carlito"/>
              </a:rPr>
              <a:t>define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computer </a:t>
            </a:r>
            <a:r>
              <a:rPr sz="2800" spc="-5" dirty="0">
                <a:latin typeface="Carlito"/>
                <a:cs typeface="Carlito"/>
              </a:rPr>
              <a:t>on which a </a:t>
            </a:r>
            <a:r>
              <a:rPr sz="2800" spc="-10" dirty="0">
                <a:latin typeface="Carlito"/>
                <a:cs typeface="Carlito"/>
              </a:rPr>
              <a:t>client or  </a:t>
            </a:r>
            <a:r>
              <a:rPr sz="2800" spc="-5" dirty="0">
                <a:latin typeface="Carlito"/>
                <a:cs typeface="Carlito"/>
              </a:rPr>
              <a:t>a server is</a:t>
            </a:r>
            <a:r>
              <a:rPr sz="2800" spc="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running.</a:t>
            </a:r>
            <a:endParaRPr sz="2800">
              <a:latin typeface="Carlito"/>
              <a:cs typeface="Carlito"/>
            </a:endParaRPr>
          </a:p>
          <a:p>
            <a:pPr marL="241300" marR="158750" indent="-228600">
              <a:lnSpc>
                <a:spcPts val="302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5" dirty="0">
                <a:latin typeface="Carlito"/>
                <a:cs typeface="Carlito"/>
              </a:rPr>
              <a:t>computer </a:t>
            </a:r>
            <a:r>
              <a:rPr sz="2800" spc="-5" dirty="0">
                <a:latin typeface="Carlito"/>
                <a:cs typeface="Carlito"/>
              </a:rPr>
              <a:t>in the </a:t>
            </a:r>
            <a:r>
              <a:rPr sz="2800" spc="-10" dirty="0">
                <a:latin typeface="Carlito"/>
                <a:cs typeface="Carlito"/>
              </a:rPr>
              <a:t>Internet </a:t>
            </a:r>
            <a:r>
              <a:rPr sz="2800" spc="-5" dirty="0">
                <a:latin typeface="Carlito"/>
                <a:cs typeface="Carlito"/>
              </a:rPr>
              <a:t>is </a:t>
            </a:r>
            <a:r>
              <a:rPr sz="2800" spc="-10" dirty="0">
                <a:latin typeface="Carlito"/>
                <a:cs typeface="Carlito"/>
              </a:rPr>
              <a:t>uniquely defined </a:t>
            </a:r>
            <a:r>
              <a:rPr sz="2800" spc="-15" dirty="0">
                <a:latin typeface="Carlito"/>
                <a:cs typeface="Carlito"/>
              </a:rPr>
              <a:t>by </a:t>
            </a:r>
            <a:r>
              <a:rPr sz="2800" spc="-5" dirty="0">
                <a:solidFill>
                  <a:srgbClr val="2D75B6"/>
                </a:solidFill>
                <a:latin typeface="Carlito"/>
                <a:cs typeface="Carlito"/>
              </a:rPr>
              <a:t>its IP </a:t>
            </a:r>
            <a:r>
              <a:rPr sz="2800" spc="-10" dirty="0">
                <a:solidFill>
                  <a:srgbClr val="2D75B6"/>
                </a:solidFill>
                <a:latin typeface="Carlito"/>
                <a:cs typeface="Carlito"/>
              </a:rPr>
              <a:t>address</a:t>
            </a:r>
            <a:r>
              <a:rPr sz="2800" spc="-10" dirty="0">
                <a:latin typeface="Carlito"/>
                <a:cs typeface="Carlito"/>
              </a:rPr>
              <a:t>, </a:t>
            </a:r>
            <a:r>
              <a:rPr sz="2800" spc="-5" dirty="0">
                <a:latin typeface="Carlito"/>
                <a:cs typeface="Carlito"/>
              </a:rPr>
              <a:t>a 32-  bit</a:t>
            </a:r>
            <a:r>
              <a:rPr sz="2800" dirty="0">
                <a:latin typeface="Carlito"/>
                <a:cs typeface="Carlito"/>
              </a:rPr>
              <a:t> </a:t>
            </a:r>
            <a:r>
              <a:rPr sz="2800" spc="-50" dirty="0">
                <a:latin typeface="Carlito"/>
                <a:cs typeface="Carlito"/>
              </a:rPr>
              <a:t>integer.</a:t>
            </a:r>
            <a:endParaRPr sz="2800">
              <a:latin typeface="Carlito"/>
              <a:cs typeface="Carlito"/>
            </a:endParaRPr>
          </a:p>
          <a:p>
            <a:pPr marL="241300" marR="634365" indent="-228600">
              <a:lnSpc>
                <a:spcPct val="90000"/>
              </a:lnSpc>
              <a:spcBef>
                <a:spcPts val="9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45" dirty="0">
                <a:latin typeface="Carlito"/>
                <a:cs typeface="Carlito"/>
              </a:rPr>
              <a:t>However, </a:t>
            </a:r>
            <a:r>
              <a:rPr sz="2800" spc="-20" dirty="0">
                <a:solidFill>
                  <a:srgbClr val="2D75B6"/>
                </a:solidFill>
                <a:latin typeface="Carlito"/>
                <a:cs typeface="Carlito"/>
              </a:rPr>
              <a:t>several </a:t>
            </a:r>
            <a:r>
              <a:rPr sz="2800" spc="-10" dirty="0">
                <a:solidFill>
                  <a:srgbClr val="2D75B6"/>
                </a:solidFill>
                <a:latin typeface="Carlito"/>
                <a:cs typeface="Carlito"/>
              </a:rPr>
              <a:t>client </a:t>
            </a:r>
            <a:r>
              <a:rPr sz="2800" spc="-5" dirty="0">
                <a:solidFill>
                  <a:srgbClr val="2D75B6"/>
                </a:solidFill>
                <a:latin typeface="Carlito"/>
                <a:cs typeface="Carlito"/>
              </a:rPr>
              <a:t>or </a:t>
            </a:r>
            <a:r>
              <a:rPr sz="2800" spc="-10" dirty="0">
                <a:solidFill>
                  <a:srgbClr val="2D75B6"/>
                </a:solidFill>
                <a:latin typeface="Carlito"/>
                <a:cs typeface="Carlito"/>
              </a:rPr>
              <a:t>server </a:t>
            </a:r>
            <a:r>
              <a:rPr sz="2800" spc="-15" dirty="0">
                <a:solidFill>
                  <a:srgbClr val="2D75B6"/>
                </a:solidFill>
                <a:latin typeface="Carlito"/>
                <a:cs typeface="Carlito"/>
              </a:rPr>
              <a:t>processes </a:t>
            </a:r>
            <a:r>
              <a:rPr sz="2800" spc="-20" dirty="0">
                <a:latin typeface="Carlito"/>
                <a:cs typeface="Carlito"/>
              </a:rPr>
              <a:t>may </a:t>
            </a:r>
            <a:r>
              <a:rPr sz="2800" spc="-5" dirty="0">
                <a:latin typeface="Carlito"/>
                <a:cs typeface="Carlito"/>
              </a:rPr>
              <a:t>be </a:t>
            </a:r>
            <a:r>
              <a:rPr sz="2800" spc="-10" dirty="0">
                <a:latin typeface="Carlito"/>
                <a:cs typeface="Carlito"/>
              </a:rPr>
              <a:t>running </a:t>
            </a:r>
            <a:r>
              <a:rPr sz="2800" spc="-15" dirty="0">
                <a:latin typeface="Carlito"/>
                <a:cs typeface="Carlito"/>
              </a:rPr>
              <a:t>at </a:t>
            </a:r>
            <a:r>
              <a:rPr sz="2800" spc="-5" dirty="0">
                <a:latin typeface="Carlito"/>
                <a:cs typeface="Carlito"/>
              </a:rPr>
              <a:t>the  same time on a </a:t>
            </a:r>
            <a:r>
              <a:rPr sz="2800" spc="-40" dirty="0">
                <a:latin typeface="Carlito"/>
                <a:cs typeface="Carlito"/>
              </a:rPr>
              <a:t>computer, </a:t>
            </a:r>
            <a:r>
              <a:rPr sz="2800" spc="-5" dirty="0">
                <a:latin typeface="Carlito"/>
                <a:cs typeface="Carlito"/>
              </a:rPr>
              <a:t>which means </a:t>
            </a:r>
            <a:r>
              <a:rPr sz="2800" spc="-10" dirty="0">
                <a:latin typeface="Carlito"/>
                <a:cs typeface="Carlito"/>
              </a:rPr>
              <a:t>that </a:t>
            </a:r>
            <a:r>
              <a:rPr sz="2800" spc="-15" dirty="0">
                <a:latin typeface="Carlito"/>
                <a:cs typeface="Carlito"/>
              </a:rPr>
              <a:t>we </a:t>
            </a:r>
            <a:r>
              <a:rPr sz="2800" spc="-10" dirty="0">
                <a:latin typeface="Carlito"/>
                <a:cs typeface="Carlito"/>
              </a:rPr>
              <a:t>need </a:t>
            </a:r>
            <a:r>
              <a:rPr sz="2800" spc="-5" dirty="0">
                <a:latin typeface="Carlito"/>
                <a:cs typeface="Carlito"/>
              </a:rPr>
              <a:t>another  </a:t>
            </a:r>
            <a:r>
              <a:rPr sz="2800" spc="-10" dirty="0">
                <a:latin typeface="Carlito"/>
                <a:cs typeface="Carlito"/>
              </a:rPr>
              <a:t>identifier </a:t>
            </a:r>
            <a:r>
              <a:rPr sz="2800" spc="-15" dirty="0">
                <a:latin typeface="Carlito"/>
                <a:cs typeface="Carlito"/>
              </a:rPr>
              <a:t>to </a:t>
            </a:r>
            <a:r>
              <a:rPr sz="2800" spc="-10" dirty="0">
                <a:latin typeface="Carlito"/>
                <a:cs typeface="Carlito"/>
              </a:rPr>
              <a:t>define </a:t>
            </a:r>
            <a:r>
              <a:rPr sz="2800" spc="-5" dirty="0">
                <a:latin typeface="Carlito"/>
                <a:cs typeface="Carlito"/>
              </a:rPr>
              <a:t>the specific </a:t>
            </a:r>
            <a:r>
              <a:rPr sz="2800" spc="-10" dirty="0">
                <a:latin typeface="Carlito"/>
                <a:cs typeface="Carlito"/>
              </a:rPr>
              <a:t>client </a:t>
            </a:r>
            <a:r>
              <a:rPr sz="2800" spc="-5" dirty="0">
                <a:latin typeface="Carlito"/>
                <a:cs typeface="Carlito"/>
              </a:rPr>
              <a:t>or server </a:t>
            </a:r>
            <a:r>
              <a:rPr sz="2800" spc="-20" dirty="0">
                <a:latin typeface="Carlito"/>
                <a:cs typeface="Carlito"/>
              </a:rPr>
              <a:t>involved </a:t>
            </a:r>
            <a:r>
              <a:rPr sz="2800" spc="-5" dirty="0">
                <a:latin typeface="Carlito"/>
                <a:cs typeface="Carlito"/>
              </a:rPr>
              <a:t>in the  </a:t>
            </a:r>
            <a:r>
              <a:rPr sz="2800" spc="-15" dirty="0">
                <a:latin typeface="Carlito"/>
                <a:cs typeface="Carlito"/>
              </a:rPr>
              <a:t>communication.</a:t>
            </a:r>
            <a:endParaRPr sz="2800">
              <a:latin typeface="Carlito"/>
              <a:cs typeface="Carlito"/>
            </a:endParaRPr>
          </a:p>
          <a:p>
            <a:pPr marL="241300" marR="643890" indent="-228600">
              <a:lnSpc>
                <a:spcPts val="3020"/>
              </a:lnSpc>
              <a:spcBef>
                <a:spcPts val="104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An </a:t>
            </a:r>
            <a:r>
              <a:rPr sz="2800" spc="-10" dirty="0">
                <a:latin typeface="Carlito"/>
                <a:cs typeface="Carlito"/>
              </a:rPr>
              <a:t>application </a:t>
            </a:r>
            <a:r>
              <a:rPr sz="2800" spc="-25" dirty="0">
                <a:latin typeface="Carlito"/>
                <a:cs typeface="Carlito"/>
              </a:rPr>
              <a:t>program </a:t>
            </a:r>
            <a:r>
              <a:rPr sz="2800" spc="-10" dirty="0">
                <a:latin typeface="Carlito"/>
                <a:cs typeface="Carlito"/>
              </a:rPr>
              <a:t>can </a:t>
            </a:r>
            <a:r>
              <a:rPr sz="2800" spc="-5" dirty="0">
                <a:latin typeface="Carlito"/>
                <a:cs typeface="Carlito"/>
              </a:rPr>
              <a:t>be </a:t>
            </a:r>
            <a:r>
              <a:rPr sz="2800" spc="-15" dirty="0">
                <a:latin typeface="Carlito"/>
                <a:cs typeface="Carlito"/>
              </a:rPr>
              <a:t>defined by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0" dirty="0">
                <a:solidFill>
                  <a:srgbClr val="2D75B6"/>
                </a:solidFill>
                <a:latin typeface="Carlito"/>
                <a:cs typeface="Carlito"/>
              </a:rPr>
              <a:t>port </a:t>
            </a:r>
            <a:r>
              <a:rPr sz="2800" spc="-40" dirty="0">
                <a:solidFill>
                  <a:srgbClr val="2D75B6"/>
                </a:solidFill>
                <a:latin typeface="Carlito"/>
                <a:cs typeface="Carlito"/>
              </a:rPr>
              <a:t>number</a:t>
            </a:r>
            <a:r>
              <a:rPr sz="2800" spc="-40" dirty="0">
                <a:latin typeface="Carlito"/>
                <a:cs typeface="Carlito"/>
              </a:rPr>
              <a:t>,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0" dirty="0">
                <a:latin typeface="Carlito"/>
                <a:cs typeface="Carlito"/>
              </a:rPr>
              <a:t>16-bit  </a:t>
            </a:r>
            <a:r>
              <a:rPr sz="2800" spc="-50" dirty="0">
                <a:latin typeface="Carlito"/>
                <a:cs typeface="Carlito"/>
              </a:rPr>
              <a:t>integer.</a:t>
            </a:r>
            <a:endParaRPr sz="2800">
              <a:latin typeface="Carlito"/>
              <a:cs typeface="Carlito"/>
            </a:endParaRPr>
          </a:p>
          <a:p>
            <a:pPr marL="241300" marR="445134" indent="-228600">
              <a:lnSpc>
                <a:spcPts val="3020"/>
              </a:lnSpc>
              <a:spcBef>
                <a:spcPts val="1019"/>
              </a:spcBef>
              <a:buFont typeface="Arial"/>
              <a:buChar char="•"/>
              <a:tabLst>
                <a:tab pos="321945" algn="l"/>
                <a:tab pos="322580" algn="l"/>
              </a:tabLst>
            </a:pPr>
            <a:r>
              <a:rPr dirty="0"/>
              <a:t>	</a:t>
            </a:r>
            <a:r>
              <a:rPr sz="2800" spc="-10" dirty="0">
                <a:latin typeface="Carlito"/>
                <a:cs typeface="Carlito"/>
              </a:rPr>
              <a:t>This </a:t>
            </a:r>
            <a:r>
              <a:rPr sz="2800" spc="-5" dirty="0">
                <a:latin typeface="Carlito"/>
                <a:cs typeface="Carlito"/>
              </a:rPr>
              <a:t>means </a:t>
            </a:r>
            <a:r>
              <a:rPr sz="2800" spc="-10" dirty="0">
                <a:latin typeface="Carlito"/>
                <a:cs typeface="Carlito"/>
              </a:rPr>
              <a:t>that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20" dirty="0">
                <a:latin typeface="Carlito"/>
                <a:cs typeface="Carlito"/>
              </a:rPr>
              <a:t>socket </a:t>
            </a:r>
            <a:r>
              <a:rPr sz="2800" spc="-10" dirty="0">
                <a:latin typeface="Carlito"/>
                <a:cs typeface="Carlito"/>
              </a:rPr>
              <a:t>address should </a:t>
            </a:r>
            <a:r>
              <a:rPr sz="2800" spc="-5" dirty="0">
                <a:latin typeface="Carlito"/>
                <a:cs typeface="Carlito"/>
              </a:rPr>
              <a:t>be a </a:t>
            </a:r>
            <a:r>
              <a:rPr sz="2800" spc="-10" dirty="0">
                <a:solidFill>
                  <a:srgbClr val="2D75B6"/>
                </a:solidFill>
                <a:latin typeface="Carlito"/>
                <a:cs typeface="Carlito"/>
              </a:rPr>
              <a:t>combination </a:t>
            </a:r>
            <a:r>
              <a:rPr sz="2800" spc="-5" dirty="0">
                <a:solidFill>
                  <a:srgbClr val="2D75B6"/>
                </a:solidFill>
                <a:latin typeface="Carlito"/>
                <a:cs typeface="Carlito"/>
              </a:rPr>
              <a:t>of </a:t>
            </a:r>
            <a:r>
              <a:rPr sz="2800" spc="-5" dirty="0">
                <a:latin typeface="Carlito"/>
                <a:cs typeface="Carlito"/>
              </a:rPr>
              <a:t>an IP  </a:t>
            </a:r>
            <a:r>
              <a:rPr sz="2800" spc="-10" dirty="0">
                <a:latin typeface="Carlito"/>
                <a:cs typeface="Carlito"/>
              </a:rPr>
              <a:t>address </a:t>
            </a:r>
            <a:r>
              <a:rPr sz="2800" spc="-5" dirty="0">
                <a:latin typeface="Carlito"/>
                <a:cs typeface="Carlito"/>
              </a:rPr>
              <a:t>and a </a:t>
            </a:r>
            <a:r>
              <a:rPr sz="2800" spc="-10" dirty="0">
                <a:latin typeface="Carlito"/>
                <a:cs typeface="Carlito"/>
              </a:rPr>
              <a:t>port</a:t>
            </a:r>
            <a:r>
              <a:rPr sz="2800" spc="65" dirty="0">
                <a:latin typeface="Carlito"/>
                <a:cs typeface="Carlito"/>
              </a:rPr>
              <a:t> </a:t>
            </a:r>
            <a:r>
              <a:rPr sz="2800" spc="-50" dirty="0">
                <a:latin typeface="Carlito"/>
                <a:cs typeface="Carlito"/>
              </a:rPr>
              <a:t>number.</a:t>
            </a:r>
            <a:endParaRPr sz="28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204125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38214" y="2741261"/>
            <a:ext cx="6212702" cy="16874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3901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8" y="609676"/>
            <a:ext cx="8150861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0" dirty="0"/>
              <a:t>Finding </a:t>
            </a:r>
            <a:r>
              <a:rPr spc="-250" dirty="0"/>
              <a:t>Socket</a:t>
            </a:r>
            <a:r>
              <a:rPr spc="-505" dirty="0"/>
              <a:t> </a:t>
            </a:r>
            <a:r>
              <a:rPr spc="-155" dirty="0"/>
              <a:t>Addresses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19046"/>
            <a:ext cx="10039350" cy="440245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75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rlito"/>
                <a:cs typeface="Carlito"/>
              </a:rPr>
              <a:t>The </a:t>
            </a:r>
            <a:r>
              <a:rPr sz="2600" spc="-5" dirty="0">
                <a:latin typeface="Carlito"/>
                <a:cs typeface="Carlito"/>
              </a:rPr>
              <a:t>situation </a:t>
            </a:r>
            <a:r>
              <a:rPr sz="2600" dirty="0">
                <a:latin typeface="Carlito"/>
                <a:cs typeface="Carlito"/>
              </a:rPr>
              <a:t>is </a:t>
            </a:r>
            <a:r>
              <a:rPr sz="2600" spc="-20" dirty="0">
                <a:latin typeface="Carlito"/>
                <a:cs typeface="Carlito"/>
              </a:rPr>
              <a:t>different </a:t>
            </a:r>
            <a:r>
              <a:rPr sz="2600" spc="-25" dirty="0">
                <a:latin typeface="Carlito"/>
                <a:cs typeface="Carlito"/>
              </a:rPr>
              <a:t>for </a:t>
            </a:r>
            <a:r>
              <a:rPr sz="2600" dirty="0">
                <a:latin typeface="Carlito"/>
                <a:cs typeface="Carlito"/>
              </a:rPr>
              <a:t>each</a:t>
            </a:r>
            <a:r>
              <a:rPr sz="2600" spc="-55" dirty="0">
                <a:latin typeface="Carlito"/>
                <a:cs typeface="Carlito"/>
              </a:rPr>
              <a:t> </a:t>
            </a:r>
            <a:r>
              <a:rPr sz="2600" spc="-5" dirty="0">
                <a:latin typeface="Carlito"/>
                <a:cs typeface="Carlito"/>
              </a:rPr>
              <a:t>site.</a:t>
            </a:r>
            <a:endParaRPr sz="2600">
              <a:latin typeface="Carlito"/>
              <a:cs typeface="Carlito"/>
            </a:endParaRPr>
          </a:p>
          <a:p>
            <a:pPr marL="241300" marR="67310" indent="-228600">
              <a:lnSpc>
                <a:spcPts val="2500"/>
              </a:lnSpc>
              <a:spcBef>
                <a:spcPts val="975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rlito"/>
                <a:cs typeface="Carlito"/>
              </a:rPr>
              <a:t>The server needs a </a:t>
            </a:r>
            <a:r>
              <a:rPr sz="2600" spc="-5" dirty="0">
                <a:latin typeface="Carlito"/>
                <a:cs typeface="Carlito"/>
              </a:rPr>
              <a:t>local </a:t>
            </a:r>
            <a:r>
              <a:rPr sz="2600" dirty="0">
                <a:latin typeface="Carlito"/>
                <a:cs typeface="Carlito"/>
              </a:rPr>
              <a:t>(server) and a </a:t>
            </a:r>
            <a:r>
              <a:rPr sz="2600" spc="-10" dirty="0">
                <a:latin typeface="Carlito"/>
                <a:cs typeface="Carlito"/>
              </a:rPr>
              <a:t>remote </a:t>
            </a:r>
            <a:r>
              <a:rPr sz="2600" spc="-5" dirty="0">
                <a:latin typeface="Carlito"/>
                <a:cs typeface="Carlito"/>
              </a:rPr>
              <a:t>(client) </a:t>
            </a:r>
            <a:r>
              <a:rPr sz="2600" spc="-15" dirty="0">
                <a:latin typeface="Carlito"/>
                <a:cs typeface="Carlito"/>
              </a:rPr>
              <a:t>socket </a:t>
            </a:r>
            <a:r>
              <a:rPr sz="2600" spc="-5" dirty="0">
                <a:latin typeface="Carlito"/>
                <a:cs typeface="Carlito"/>
              </a:rPr>
              <a:t>address </a:t>
            </a:r>
            <a:r>
              <a:rPr sz="2600" spc="-25" dirty="0">
                <a:latin typeface="Carlito"/>
                <a:cs typeface="Carlito"/>
              </a:rPr>
              <a:t>for  </a:t>
            </a:r>
            <a:r>
              <a:rPr sz="2600" spc="-10" dirty="0">
                <a:latin typeface="Carlito"/>
                <a:cs typeface="Carlito"/>
              </a:rPr>
              <a:t>communication.</a:t>
            </a:r>
            <a:endParaRPr sz="2600">
              <a:latin typeface="Carlito"/>
              <a:cs typeface="Carlito"/>
            </a:endParaRPr>
          </a:p>
          <a:p>
            <a:pPr marL="241300" marR="9525" indent="-228600">
              <a:lnSpc>
                <a:spcPts val="25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rlito"/>
                <a:cs typeface="Carlito"/>
              </a:rPr>
              <a:t>The </a:t>
            </a:r>
            <a:r>
              <a:rPr sz="2600" spc="-5" dirty="0">
                <a:latin typeface="Carlito"/>
                <a:cs typeface="Carlito"/>
              </a:rPr>
              <a:t>client </a:t>
            </a:r>
            <a:r>
              <a:rPr sz="2600" dirty="0">
                <a:latin typeface="Carlito"/>
                <a:cs typeface="Carlito"/>
              </a:rPr>
              <a:t>also </a:t>
            </a:r>
            <a:r>
              <a:rPr sz="2600" spc="-5" dirty="0">
                <a:latin typeface="Carlito"/>
                <a:cs typeface="Carlito"/>
              </a:rPr>
              <a:t>needs </a:t>
            </a:r>
            <a:r>
              <a:rPr sz="2600" dirty="0">
                <a:latin typeface="Carlito"/>
                <a:cs typeface="Carlito"/>
              </a:rPr>
              <a:t>a </a:t>
            </a:r>
            <a:r>
              <a:rPr sz="2600" spc="-5" dirty="0">
                <a:latin typeface="Carlito"/>
                <a:cs typeface="Carlito"/>
              </a:rPr>
              <a:t>local (client) </a:t>
            </a:r>
            <a:r>
              <a:rPr sz="2600" dirty="0">
                <a:latin typeface="Carlito"/>
                <a:cs typeface="Carlito"/>
              </a:rPr>
              <a:t>and a </a:t>
            </a:r>
            <a:r>
              <a:rPr sz="2600" spc="-10" dirty="0">
                <a:latin typeface="Carlito"/>
                <a:cs typeface="Carlito"/>
              </a:rPr>
              <a:t>remote </a:t>
            </a:r>
            <a:r>
              <a:rPr sz="2600" dirty="0">
                <a:latin typeface="Carlito"/>
                <a:cs typeface="Carlito"/>
              </a:rPr>
              <a:t>(server) </a:t>
            </a:r>
            <a:r>
              <a:rPr sz="2600" spc="-15" dirty="0">
                <a:latin typeface="Carlito"/>
                <a:cs typeface="Carlito"/>
              </a:rPr>
              <a:t>socket </a:t>
            </a:r>
            <a:r>
              <a:rPr sz="2600" spc="-5" dirty="0">
                <a:latin typeface="Carlito"/>
                <a:cs typeface="Carlito"/>
              </a:rPr>
              <a:t>address  </a:t>
            </a:r>
            <a:r>
              <a:rPr sz="2600" spc="-25" dirty="0">
                <a:latin typeface="Carlito"/>
                <a:cs typeface="Carlito"/>
              </a:rPr>
              <a:t>for</a:t>
            </a:r>
            <a:r>
              <a:rPr sz="2600" dirty="0">
                <a:latin typeface="Carlito"/>
                <a:cs typeface="Carlito"/>
              </a:rPr>
              <a:t> </a:t>
            </a:r>
            <a:r>
              <a:rPr sz="2600" spc="-5" dirty="0">
                <a:latin typeface="Carlito"/>
                <a:cs typeface="Carlito"/>
              </a:rPr>
              <a:t>communication.</a:t>
            </a:r>
            <a:endParaRPr sz="26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rlito"/>
                <a:cs typeface="Carlito"/>
              </a:rPr>
              <a:t>The </a:t>
            </a:r>
            <a:r>
              <a:rPr sz="2600" spc="-5" dirty="0">
                <a:latin typeface="Carlito"/>
                <a:cs typeface="Carlito"/>
              </a:rPr>
              <a:t>local </a:t>
            </a:r>
            <a:r>
              <a:rPr sz="2600" dirty="0">
                <a:latin typeface="Carlito"/>
                <a:cs typeface="Carlito"/>
              </a:rPr>
              <a:t>(server) </a:t>
            </a:r>
            <a:r>
              <a:rPr sz="2600" spc="-15" dirty="0">
                <a:latin typeface="Carlito"/>
                <a:cs typeface="Carlito"/>
              </a:rPr>
              <a:t>socket </a:t>
            </a:r>
            <a:r>
              <a:rPr sz="2600" spc="-5" dirty="0">
                <a:latin typeface="Carlito"/>
                <a:cs typeface="Carlito"/>
              </a:rPr>
              <a:t>address </a:t>
            </a:r>
            <a:r>
              <a:rPr sz="2600" dirty="0">
                <a:latin typeface="Carlito"/>
                <a:cs typeface="Carlito"/>
              </a:rPr>
              <a:t>is </a:t>
            </a:r>
            <a:r>
              <a:rPr sz="2600" spc="-10" dirty="0">
                <a:latin typeface="Carlito"/>
                <a:cs typeface="Carlito"/>
              </a:rPr>
              <a:t>provided </a:t>
            </a:r>
            <a:r>
              <a:rPr sz="2600" spc="-5" dirty="0">
                <a:latin typeface="Carlito"/>
                <a:cs typeface="Carlito"/>
              </a:rPr>
              <a:t>by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10" dirty="0">
                <a:solidFill>
                  <a:srgbClr val="2D75B6"/>
                </a:solidFill>
                <a:latin typeface="Carlito"/>
                <a:cs typeface="Carlito"/>
              </a:rPr>
              <a:t>operating</a:t>
            </a:r>
            <a:r>
              <a:rPr sz="2600" spc="-155" dirty="0">
                <a:solidFill>
                  <a:srgbClr val="2D75B6"/>
                </a:solidFill>
                <a:latin typeface="Carlito"/>
                <a:cs typeface="Carlito"/>
              </a:rPr>
              <a:t> </a:t>
            </a:r>
            <a:r>
              <a:rPr sz="2600" spc="-20" dirty="0">
                <a:solidFill>
                  <a:srgbClr val="2D75B6"/>
                </a:solidFill>
                <a:latin typeface="Carlito"/>
                <a:cs typeface="Carlito"/>
              </a:rPr>
              <a:t>system.</a:t>
            </a:r>
            <a:endParaRPr sz="2600">
              <a:latin typeface="Carlito"/>
              <a:cs typeface="Carlito"/>
            </a:endParaRPr>
          </a:p>
          <a:p>
            <a:pPr marL="241300" marR="60325" indent="-228600">
              <a:lnSpc>
                <a:spcPts val="2500"/>
              </a:lnSpc>
              <a:spcBef>
                <a:spcPts val="969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rlito"/>
                <a:cs typeface="Carlito"/>
              </a:rPr>
              <a:t>The </a:t>
            </a:r>
            <a:r>
              <a:rPr sz="2600" spc="-10" dirty="0">
                <a:latin typeface="Carlito"/>
                <a:cs typeface="Carlito"/>
              </a:rPr>
              <a:t>remote </a:t>
            </a:r>
            <a:r>
              <a:rPr sz="2600" spc="-15" dirty="0">
                <a:latin typeface="Carlito"/>
                <a:cs typeface="Carlito"/>
              </a:rPr>
              <a:t>socket </a:t>
            </a:r>
            <a:r>
              <a:rPr sz="2600" spc="-5" dirty="0">
                <a:latin typeface="Carlito"/>
                <a:cs typeface="Carlito"/>
              </a:rPr>
              <a:t>address </a:t>
            </a:r>
            <a:r>
              <a:rPr sz="2600" spc="-25" dirty="0">
                <a:latin typeface="Carlito"/>
                <a:cs typeface="Carlito"/>
              </a:rPr>
              <a:t>for </a:t>
            </a:r>
            <a:r>
              <a:rPr sz="2600" dirty="0">
                <a:latin typeface="Carlito"/>
                <a:cs typeface="Carlito"/>
              </a:rPr>
              <a:t>a server is the </a:t>
            </a:r>
            <a:r>
              <a:rPr sz="2600" spc="-15" dirty="0">
                <a:latin typeface="Carlito"/>
                <a:cs typeface="Carlito"/>
              </a:rPr>
              <a:t>socket </a:t>
            </a:r>
            <a:r>
              <a:rPr sz="2600" spc="-5" dirty="0">
                <a:latin typeface="Carlito"/>
                <a:cs typeface="Carlito"/>
              </a:rPr>
              <a:t>address of </a:t>
            </a:r>
            <a:r>
              <a:rPr sz="2600" dirty="0">
                <a:latin typeface="Carlito"/>
                <a:cs typeface="Carlito"/>
              </a:rPr>
              <a:t>the</a:t>
            </a:r>
            <a:r>
              <a:rPr sz="2600" spc="-175" dirty="0">
                <a:latin typeface="Carlito"/>
                <a:cs typeface="Carlito"/>
              </a:rPr>
              <a:t> </a:t>
            </a:r>
            <a:r>
              <a:rPr sz="2600" spc="-5" dirty="0">
                <a:latin typeface="Carlito"/>
                <a:cs typeface="Carlito"/>
              </a:rPr>
              <a:t>client  that </a:t>
            </a:r>
            <a:r>
              <a:rPr sz="2600" spc="-20" dirty="0">
                <a:latin typeface="Carlito"/>
                <a:cs typeface="Carlito"/>
              </a:rPr>
              <a:t>makes </a:t>
            </a:r>
            <a:r>
              <a:rPr sz="2600" dirty="0">
                <a:latin typeface="Carlito"/>
                <a:cs typeface="Carlito"/>
              </a:rPr>
              <a:t>the</a:t>
            </a:r>
            <a:r>
              <a:rPr sz="2600" spc="10" dirty="0">
                <a:latin typeface="Carlito"/>
                <a:cs typeface="Carlito"/>
              </a:rPr>
              <a:t> </a:t>
            </a:r>
            <a:r>
              <a:rPr sz="2600" spc="-10" dirty="0">
                <a:latin typeface="Carlito"/>
                <a:cs typeface="Carlito"/>
              </a:rPr>
              <a:t>connection.</a:t>
            </a:r>
            <a:endParaRPr sz="26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405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rlito"/>
                <a:cs typeface="Carlito"/>
              </a:rPr>
              <a:t>The </a:t>
            </a:r>
            <a:r>
              <a:rPr sz="2600" spc="-5" dirty="0">
                <a:latin typeface="Carlito"/>
                <a:cs typeface="Carlito"/>
              </a:rPr>
              <a:t>local (client) </a:t>
            </a:r>
            <a:r>
              <a:rPr sz="2600" spc="-15" dirty="0">
                <a:latin typeface="Carlito"/>
                <a:cs typeface="Carlito"/>
              </a:rPr>
              <a:t>socket </a:t>
            </a:r>
            <a:r>
              <a:rPr sz="2600" spc="-5" dirty="0">
                <a:latin typeface="Carlito"/>
                <a:cs typeface="Carlito"/>
              </a:rPr>
              <a:t>address </a:t>
            </a:r>
            <a:r>
              <a:rPr sz="2600" dirty="0">
                <a:latin typeface="Carlito"/>
                <a:cs typeface="Carlito"/>
              </a:rPr>
              <a:t>is also </a:t>
            </a:r>
            <a:r>
              <a:rPr sz="2600" spc="-5" dirty="0">
                <a:latin typeface="Carlito"/>
                <a:cs typeface="Carlito"/>
              </a:rPr>
              <a:t>provided by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10" dirty="0">
                <a:latin typeface="Carlito"/>
                <a:cs typeface="Carlito"/>
              </a:rPr>
              <a:t>operating</a:t>
            </a:r>
            <a:r>
              <a:rPr sz="2600" spc="-135" dirty="0">
                <a:latin typeface="Carlito"/>
                <a:cs typeface="Carlito"/>
              </a:rPr>
              <a:t> </a:t>
            </a:r>
            <a:r>
              <a:rPr sz="2600" spc="-20" dirty="0">
                <a:latin typeface="Carlito"/>
                <a:cs typeface="Carlito"/>
              </a:rPr>
              <a:t>system.</a:t>
            </a:r>
            <a:endParaRPr sz="2600">
              <a:latin typeface="Carlito"/>
              <a:cs typeface="Carlito"/>
            </a:endParaRPr>
          </a:p>
          <a:p>
            <a:pPr marL="241300" marR="523875" indent="-228600">
              <a:lnSpc>
                <a:spcPct val="80000"/>
              </a:lnSpc>
              <a:spcBef>
                <a:spcPts val="995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solidFill>
                  <a:srgbClr val="2D75B6"/>
                </a:solidFill>
                <a:latin typeface="Carlito"/>
                <a:cs typeface="Carlito"/>
              </a:rPr>
              <a:t>DNS </a:t>
            </a:r>
            <a:r>
              <a:rPr sz="2600" spc="-5" dirty="0">
                <a:solidFill>
                  <a:srgbClr val="2D75B6"/>
                </a:solidFill>
                <a:latin typeface="Carlito"/>
                <a:cs typeface="Carlito"/>
              </a:rPr>
              <a:t>maps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10" dirty="0">
                <a:latin typeface="Carlito"/>
                <a:cs typeface="Carlito"/>
              </a:rPr>
              <a:t>remote </a:t>
            </a:r>
            <a:r>
              <a:rPr sz="2600" spc="-5" dirty="0">
                <a:latin typeface="Carlito"/>
                <a:cs typeface="Carlito"/>
              </a:rPr>
              <a:t>server name </a:t>
            </a:r>
            <a:r>
              <a:rPr sz="2600" spc="-15" dirty="0">
                <a:latin typeface="Carlito"/>
                <a:cs typeface="Carlito"/>
              </a:rPr>
              <a:t>to </a:t>
            </a:r>
            <a:r>
              <a:rPr sz="2600" dirty="0">
                <a:latin typeface="Carlito"/>
                <a:cs typeface="Carlito"/>
              </a:rPr>
              <a:t>the IP </a:t>
            </a:r>
            <a:r>
              <a:rPr sz="2600" spc="-5" dirty="0">
                <a:latin typeface="Carlito"/>
                <a:cs typeface="Carlito"/>
              </a:rPr>
              <a:t>address of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10" dirty="0">
                <a:latin typeface="Carlito"/>
                <a:cs typeface="Carlito"/>
              </a:rPr>
              <a:t>computer  </a:t>
            </a:r>
            <a:r>
              <a:rPr sz="2600" dirty="0">
                <a:latin typeface="Carlito"/>
                <a:cs typeface="Carlito"/>
              </a:rPr>
              <a:t>running </a:t>
            </a:r>
            <a:r>
              <a:rPr sz="2600" spc="-5" dirty="0">
                <a:latin typeface="Carlito"/>
                <a:cs typeface="Carlito"/>
              </a:rPr>
              <a:t>that</a:t>
            </a:r>
            <a:r>
              <a:rPr sz="2600" spc="-30" dirty="0">
                <a:latin typeface="Carlito"/>
                <a:cs typeface="Carlito"/>
              </a:rPr>
              <a:t> </a:t>
            </a:r>
            <a:r>
              <a:rPr sz="2600" spc="-35" dirty="0">
                <a:latin typeface="Carlito"/>
                <a:cs typeface="Carlito"/>
              </a:rPr>
              <a:t>server.</a:t>
            </a:r>
            <a:endParaRPr sz="26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4359411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8" y="609676"/>
            <a:ext cx="10436861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35" dirty="0"/>
              <a:t>Using </a:t>
            </a:r>
            <a:r>
              <a:rPr spc="-200" dirty="0"/>
              <a:t>Services </a:t>
            </a:r>
            <a:r>
              <a:rPr spc="-190" dirty="0"/>
              <a:t>of </a:t>
            </a:r>
            <a:r>
              <a:rPr spc="-215" dirty="0"/>
              <a:t>the </a:t>
            </a:r>
            <a:r>
              <a:rPr spc="-240" dirty="0" smtClean="0"/>
              <a:t>Transport</a:t>
            </a:r>
            <a:r>
              <a:rPr lang="en-US" spc="-240" dirty="0" smtClean="0"/>
              <a:t> </a:t>
            </a:r>
            <a:r>
              <a:rPr spc="-965" dirty="0" smtClean="0"/>
              <a:t> </a:t>
            </a:r>
            <a:r>
              <a:rPr spc="-285" dirty="0"/>
              <a:t>Layer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10277475" cy="352234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41300" marR="650240" indent="-228600">
              <a:lnSpc>
                <a:spcPts val="3030"/>
              </a:lnSpc>
              <a:spcBef>
                <a:spcPts val="4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rlito"/>
                <a:cs typeface="Carlito"/>
              </a:rPr>
              <a:t>Since </a:t>
            </a:r>
            <a:r>
              <a:rPr sz="2800" spc="-15" dirty="0">
                <a:latin typeface="Carlito"/>
                <a:cs typeface="Carlito"/>
              </a:rPr>
              <a:t>there </a:t>
            </a:r>
            <a:r>
              <a:rPr sz="2800" spc="-5" dirty="0">
                <a:latin typeface="Carlito"/>
                <a:cs typeface="Carlito"/>
              </a:rPr>
              <a:t>is no </a:t>
            </a:r>
            <a:r>
              <a:rPr sz="2800" spc="-20" dirty="0">
                <a:latin typeface="Carlito"/>
                <a:cs typeface="Carlito"/>
              </a:rPr>
              <a:t>physical </a:t>
            </a:r>
            <a:r>
              <a:rPr sz="2800" spc="-10" dirty="0">
                <a:latin typeface="Carlito"/>
                <a:cs typeface="Carlito"/>
              </a:rPr>
              <a:t>communication </a:t>
            </a:r>
            <a:r>
              <a:rPr sz="2800" spc="-15" dirty="0">
                <a:latin typeface="Carlito"/>
                <a:cs typeface="Carlito"/>
              </a:rPr>
              <a:t>at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application </a:t>
            </a:r>
            <a:r>
              <a:rPr sz="2800" spc="-60" dirty="0">
                <a:latin typeface="Carlito"/>
                <a:cs typeface="Carlito"/>
              </a:rPr>
              <a:t>layer,  </a:t>
            </a:r>
            <a:r>
              <a:rPr sz="2800" spc="-10" dirty="0">
                <a:latin typeface="Carlito"/>
                <a:cs typeface="Carlito"/>
              </a:rPr>
              <a:t>need </a:t>
            </a:r>
            <a:r>
              <a:rPr sz="2800" spc="-15" dirty="0">
                <a:latin typeface="Carlito"/>
                <a:cs typeface="Carlito"/>
              </a:rPr>
              <a:t>to </a:t>
            </a:r>
            <a:r>
              <a:rPr sz="2800" spc="-10" dirty="0">
                <a:latin typeface="Carlito"/>
                <a:cs typeface="Carlito"/>
              </a:rPr>
              <a:t>use </a:t>
            </a:r>
            <a:r>
              <a:rPr sz="2800" spc="-5" dirty="0">
                <a:latin typeface="Carlito"/>
                <a:cs typeface="Carlito"/>
              </a:rPr>
              <a:t>the services </a:t>
            </a:r>
            <a:r>
              <a:rPr sz="2800" spc="-15" dirty="0">
                <a:latin typeface="Carlito"/>
                <a:cs typeface="Carlito"/>
              </a:rPr>
              <a:t>provided by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transport</a:t>
            </a:r>
            <a:r>
              <a:rPr sz="2800" spc="185" dirty="0">
                <a:latin typeface="Carlito"/>
                <a:cs typeface="Carlito"/>
              </a:rPr>
              <a:t> </a:t>
            </a:r>
            <a:r>
              <a:rPr sz="2800" spc="-65" dirty="0">
                <a:latin typeface="Carlito"/>
                <a:cs typeface="Carlito"/>
              </a:rPr>
              <a:t>layer.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ts val="3190"/>
              </a:lnSpc>
              <a:spcBef>
                <a:spcPts val="6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rlito"/>
                <a:cs typeface="Carlito"/>
              </a:rPr>
              <a:t>there </a:t>
            </a:r>
            <a:r>
              <a:rPr sz="2800" spc="-20" dirty="0">
                <a:latin typeface="Carlito"/>
                <a:cs typeface="Carlito"/>
              </a:rPr>
              <a:t>are </a:t>
            </a:r>
            <a:r>
              <a:rPr sz="2800" spc="-15" dirty="0">
                <a:solidFill>
                  <a:srgbClr val="2D75B6"/>
                </a:solidFill>
                <a:latin typeface="Carlito"/>
                <a:cs typeface="Carlito"/>
              </a:rPr>
              <a:t>three </a:t>
            </a:r>
            <a:r>
              <a:rPr sz="2800" spc="-10" dirty="0">
                <a:solidFill>
                  <a:srgbClr val="2D75B6"/>
                </a:solidFill>
                <a:latin typeface="Carlito"/>
                <a:cs typeface="Carlito"/>
              </a:rPr>
              <a:t>common transport </a:t>
            </a:r>
            <a:r>
              <a:rPr sz="2800" spc="-25" dirty="0">
                <a:solidFill>
                  <a:srgbClr val="2D75B6"/>
                </a:solidFill>
                <a:latin typeface="Carlito"/>
                <a:cs typeface="Carlito"/>
              </a:rPr>
              <a:t>layer </a:t>
            </a:r>
            <a:r>
              <a:rPr sz="2800" spc="-20" dirty="0">
                <a:solidFill>
                  <a:srgbClr val="2D75B6"/>
                </a:solidFill>
                <a:latin typeface="Carlito"/>
                <a:cs typeface="Carlito"/>
              </a:rPr>
              <a:t>protocols </a:t>
            </a:r>
            <a:r>
              <a:rPr sz="2800" spc="-5" dirty="0">
                <a:latin typeface="Carlito"/>
                <a:cs typeface="Carlito"/>
              </a:rPr>
              <a:t>in the </a:t>
            </a:r>
            <a:r>
              <a:rPr sz="2800" spc="-40" dirty="0">
                <a:latin typeface="Carlito"/>
                <a:cs typeface="Carlito"/>
              </a:rPr>
              <a:t>TCP/IP</a:t>
            </a:r>
            <a:r>
              <a:rPr sz="2800" spc="265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suite:</a:t>
            </a:r>
            <a:endParaRPr sz="2800">
              <a:latin typeface="Carlito"/>
              <a:cs typeface="Carlito"/>
            </a:endParaRPr>
          </a:p>
          <a:p>
            <a:pPr marL="241300">
              <a:lnSpc>
                <a:spcPts val="3190"/>
              </a:lnSpc>
            </a:pPr>
            <a:r>
              <a:rPr sz="2800" b="1" spc="-80" dirty="0">
                <a:latin typeface="Carlito"/>
                <a:cs typeface="Carlito"/>
              </a:rPr>
              <a:t>UDP, </a:t>
            </a:r>
            <a:r>
              <a:rPr sz="2800" b="1" spc="-100" dirty="0">
                <a:latin typeface="Carlito"/>
                <a:cs typeface="Carlito"/>
              </a:rPr>
              <a:t>TCP, </a:t>
            </a:r>
            <a:r>
              <a:rPr sz="2800" b="1" spc="-5" dirty="0">
                <a:latin typeface="Carlito"/>
                <a:cs typeface="Carlito"/>
              </a:rPr>
              <a:t>and</a:t>
            </a:r>
            <a:r>
              <a:rPr sz="2800" b="1" spc="235" dirty="0">
                <a:latin typeface="Carlito"/>
                <a:cs typeface="Carlito"/>
              </a:rPr>
              <a:t> </a:t>
            </a:r>
            <a:r>
              <a:rPr sz="2800" b="1" spc="-65" dirty="0">
                <a:latin typeface="Carlito"/>
                <a:cs typeface="Carlito"/>
              </a:rPr>
              <a:t>SCTP.</a:t>
            </a:r>
            <a:endParaRPr sz="2800">
              <a:latin typeface="Carlito"/>
              <a:cs typeface="Carlito"/>
            </a:endParaRPr>
          </a:p>
          <a:p>
            <a:pPr marL="241300" marR="5080" indent="-228600">
              <a:lnSpc>
                <a:spcPts val="302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rlito"/>
                <a:cs typeface="Carlito"/>
              </a:rPr>
              <a:t>Most standard </a:t>
            </a:r>
            <a:r>
              <a:rPr sz="2800" spc="-10" dirty="0">
                <a:latin typeface="Carlito"/>
                <a:cs typeface="Carlito"/>
              </a:rPr>
              <a:t>applications </a:t>
            </a:r>
            <a:r>
              <a:rPr sz="2800" spc="-25" dirty="0">
                <a:latin typeface="Carlito"/>
                <a:cs typeface="Carlito"/>
              </a:rPr>
              <a:t>have </a:t>
            </a:r>
            <a:r>
              <a:rPr sz="2800" spc="-10" dirty="0">
                <a:latin typeface="Carlito"/>
                <a:cs typeface="Carlito"/>
              </a:rPr>
              <a:t>been designed </a:t>
            </a:r>
            <a:r>
              <a:rPr sz="2800" spc="-15" dirty="0">
                <a:latin typeface="Carlito"/>
                <a:cs typeface="Carlito"/>
              </a:rPr>
              <a:t>to </a:t>
            </a:r>
            <a:r>
              <a:rPr sz="2800" spc="-10" dirty="0">
                <a:latin typeface="Carlito"/>
                <a:cs typeface="Carlito"/>
              </a:rPr>
              <a:t>use </a:t>
            </a:r>
            <a:r>
              <a:rPr sz="2800" spc="-5" dirty="0">
                <a:latin typeface="Carlito"/>
                <a:cs typeface="Carlito"/>
              </a:rPr>
              <a:t>the services </a:t>
            </a:r>
            <a:r>
              <a:rPr sz="2800" spc="-10" dirty="0">
                <a:latin typeface="Carlito"/>
                <a:cs typeface="Carlito"/>
              </a:rPr>
              <a:t>of  one </a:t>
            </a:r>
            <a:r>
              <a:rPr sz="2800" spc="-5" dirty="0">
                <a:latin typeface="Carlito"/>
                <a:cs typeface="Carlito"/>
              </a:rPr>
              <a:t>of these</a:t>
            </a:r>
            <a:r>
              <a:rPr sz="2800" spc="50" dirty="0">
                <a:latin typeface="Carlito"/>
                <a:cs typeface="Carlito"/>
              </a:rPr>
              <a:t> </a:t>
            </a:r>
            <a:r>
              <a:rPr sz="2800" spc="-20" dirty="0">
                <a:latin typeface="Carlito"/>
                <a:cs typeface="Carlito"/>
              </a:rPr>
              <a:t>protocols.</a:t>
            </a:r>
            <a:endParaRPr sz="2800">
              <a:latin typeface="Carlito"/>
              <a:cs typeface="Carlito"/>
            </a:endParaRPr>
          </a:p>
          <a:p>
            <a:pPr marL="241300" marR="1060450" indent="-228600">
              <a:lnSpc>
                <a:spcPts val="303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The choice of the </a:t>
            </a:r>
            <a:r>
              <a:rPr sz="2800" spc="-10" dirty="0">
                <a:latin typeface="Carlito"/>
                <a:cs typeface="Carlito"/>
              </a:rPr>
              <a:t>transport </a:t>
            </a:r>
            <a:r>
              <a:rPr sz="2800" spc="-20" dirty="0">
                <a:latin typeface="Carlito"/>
                <a:cs typeface="Carlito"/>
              </a:rPr>
              <a:t>layer </a:t>
            </a:r>
            <a:r>
              <a:rPr sz="2800" spc="-15" dirty="0">
                <a:latin typeface="Carlito"/>
                <a:cs typeface="Carlito"/>
              </a:rPr>
              <a:t>protocol </a:t>
            </a:r>
            <a:r>
              <a:rPr sz="2800" spc="-10" dirty="0">
                <a:latin typeface="Carlito"/>
                <a:cs typeface="Carlito"/>
              </a:rPr>
              <a:t>seriously </a:t>
            </a:r>
            <a:r>
              <a:rPr sz="2800" spc="-20" dirty="0">
                <a:latin typeface="Carlito"/>
                <a:cs typeface="Carlito"/>
              </a:rPr>
              <a:t>affects </a:t>
            </a:r>
            <a:r>
              <a:rPr sz="2800" spc="-5" dirty="0">
                <a:latin typeface="Carlito"/>
                <a:cs typeface="Carlito"/>
              </a:rPr>
              <a:t>the  </a:t>
            </a:r>
            <a:r>
              <a:rPr sz="2800" spc="-10" dirty="0">
                <a:latin typeface="Carlito"/>
                <a:cs typeface="Carlito"/>
              </a:rPr>
              <a:t>capability </a:t>
            </a:r>
            <a:r>
              <a:rPr sz="2800" spc="-5" dirty="0">
                <a:latin typeface="Carlito"/>
                <a:cs typeface="Carlito"/>
              </a:rPr>
              <a:t>of the </a:t>
            </a:r>
            <a:r>
              <a:rPr sz="2800" spc="-10" dirty="0">
                <a:latin typeface="Carlito"/>
                <a:cs typeface="Carlito"/>
              </a:rPr>
              <a:t>application</a:t>
            </a:r>
            <a:r>
              <a:rPr sz="2800" spc="40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processes.</a:t>
            </a:r>
            <a:endParaRPr sz="28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494397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8" y="609676"/>
            <a:ext cx="6245861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0" dirty="0"/>
              <a:t>UDP</a:t>
            </a:r>
            <a:r>
              <a:rPr spc="-395" dirty="0"/>
              <a:t> </a:t>
            </a:r>
            <a:r>
              <a:rPr spc="-225" dirty="0"/>
              <a:t>Protocol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9638030" cy="390588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41300" marR="695960" indent="-228600">
              <a:lnSpc>
                <a:spcPts val="3030"/>
              </a:lnSpc>
              <a:spcBef>
                <a:spcPts val="4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solidFill>
                  <a:srgbClr val="2D75B6"/>
                </a:solidFill>
                <a:latin typeface="Carlito"/>
                <a:cs typeface="Carlito"/>
              </a:rPr>
              <a:t>User </a:t>
            </a:r>
            <a:r>
              <a:rPr sz="2800" spc="-20" dirty="0">
                <a:solidFill>
                  <a:srgbClr val="2D75B6"/>
                </a:solidFill>
                <a:latin typeface="Carlito"/>
                <a:cs typeface="Carlito"/>
              </a:rPr>
              <a:t>Datagram </a:t>
            </a:r>
            <a:r>
              <a:rPr sz="2800" spc="-15" dirty="0">
                <a:solidFill>
                  <a:srgbClr val="2D75B6"/>
                </a:solidFill>
                <a:latin typeface="Carlito"/>
                <a:cs typeface="Carlito"/>
              </a:rPr>
              <a:t>Protocol </a:t>
            </a:r>
            <a:r>
              <a:rPr sz="2800" spc="-15" dirty="0">
                <a:latin typeface="Carlito"/>
                <a:cs typeface="Carlito"/>
              </a:rPr>
              <a:t>provides </a:t>
            </a:r>
            <a:r>
              <a:rPr sz="2800" spc="-10" dirty="0">
                <a:latin typeface="Carlito"/>
                <a:cs typeface="Carlito"/>
              </a:rPr>
              <a:t>connectionless, unreliable,  </a:t>
            </a:r>
            <a:r>
              <a:rPr sz="2800" spc="-20" dirty="0">
                <a:latin typeface="Carlito"/>
                <a:cs typeface="Carlito"/>
              </a:rPr>
              <a:t>datagram</a:t>
            </a:r>
            <a:r>
              <a:rPr sz="2800" spc="5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service.</a:t>
            </a:r>
            <a:endParaRPr sz="2800">
              <a:latin typeface="Carlito"/>
              <a:cs typeface="Carlito"/>
            </a:endParaRPr>
          </a:p>
          <a:p>
            <a:pPr marL="241300" marR="94615" indent="-228600">
              <a:lnSpc>
                <a:spcPts val="302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Connectionless service means </a:t>
            </a:r>
            <a:r>
              <a:rPr sz="2800" spc="-10" dirty="0">
                <a:latin typeface="Carlito"/>
                <a:cs typeface="Carlito"/>
              </a:rPr>
              <a:t>that </a:t>
            </a:r>
            <a:r>
              <a:rPr sz="2800" spc="-15" dirty="0">
                <a:latin typeface="Carlito"/>
                <a:cs typeface="Carlito"/>
              </a:rPr>
              <a:t>there </a:t>
            </a:r>
            <a:r>
              <a:rPr sz="2800" spc="-5" dirty="0">
                <a:latin typeface="Carlito"/>
                <a:cs typeface="Carlito"/>
              </a:rPr>
              <a:t>is </a:t>
            </a:r>
            <a:r>
              <a:rPr sz="2800" spc="-5" dirty="0">
                <a:solidFill>
                  <a:srgbClr val="2D75B6"/>
                </a:solidFill>
                <a:latin typeface="Carlito"/>
                <a:cs typeface="Carlito"/>
              </a:rPr>
              <a:t>no </a:t>
            </a:r>
            <a:r>
              <a:rPr sz="2800" spc="-10" dirty="0">
                <a:solidFill>
                  <a:srgbClr val="2D75B6"/>
                </a:solidFill>
                <a:latin typeface="Carlito"/>
                <a:cs typeface="Carlito"/>
              </a:rPr>
              <a:t>logical connection </a:t>
            </a:r>
            <a:r>
              <a:rPr sz="2800" spc="-10" dirty="0">
                <a:latin typeface="Carlito"/>
                <a:cs typeface="Carlito"/>
              </a:rPr>
              <a:t> between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two </a:t>
            </a:r>
            <a:r>
              <a:rPr sz="2800" spc="-5" dirty="0">
                <a:latin typeface="Carlito"/>
                <a:cs typeface="Carlito"/>
              </a:rPr>
              <a:t>ends </a:t>
            </a:r>
            <a:r>
              <a:rPr sz="2800" spc="-15" dirty="0">
                <a:latin typeface="Carlito"/>
                <a:cs typeface="Carlito"/>
              </a:rPr>
              <a:t>exchanging</a:t>
            </a:r>
            <a:r>
              <a:rPr sz="2800" spc="9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messages.</a:t>
            </a:r>
            <a:endParaRPr sz="2800">
              <a:latin typeface="Carlito"/>
              <a:cs typeface="Carlito"/>
            </a:endParaRPr>
          </a:p>
          <a:p>
            <a:pPr marL="241300" marR="156210" indent="-228600">
              <a:lnSpc>
                <a:spcPts val="302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rlito"/>
                <a:cs typeface="Carlito"/>
              </a:rPr>
              <a:t>Each </a:t>
            </a:r>
            <a:r>
              <a:rPr sz="2800" spc="-5" dirty="0">
                <a:latin typeface="Carlito"/>
                <a:cs typeface="Carlito"/>
              </a:rPr>
              <a:t>message is an </a:t>
            </a:r>
            <a:r>
              <a:rPr sz="2800" spc="-15" dirty="0">
                <a:solidFill>
                  <a:srgbClr val="2D75B6"/>
                </a:solidFill>
                <a:latin typeface="Carlito"/>
                <a:cs typeface="Carlito"/>
              </a:rPr>
              <a:t>independent </a:t>
            </a:r>
            <a:r>
              <a:rPr sz="2800" spc="-10" dirty="0">
                <a:solidFill>
                  <a:srgbClr val="2D75B6"/>
                </a:solidFill>
                <a:latin typeface="Carlito"/>
                <a:cs typeface="Carlito"/>
              </a:rPr>
              <a:t>entity </a:t>
            </a:r>
            <a:r>
              <a:rPr sz="2800" spc="-15" dirty="0">
                <a:latin typeface="Carlito"/>
                <a:cs typeface="Carlito"/>
              </a:rPr>
              <a:t>encapsulated </a:t>
            </a:r>
            <a:r>
              <a:rPr sz="2800" spc="-5" dirty="0">
                <a:latin typeface="Carlito"/>
                <a:cs typeface="Carlito"/>
              </a:rPr>
              <a:t>in a </a:t>
            </a:r>
            <a:r>
              <a:rPr sz="2800" spc="-25" dirty="0">
                <a:latin typeface="Carlito"/>
                <a:cs typeface="Carlito"/>
              </a:rPr>
              <a:t>packet  </a:t>
            </a:r>
            <a:r>
              <a:rPr sz="2800" spc="-5" dirty="0">
                <a:latin typeface="Carlito"/>
                <a:cs typeface="Carlito"/>
              </a:rPr>
              <a:t>called a</a:t>
            </a:r>
            <a:r>
              <a:rPr sz="2800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datagram.</a:t>
            </a:r>
            <a:endParaRPr sz="2800">
              <a:latin typeface="Carlito"/>
              <a:cs typeface="Carlito"/>
            </a:endParaRPr>
          </a:p>
          <a:p>
            <a:pPr marL="241300" marR="5080" indent="-228600">
              <a:lnSpc>
                <a:spcPct val="90000"/>
              </a:lnSpc>
              <a:spcBef>
                <a:spcPts val="95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UDP </a:t>
            </a:r>
            <a:r>
              <a:rPr sz="2800" spc="-10" dirty="0">
                <a:latin typeface="Carlito"/>
                <a:cs typeface="Carlito"/>
              </a:rPr>
              <a:t>does not see </a:t>
            </a:r>
            <a:r>
              <a:rPr sz="2800" spc="-20" dirty="0">
                <a:latin typeface="Carlito"/>
                <a:cs typeface="Carlito"/>
              </a:rPr>
              <a:t>any </a:t>
            </a:r>
            <a:r>
              <a:rPr sz="2800" spc="-10" dirty="0">
                <a:latin typeface="Carlito"/>
                <a:cs typeface="Carlito"/>
              </a:rPr>
              <a:t>relation </a:t>
            </a:r>
            <a:r>
              <a:rPr sz="2800" spc="-5" dirty="0">
                <a:latin typeface="Carlito"/>
                <a:cs typeface="Carlito"/>
              </a:rPr>
              <a:t>(connection) </a:t>
            </a:r>
            <a:r>
              <a:rPr sz="2800" spc="-10" dirty="0">
                <a:latin typeface="Carlito"/>
                <a:cs typeface="Carlito"/>
              </a:rPr>
              <a:t>between consequent  </a:t>
            </a:r>
            <a:r>
              <a:rPr sz="2800" spc="-20" dirty="0">
                <a:latin typeface="Carlito"/>
                <a:cs typeface="Carlito"/>
              </a:rPr>
              <a:t>datagrams </a:t>
            </a:r>
            <a:r>
              <a:rPr sz="2800" spc="-15" dirty="0">
                <a:latin typeface="Carlito"/>
                <a:cs typeface="Carlito"/>
              </a:rPr>
              <a:t>coming </a:t>
            </a:r>
            <a:r>
              <a:rPr sz="2800" spc="-20" dirty="0">
                <a:latin typeface="Carlito"/>
                <a:cs typeface="Carlito"/>
              </a:rPr>
              <a:t>from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same </a:t>
            </a:r>
            <a:r>
              <a:rPr sz="2800" spc="-15" dirty="0">
                <a:latin typeface="Carlito"/>
                <a:cs typeface="Carlito"/>
              </a:rPr>
              <a:t>source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10" dirty="0">
                <a:latin typeface="Carlito"/>
                <a:cs typeface="Carlito"/>
              </a:rPr>
              <a:t>going </a:t>
            </a:r>
            <a:r>
              <a:rPr sz="2800" spc="-15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same  destination.</a:t>
            </a:r>
            <a:endParaRPr sz="28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972518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756373"/>
            <a:ext cx="10236200" cy="526986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UDP is </a:t>
            </a:r>
            <a:r>
              <a:rPr sz="2800" spc="-5" dirty="0">
                <a:solidFill>
                  <a:srgbClr val="2D75B6"/>
                </a:solidFill>
                <a:latin typeface="Carlito"/>
                <a:cs typeface="Carlito"/>
              </a:rPr>
              <a:t>not a </a:t>
            </a:r>
            <a:r>
              <a:rPr sz="2800" spc="-10" dirty="0">
                <a:solidFill>
                  <a:srgbClr val="2D75B6"/>
                </a:solidFill>
                <a:latin typeface="Carlito"/>
                <a:cs typeface="Carlito"/>
              </a:rPr>
              <a:t>reliable</a:t>
            </a:r>
            <a:r>
              <a:rPr sz="2800" spc="40" dirty="0">
                <a:solidFill>
                  <a:srgbClr val="2D75B6"/>
                </a:solidFill>
                <a:latin typeface="Carlito"/>
                <a:cs typeface="Carlito"/>
              </a:rPr>
              <a:t> </a:t>
            </a:r>
            <a:r>
              <a:rPr sz="2800" spc="-20" dirty="0">
                <a:latin typeface="Carlito"/>
                <a:cs typeface="Carlito"/>
              </a:rPr>
              <a:t>protocol.</a:t>
            </a:r>
            <a:endParaRPr sz="2800">
              <a:latin typeface="Carlito"/>
              <a:cs typeface="Carlito"/>
            </a:endParaRPr>
          </a:p>
          <a:p>
            <a:pPr marL="241300" marR="858519" indent="-228600">
              <a:lnSpc>
                <a:spcPts val="3020"/>
              </a:lnSpc>
              <a:spcBef>
                <a:spcPts val="10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Although it </a:t>
            </a:r>
            <a:r>
              <a:rPr sz="2800" spc="-20" dirty="0">
                <a:latin typeface="Carlito"/>
                <a:cs typeface="Carlito"/>
              </a:rPr>
              <a:t>may </a:t>
            </a:r>
            <a:r>
              <a:rPr sz="2800" spc="-5" dirty="0">
                <a:latin typeface="Carlito"/>
                <a:cs typeface="Carlito"/>
              </a:rPr>
              <a:t>check </a:t>
            </a:r>
            <a:r>
              <a:rPr sz="2800" spc="-10" dirty="0">
                <a:latin typeface="Carlito"/>
                <a:cs typeface="Carlito"/>
              </a:rPr>
              <a:t>that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25" dirty="0">
                <a:latin typeface="Carlito"/>
                <a:cs typeface="Carlito"/>
              </a:rPr>
              <a:t>data </a:t>
            </a:r>
            <a:r>
              <a:rPr sz="2800" spc="-5" dirty="0">
                <a:latin typeface="Carlito"/>
                <a:cs typeface="Carlito"/>
              </a:rPr>
              <a:t>is </a:t>
            </a:r>
            <a:r>
              <a:rPr sz="2800" spc="-10" dirty="0">
                <a:latin typeface="Carlito"/>
                <a:cs typeface="Carlito"/>
              </a:rPr>
              <a:t>not </a:t>
            </a:r>
            <a:r>
              <a:rPr sz="2800" spc="-15" dirty="0">
                <a:latin typeface="Carlito"/>
                <a:cs typeface="Carlito"/>
              </a:rPr>
              <a:t>corrupted </a:t>
            </a:r>
            <a:r>
              <a:rPr sz="2800" spc="-10" dirty="0">
                <a:latin typeface="Carlito"/>
                <a:cs typeface="Carlito"/>
              </a:rPr>
              <a:t>during </a:t>
            </a:r>
            <a:r>
              <a:rPr sz="2800" spc="-5" dirty="0">
                <a:latin typeface="Carlito"/>
                <a:cs typeface="Carlito"/>
              </a:rPr>
              <a:t>the  </a:t>
            </a:r>
            <a:r>
              <a:rPr sz="2800" spc="-10" dirty="0">
                <a:latin typeface="Carlito"/>
                <a:cs typeface="Carlito"/>
              </a:rPr>
              <a:t>transmission,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it </a:t>
            </a:r>
            <a:r>
              <a:rPr sz="2800" spc="-5" dirty="0">
                <a:solidFill>
                  <a:srgbClr val="2D75B6"/>
                </a:solidFill>
                <a:latin typeface="Carlito"/>
                <a:cs typeface="Carlito"/>
              </a:rPr>
              <a:t>does not ask the </a:t>
            </a:r>
            <a:r>
              <a:rPr sz="2800" spc="-10" dirty="0">
                <a:solidFill>
                  <a:srgbClr val="2D75B6"/>
                </a:solidFill>
                <a:latin typeface="Carlito"/>
                <a:cs typeface="Carlito"/>
              </a:rPr>
              <a:t>sender </a:t>
            </a:r>
            <a:r>
              <a:rPr sz="2800" spc="-20" dirty="0">
                <a:solidFill>
                  <a:srgbClr val="2D75B6"/>
                </a:solidFill>
                <a:latin typeface="Carlito"/>
                <a:cs typeface="Carlito"/>
              </a:rPr>
              <a:t>to </a:t>
            </a:r>
            <a:r>
              <a:rPr sz="2800" spc="-10" dirty="0">
                <a:solidFill>
                  <a:srgbClr val="2D75B6"/>
                </a:solidFill>
                <a:latin typeface="Carlito"/>
                <a:cs typeface="Carlito"/>
              </a:rPr>
              <a:t>resend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5" dirty="0">
                <a:latin typeface="Carlito"/>
                <a:cs typeface="Carlito"/>
              </a:rPr>
              <a:t>corrupted </a:t>
            </a:r>
            <a:r>
              <a:rPr sz="2800" spc="-5" dirty="0">
                <a:latin typeface="Carlito"/>
                <a:cs typeface="Carlito"/>
              </a:rPr>
              <a:t>or </a:t>
            </a:r>
            <a:r>
              <a:rPr sz="2800" spc="-15" dirty="0">
                <a:latin typeface="Carlito"/>
                <a:cs typeface="Carlito"/>
              </a:rPr>
              <a:t>lost</a:t>
            </a:r>
            <a:r>
              <a:rPr sz="2800" spc="240" dirty="0">
                <a:latin typeface="Carlito"/>
                <a:cs typeface="Carlito"/>
              </a:rPr>
              <a:t> </a:t>
            </a:r>
            <a:r>
              <a:rPr sz="2800" spc="-20" dirty="0">
                <a:latin typeface="Carlito"/>
                <a:cs typeface="Carlito"/>
              </a:rPr>
              <a:t>datagram.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latin typeface="Carlito"/>
                <a:cs typeface="Carlito"/>
              </a:rPr>
              <a:t>For </a:t>
            </a:r>
            <a:r>
              <a:rPr sz="2800" spc="-10" dirty="0">
                <a:latin typeface="Carlito"/>
                <a:cs typeface="Carlito"/>
              </a:rPr>
              <a:t>some </a:t>
            </a:r>
            <a:r>
              <a:rPr sz="2800" spc="-5" dirty="0">
                <a:latin typeface="Carlito"/>
                <a:cs typeface="Carlito"/>
              </a:rPr>
              <a:t>applications, UDP </a:t>
            </a:r>
            <a:r>
              <a:rPr sz="2800" spc="-10" dirty="0">
                <a:latin typeface="Carlito"/>
                <a:cs typeface="Carlito"/>
              </a:rPr>
              <a:t>has </a:t>
            </a:r>
            <a:r>
              <a:rPr sz="2800" spc="-5" dirty="0">
                <a:latin typeface="Carlito"/>
                <a:cs typeface="Carlito"/>
              </a:rPr>
              <a:t>an </a:t>
            </a:r>
            <a:r>
              <a:rPr sz="2800" spc="-15" dirty="0">
                <a:latin typeface="Carlito"/>
                <a:cs typeface="Carlito"/>
              </a:rPr>
              <a:t>advantage: </a:t>
            </a:r>
            <a:r>
              <a:rPr sz="2800" spc="-10" dirty="0">
                <a:latin typeface="Carlito"/>
                <a:cs typeface="Carlito"/>
              </a:rPr>
              <a:t>it </a:t>
            </a:r>
            <a:r>
              <a:rPr sz="2800" spc="-5" dirty="0">
                <a:latin typeface="Carlito"/>
                <a:cs typeface="Carlito"/>
              </a:rPr>
              <a:t>is</a:t>
            </a:r>
            <a:r>
              <a:rPr sz="2800" spc="165" dirty="0">
                <a:latin typeface="Carlito"/>
                <a:cs typeface="Carlito"/>
              </a:rPr>
              <a:t> </a:t>
            </a:r>
            <a:r>
              <a:rPr sz="2800" spc="-10" dirty="0">
                <a:solidFill>
                  <a:srgbClr val="2D75B6"/>
                </a:solidFill>
                <a:latin typeface="Carlito"/>
                <a:cs typeface="Carlito"/>
              </a:rPr>
              <a:t>message-oriented</a:t>
            </a:r>
            <a:r>
              <a:rPr sz="2800" spc="-10" dirty="0">
                <a:latin typeface="Carlito"/>
                <a:cs typeface="Carlito"/>
              </a:rPr>
              <a:t>.</a:t>
            </a:r>
            <a:endParaRPr sz="2800">
              <a:latin typeface="Carlito"/>
              <a:cs typeface="Carlito"/>
            </a:endParaRPr>
          </a:p>
          <a:p>
            <a:pPr marL="321945" indent="-30988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21945" algn="l"/>
                <a:tab pos="322580" algn="l"/>
              </a:tabLst>
            </a:pPr>
            <a:r>
              <a:rPr sz="2800" spc="-5" dirty="0">
                <a:latin typeface="Carlito"/>
                <a:cs typeface="Carlito"/>
              </a:rPr>
              <a:t>It </a:t>
            </a:r>
            <a:r>
              <a:rPr sz="2800" spc="-10" dirty="0">
                <a:latin typeface="Carlito"/>
                <a:cs typeface="Carlito"/>
              </a:rPr>
              <a:t>gives boundaries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messages</a:t>
            </a:r>
            <a:r>
              <a:rPr sz="2800" spc="105" dirty="0">
                <a:latin typeface="Carlito"/>
                <a:cs typeface="Carlito"/>
              </a:rPr>
              <a:t> </a:t>
            </a:r>
            <a:r>
              <a:rPr sz="2800" spc="-20" dirty="0">
                <a:latin typeface="Carlito"/>
                <a:cs typeface="Carlito"/>
              </a:rPr>
              <a:t>exchanged.</a:t>
            </a:r>
            <a:endParaRPr sz="2800">
              <a:latin typeface="Carlito"/>
              <a:cs typeface="Carlito"/>
            </a:endParaRPr>
          </a:p>
          <a:p>
            <a:pPr marL="241300" marR="338455" indent="-228600">
              <a:lnSpc>
                <a:spcPts val="302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An </a:t>
            </a:r>
            <a:r>
              <a:rPr sz="2800" spc="-10" dirty="0">
                <a:latin typeface="Carlito"/>
                <a:cs typeface="Carlito"/>
              </a:rPr>
              <a:t>application </a:t>
            </a:r>
            <a:r>
              <a:rPr sz="2800" spc="-20" dirty="0">
                <a:latin typeface="Carlito"/>
                <a:cs typeface="Carlito"/>
              </a:rPr>
              <a:t>program may </a:t>
            </a:r>
            <a:r>
              <a:rPr sz="2800" spc="-5" dirty="0">
                <a:latin typeface="Carlito"/>
                <a:cs typeface="Carlito"/>
              </a:rPr>
              <a:t>be </a:t>
            </a:r>
            <a:r>
              <a:rPr sz="2800" spc="-10" dirty="0">
                <a:latin typeface="Carlito"/>
                <a:cs typeface="Carlito"/>
              </a:rPr>
              <a:t>designed </a:t>
            </a:r>
            <a:r>
              <a:rPr sz="2800" spc="-15" dirty="0">
                <a:latin typeface="Carlito"/>
                <a:cs typeface="Carlito"/>
              </a:rPr>
              <a:t>to </a:t>
            </a:r>
            <a:r>
              <a:rPr sz="2800" spc="-10" dirty="0">
                <a:latin typeface="Carlito"/>
                <a:cs typeface="Carlito"/>
              </a:rPr>
              <a:t>use </a:t>
            </a:r>
            <a:r>
              <a:rPr sz="2800" spc="-5" dirty="0">
                <a:latin typeface="Carlito"/>
                <a:cs typeface="Carlito"/>
              </a:rPr>
              <a:t>UDP if it is </a:t>
            </a:r>
            <a:r>
              <a:rPr sz="2800" spc="-10" dirty="0">
                <a:latin typeface="Carlito"/>
                <a:cs typeface="Carlito"/>
              </a:rPr>
              <a:t>sending </a:t>
            </a:r>
            <a:r>
              <a:rPr sz="2800" spc="-10" dirty="0">
                <a:solidFill>
                  <a:srgbClr val="2D75B6"/>
                </a:solidFill>
                <a:latin typeface="Carlito"/>
                <a:cs typeface="Carlito"/>
              </a:rPr>
              <a:t> </a:t>
            </a:r>
            <a:r>
              <a:rPr sz="2800" spc="-5" dirty="0">
                <a:solidFill>
                  <a:srgbClr val="2D75B6"/>
                </a:solidFill>
                <a:latin typeface="Carlito"/>
                <a:cs typeface="Carlito"/>
              </a:rPr>
              <a:t>small </a:t>
            </a:r>
            <a:r>
              <a:rPr sz="2800" spc="-10" dirty="0">
                <a:solidFill>
                  <a:srgbClr val="2D75B6"/>
                </a:solidFill>
                <a:latin typeface="Carlito"/>
                <a:cs typeface="Carlito"/>
              </a:rPr>
              <a:t>messages</a:t>
            </a:r>
            <a:r>
              <a:rPr sz="2800" spc="-10" dirty="0">
                <a:latin typeface="Carlito"/>
                <a:cs typeface="Carlito"/>
              </a:rPr>
              <a:t>.</a:t>
            </a:r>
            <a:endParaRPr sz="2800">
              <a:latin typeface="Carlito"/>
              <a:cs typeface="Carlito"/>
            </a:endParaRPr>
          </a:p>
          <a:p>
            <a:pPr marL="241300" marR="247650" indent="-228600">
              <a:lnSpc>
                <a:spcPts val="3020"/>
              </a:lnSpc>
              <a:spcBef>
                <a:spcPts val="1005"/>
              </a:spcBef>
              <a:buFont typeface="Arial"/>
              <a:buChar char="•"/>
              <a:tabLst>
                <a:tab pos="321945" algn="l"/>
                <a:tab pos="322580" algn="l"/>
              </a:tabLst>
            </a:pPr>
            <a:r>
              <a:rPr dirty="0"/>
              <a:t>	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simplicity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10" dirty="0">
                <a:latin typeface="Carlito"/>
                <a:cs typeface="Carlito"/>
              </a:rPr>
              <a:t>speed </a:t>
            </a:r>
            <a:r>
              <a:rPr sz="2800" spc="-5" dirty="0">
                <a:latin typeface="Carlito"/>
                <a:cs typeface="Carlito"/>
              </a:rPr>
              <a:t>is </a:t>
            </a:r>
            <a:r>
              <a:rPr sz="2800" spc="-15" dirty="0">
                <a:latin typeface="Carlito"/>
                <a:cs typeface="Carlito"/>
              </a:rPr>
              <a:t>more important </a:t>
            </a:r>
            <a:r>
              <a:rPr sz="2800" spc="-25" dirty="0">
                <a:latin typeface="Carlito"/>
                <a:cs typeface="Carlito"/>
              </a:rPr>
              <a:t>for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application </a:t>
            </a:r>
            <a:r>
              <a:rPr sz="2800" spc="-5" dirty="0">
                <a:latin typeface="Carlito"/>
                <a:cs typeface="Carlito"/>
              </a:rPr>
              <a:t>than  </a:t>
            </a:r>
            <a:r>
              <a:rPr sz="2800" spc="-25" dirty="0">
                <a:latin typeface="Carlito"/>
                <a:cs typeface="Carlito"/>
              </a:rPr>
              <a:t>reliability.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latin typeface="Carlito"/>
                <a:cs typeface="Carlito"/>
              </a:rPr>
              <a:t>For </a:t>
            </a:r>
            <a:r>
              <a:rPr sz="2800" spc="-15" dirty="0">
                <a:latin typeface="Carlito"/>
                <a:cs typeface="Carlito"/>
              </a:rPr>
              <a:t>example, </a:t>
            </a:r>
            <a:r>
              <a:rPr sz="2800" spc="-10" dirty="0">
                <a:latin typeface="Carlito"/>
                <a:cs typeface="Carlito"/>
              </a:rPr>
              <a:t>some management </a:t>
            </a:r>
            <a:r>
              <a:rPr sz="2800" spc="-5" dirty="0">
                <a:latin typeface="Carlito"/>
                <a:cs typeface="Carlito"/>
              </a:rPr>
              <a:t>and multimedia</a:t>
            </a:r>
            <a:r>
              <a:rPr sz="2800" spc="9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applications.</a:t>
            </a:r>
            <a:endParaRPr sz="28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8736321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6169661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40" dirty="0"/>
              <a:t>TCP</a:t>
            </a:r>
            <a:r>
              <a:rPr spc="-400" dirty="0"/>
              <a:t> </a:t>
            </a:r>
            <a:r>
              <a:rPr spc="-225" dirty="0"/>
              <a:t>Protocol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528063"/>
            <a:ext cx="10330180" cy="437388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241300" marR="91440" indent="-228600">
              <a:lnSpc>
                <a:spcPts val="2690"/>
              </a:lnSpc>
              <a:spcBef>
                <a:spcPts val="74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5" dirty="0">
                <a:solidFill>
                  <a:srgbClr val="2D75B6"/>
                </a:solidFill>
                <a:latin typeface="Carlito"/>
                <a:cs typeface="Carlito"/>
              </a:rPr>
              <a:t>Transmission </a:t>
            </a:r>
            <a:r>
              <a:rPr sz="2800" spc="-15" dirty="0">
                <a:solidFill>
                  <a:srgbClr val="2D75B6"/>
                </a:solidFill>
                <a:latin typeface="Carlito"/>
                <a:cs typeface="Carlito"/>
              </a:rPr>
              <a:t>Control Protocol </a:t>
            </a:r>
            <a:r>
              <a:rPr sz="2800" spc="-15" dirty="0">
                <a:latin typeface="Carlito"/>
                <a:cs typeface="Carlito"/>
              </a:rPr>
              <a:t>provides </a:t>
            </a:r>
            <a:r>
              <a:rPr sz="2800" spc="-10" dirty="0">
                <a:latin typeface="Carlito"/>
                <a:cs typeface="Carlito"/>
              </a:rPr>
              <a:t>connection-oriented, reliable,  </a:t>
            </a:r>
            <a:r>
              <a:rPr sz="2800" spc="-15" dirty="0">
                <a:latin typeface="Carlito"/>
                <a:cs typeface="Carlito"/>
              </a:rPr>
              <a:t>byte-stream</a:t>
            </a:r>
            <a:r>
              <a:rPr sz="2800" spc="15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service.</a:t>
            </a:r>
            <a:endParaRPr sz="2800" dirty="0">
              <a:latin typeface="Carlito"/>
              <a:cs typeface="Carlito"/>
            </a:endParaRPr>
          </a:p>
          <a:p>
            <a:pPr marL="241300" marR="271780" indent="-228600">
              <a:lnSpc>
                <a:spcPts val="269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5" dirty="0">
                <a:latin typeface="Carlito"/>
                <a:cs typeface="Carlito"/>
              </a:rPr>
              <a:t>TCP </a:t>
            </a:r>
            <a:r>
              <a:rPr sz="2800" spc="-15" dirty="0">
                <a:latin typeface="Carlito"/>
                <a:cs typeface="Carlito"/>
              </a:rPr>
              <a:t>requires </a:t>
            </a:r>
            <a:r>
              <a:rPr sz="2800" spc="-10" dirty="0">
                <a:latin typeface="Carlito"/>
                <a:cs typeface="Carlito"/>
              </a:rPr>
              <a:t>that two ends </a:t>
            </a:r>
            <a:r>
              <a:rPr sz="2800" spc="-25" dirty="0">
                <a:latin typeface="Carlito"/>
                <a:cs typeface="Carlito"/>
              </a:rPr>
              <a:t>first </a:t>
            </a:r>
            <a:r>
              <a:rPr sz="2800" spc="-20" dirty="0">
                <a:solidFill>
                  <a:srgbClr val="2D75B6"/>
                </a:solidFill>
                <a:latin typeface="Carlito"/>
                <a:cs typeface="Carlito"/>
              </a:rPr>
              <a:t>create </a:t>
            </a:r>
            <a:r>
              <a:rPr sz="2800" spc="-5" dirty="0">
                <a:solidFill>
                  <a:srgbClr val="2D75B6"/>
                </a:solidFill>
                <a:latin typeface="Carlito"/>
                <a:cs typeface="Carlito"/>
              </a:rPr>
              <a:t>a </a:t>
            </a:r>
            <a:r>
              <a:rPr sz="2800" spc="-10" dirty="0">
                <a:solidFill>
                  <a:srgbClr val="2D75B6"/>
                </a:solidFill>
                <a:latin typeface="Carlito"/>
                <a:cs typeface="Carlito"/>
              </a:rPr>
              <a:t>logical connection </a:t>
            </a:r>
            <a:r>
              <a:rPr sz="2800" spc="-10" dirty="0">
                <a:latin typeface="Carlito"/>
                <a:cs typeface="Carlito"/>
              </a:rPr>
              <a:t>between  </a:t>
            </a:r>
            <a:r>
              <a:rPr sz="2800" spc="-5" dirty="0">
                <a:latin typeface="Carlito"/>
                <a:cs typeface="Carlito"/>
              </a:rPr>
              <a:t>themselves </a:t>
            </a:r>
            <a:r>
              <a:rPr sz="2800" spc="-15" dirty="0">
                <a:latin typeface="Carlito"/>
                <a:cs typeface="Carlito"/>
              </a:rPr>
              <a:t>by exchanging </a:t>
            </a:r>
            <a:r>
              <a:rPr sz="2800" spc="-10" dirty="0">
                <a:latin typeface="Carlito"/>
                <a:cs typeface="Carlito"/>
              </a:rPr>
              <a:t>some connection-establishment</a:t>
            </a:r>
            <a:r>
              <a:rPr sz="2800" spc="90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packets.</a:t>
            </a:r>
            <a:endParaRPr sz="28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35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This </a:t>
            </a:r>
            <a:r>
              <a:rPr sz="2800" spc="-10" dirty="0">
                <a:latin typeface="Carlito"/>
                <a:cs typeface="Carlito"/>
              </a:rPr>
              <a:t>phase </a:t>
            </a:r>
            <a:r>
              <a:rPr sz="2800" spc="-5" dirty="0">
                <a:latin typeface="Carlito"/>
                <a:cs typeface="Carlito"/>
              </a:rPr>
              <a:t>is sometimes </a:t>
            </a:r>
            <a:r>
              <a:rPr sz="2800" spc="-10" dirty="0">
                <a:latin typeface="Carlito"/>
                <a:cs typeface="Carlito"/>
              </a:rPr>
              <a:t>called</a:t>
            </a:r>
            <a:r>
              <a:rPr sz="2800" spc="80" dirty="0">
                <a:latin typeface="Carlito"/>
                <a:cs typeface="Carlito"/>
              </a:rPr>
              <a:t> </a:t>
            </a:r>
            <a:r>
              <a:rPr sz="2800" spc="-10" dirty="0">
                <a:solidFill>
                  <a:srgbClr val="2D75B6"/>
                </a:solidFill>
                <a:latin typeface="Carlito"/>
                <a:cs typeface="Carlito"/>
              </a:rPr>
              <a:t>handshaking.</a:t>
            </a:r>
            <a:endParaRPr sz="2800" dirty="0">
              <a:latin typeface="Carlito"/>
              <a:cs typeface="Carlito"/>
            </a:endParaRPr>
          </a:p>
          <a:p>
            <a:pPr marL="241300" marR="5080" indent="-228600">
              <a:lnSpc>
                <a:spcPct val="8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rlito"/>
                <a:cs typeface="Carlito"/>
              </a:rPr>
              <a:t>Establishes some </a:t>
            </a:r>
            <a:r>
              <a:rPr sz="2800" spc="-20" dirty="0">
                <a:latin typeface="Carlito"/>
                <a:cs typeface="Carlito"/>
              </a:rPr>
              <a:t>parameters </a:t>
            </a:r>
            <a:r>
              <a:rPr sz="2800" spc="-10" dirty="0">
                <a:latin typeface="Carlito"/>
                <a:cs typeface="Carlito"/>
              </a:rPr>
              <a:t>between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two </a:t>
            </a:r>
            <a:r>
              <a:rPr sz="2800" spc="-5" dirty="0">
                <a:latin typeface="Carlito"/>
                <a:cs typeface="Carlito"/>
              </a:rPr>
              <a:t>ends including the </a:t>
            </a:r>
            <a:r>
              <a:rPr sz="2800" spc="-25" dirty="0">
                <a:solidFill>
                  <a:srgbClr val="2D75B6"/>
                </a:solidFill>
                <a:latin typeface="Carlito"/>
                <a:cs typeface="Carlito"/>
              </a:rPr>
              <a:t>size  </a:t>
            </a:r>
            <a:r>
              <a:rPr sz="2800" spc="-5" dirty="0">
                <a:solidFill>
                  <a:srgbClr val="2D75B6"/>
                </a:solidFill>
                <a:latin typeface="Carlito"/>
                <a:cs typeface="Carlito"/>
              </a:rPr>
              <a:t>of the </a:t>
            </a:r>
            <a:r>
              <a:rPr sz="2800" spc="-20" dirty="0">
                <a:solidFill>
                  <a:srgbClr val="2D75B6"/>
                </a:solidFill>
                <a:latin typeface="Carlito"/>
                <a:cs typeface="Carlito"/>
              </a:rPr>
              <a:t>data packets </a:t>
            </a:r>
            <a:r>
              <a:rPr sz="2800" spc="-15" dirty="0">
                <a:solidFill>
                  <a:srgbClr val="2D75B6"/>
                </a:solidFill>
                <a:latin typeface="Carlito"/>
                <a:cs typeface="Carlito"/>
              </a:rPr>
              <a:t>to </a:t>
            </a:r>
            <a:r>
              <a:rPr sz="2800" spc="-5" dirty="0">
                <a:solidFill>
                  <a:srgbClr val="2D75B6"/>
                </a:solidFill>
                <a:latin typeface="Carlito"/>
                <a:cs typeface="Carlito"/>
              </a:rPr>
              <a:t>be </a:t>
            </a:r>
            <a:r>
              <a:rPr sz="2800" spc="-15" dirty="0">
                <a:solidFill>
                  <a:srgbClr val="2D75B6"/>
                </a:solidFill>
                <a:latin typeface="Carlito"/>
                <a:cs typeface="Carlito"/>
              </a:rPr>
              <a:t>exchanged, </a:t>
            </a:r>
            <a:r>
              <a:rPr sz="2800" spc="-5" dirty="0">
                <a:solidFill>
                  <a:srgbClr val="2D75B6"/>
                </a:solidFill>
                <a:latin typeface="Carlito"/>
                <a:cs typeface="Carlito"/>
              </a:rPr>
              <a:t>the </a:t>
            </a:r>
            <a:r>
              <a:rPr sz="2800" spc="-25" dirty="0">
                <a:solidFill>
                  <a:srgbClr val="2D75B6"/>
                </a:solidFill>
                <a:latin typeface="Carlito"/>
                <a:cs typeface="Carlito"/>
              </a:rPr>
              <a:t>size </a:t>
            </a:r>
            <a:r>
              <a:rPr sz="2800" spc="-5" dirty="0">
                <a:solidFill>
                  <a:srgbClr val="2D75B6"/>
                </a:solidFill>
                <a:latin typeface="Carlito"/>
                <a:cs typeface="Carlito"/>
              </a:rPr>
              <a:t>of </a:t>
            </a:r>
            <a:r>
              <a:rPr sz="2800" spc="-30" dirty="0">
                <a:solidFill>
                  <a:srgbClr val="2D75B6"/>
                </a:solidFill>
                <a:latin typeface="Carlito"/>
                <a:cs typeface="Carlito"/>
              </a:rPr>
              <a:t>buffers </a:t>
            </a:r>
            <a:r>
              <a:rPr sz="2800" spc="-20" dirty="0">
                <a:solidFill>
                  <a:srgbClr val="2D75B6"/>
                </a:solidFill>
                <a:latin typeface="Carlito"/>
                <a:cs typeface="Carlito"/>
              </a:rPr>
              <a:t>to </a:t>
            </a:r>
            <a:r>
              <a:rPr sz="2800" spc="-5" dirty="0">
                <a:solidFill>
                  <a:srgbClr val="2D75B6"/>
                </a:solidFill>
                <a:latin typeface="Carlito"/>
                <a:cs typeface="Carlito"/>
              </a:rPr>
              <a:t>be </a:t>
            </a:r>
            <a:r>
              <a:rPr sz="2800" spc="-10" dirty="0">
                <a:solidFill>
                  <a:srgbClr val="2D75B6"/>
                </a:solidFill>
                <a:latin typeface="Carlito"/>
                <a:cs typeface="Carlito"/>
              </a:rPr>
              <a:t>used </a:t>
            </a:r>
            <a:r>
              <a:rPr sz="2800" spc="-30" dirty="0">
                <a:latin typeface="Carlito"/>
                <a:cs typeface="Carlito"/>
              </a:rPr>
              <a:t>for  </a:t>
            </a:r>
            <a:r>
              <a:rPr sz="2800" spc="-10" dirty="0">
                <a:latin typeface="Carlito"/>
                <a:cs typeface="Carlito"/>
              </a:rPr>
              <a:t>holding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chunks </a:t>
            </a:r>
            <a:r>
              <a:rPr sz="2800" spc="-5" dirty="0">
                <a:latin typeface="Carlito"/>
                <a:cs typeface="Carlito"/>
              </a:rPr>
              <a:t>of </a:t>
            </a:r>
            <a:r>
              <a:rPr sz="2800" spc="-20" dirty="0">
                <a:latin typeface="Carlito"/>
                <a:cs typeface="Carlito"/>
              </a:rPr>
              <a:t>data </a:t>
            </a:r>
            <a:r>
              <a:rPr sz="2800" spc="-10" dirty="0">
                <a:latin typeface="Carlito"/>
                <a:cs typeface="Carlito"/>
              </a:rPr>
              <a:t>until </a:t>
            </a:r>
            <a:r>
              <a:rPr sz="2800" spc="-5" dirty="0">
                <a:latin typeface="Carlito"/>
                <a:cs typeface="Carlito"/>
              </a:rPr>
              <a:t>the whole </a:t>
            </a:r>
            <a:r>
              <a:rPr sz="2800" spc="-10" dirty="0">
                <a:latin typeface="Carlito"/>
                <a:cs typeface="Carlito"/>
              </a:rPr>
              <a:t>message arrives,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10" dirty="0">
                <a:latin typeface="Carlito"/>
                <a:cs typeface="Carlito"/>
              </a:rPr>
              <a:t>so  </a:t>
            </a:r>
            <a:r>
              <a:rPr sz="2800" spc="-5" dirty="0">
                <a:latin typeface="Carlito"/>
                <a:cs typeface="Carlito"/>
              </a:rPr>
              <a:t>on.</a:t>
            </a:r>
            <a:endParaRPr sz="2800" dirty="0">
              <a:latin typeface="Carlito"/>
              <a:cs typeface="Carlito"/>
            </a:endParaRPr>
          </a:p>
          <a:p>
            <a:pPr marL="241300" marR="93980" indent="-228600">
              <a:lnSpc>
                <a:spcPts val="2690"/>
              </a:lnSpc>
              <a:spcBef>
                <a:spcPts val="9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rlito"/>
                <a:cs typeface="Carlito"/>
              </a:rPr>
              <a:t>After </a:t>
            </a:r>
            <a:r>
              <a:rPr sz="2800" spc="-5" dirty="0">
                <a:latin typeface="Carlito"/>
                <a:cs typeface="Carlito"/>
              </a:rPr>
              <a:t>the handshaking </a:t>
            </a:r>
            <a:r>
              <a:rPr sz="2800" spc="-10" dirty="0">
                <a:latin typeface="Carlito"/>
                <a:cs typeface="Carlito"/>
              </a:rPr>
              <a:t>process,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two </a:t>
            </a:r>
            <a:r>
              <a:rPr sz="2800" spc="-5" dirty="0">
                <a:latin typeface="Carlito"/>
                <a:cs typeface="Carlito"/>
              </a:rPr>
              <a:t>ends </a:t>
            </a:r>
            <a:r>
              <a:rPr sz="2800" spc="-10" dirty="0">
                <a:latin typeface="Carlito"/>
                <a:cs typeface="Carlito"/>
              </a:rPr>
              <a:t>can send chunks </a:t>
            </a:r>
            <a:r>
              <a:rPr sz="2800" spc="-5" dirty="0">
                <a:latin typeface="Carlito"/>
                <a:cs typeface="Carlito"/>
              </a:rPr>
              <a:t>of </a:t>
            </a:r>
            <a:r>
              <a:rPr sz="2800" spc="-25" dirty="0">
                <a:latin typeface="Carlito"/>
                <a:cs typeface="Carlito"/>
              </a:rPr>
              <a:t>data  </a:t>
            </a:r>
            <a:r>
              <a:rPr sz="2800" spc="-5" dirty="0">
                <a:latin typeface="Carlito"/>
                <a:cs typeface="Carlito"/>
              </a:rPr>
              <a:t>in </a:t>
            </a:r>
            <a:r>
              <a:rPr sz="2800" spc="-10" dirty="0">
                <a:latin typeface="Carlito"/>
                <a:cs typeface="Carlito"/>
              </a:rPr>
              <a:t>segments </a:t>
            </a:r>
            <a:r>
              <a:rPr sz="2800" spc="-5" dirty="0">
                <a:latin typeface="Carlito"/>
                <a:cs typeface="Carlito"/>
              </a:rPr>
              <a:t>in each</a:t>
            </a:r>
            <a:r>
              <a:rPr sz="2800" spc="7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direction.</a:t>
            </a:r>
            <a:endParaRPr sz="280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4868574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352549"/>
            <a:ext cx="10327005" cy="441833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indent="-228600" algn="just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rlito"/>
                <a:cs typeface="Carlito"/>
              </a:rPr>
              <a:t>By </a:t>
            </a:r>
            <a:r>
              <a:rPr sz="2800" spc="-10" dirty="0">
                <a:solidFill>
                  <a:srgbClr val="2D75B6"/>
                </a:solidFill>
                <a:latin typeface="Carlito"/>
                <a:cs typeface="Carlito"/>
              </a:rPr>
              <a:t>numbering </a:t>
            </a:r>
            <a:r>
              <a:rPr sz="2800" spc="-5" dirty="0">
                <a:solidFill>
                  <a:srgbClr val="2D75B6"/>
                </a:solidFill>
                <a:latin typeface="Carlito"/>
                <a:cs typeface="Carlito"/>
              </a:rPr>
              <a:t>the </a:t>
            </a:r>
            <a:r>
              <a:rPr sz="2800" spc="-10" dirty="0">
                <a:solidFill>
                  <a:srgbClr val="2D75B6"/>
                </a:solidFill>
                <a:latin typeface="Carlito"/>
                <a:cs typeface="Carlito"/>
              </a:rPr>
              <a:t>bytes </a:t>
            </a:r>
            <a:r>
              <a:rPr sz="2800" spc="-15" dirty="0">
                <a:latin typeface="Carlito"/>
                <a:cs typeface="Carlito"/>
              </a:rPr>
              <a:t>exchanged,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5" dirty="0">
                <a:latin typeface="Carlito"/>
                <a:cs typeface="Carlito"/>
              </a:rPr>
              <a:t>continuity </a:t>
            </a:r>
            <a:r>
              <a:rPr sz="2800" spc="-5" dirty="0">
                <a:latin typeface="Carlito"/>
                <a:cs typeface="Carlito"/>
              </a:rPr>
              <a:t>of the </a:t>
            </a:r>
            <a:r>
              <a:rPr sz="2800" spc="-10" dirty="0">
                <a:latin typeface="Carlito"/>
                <a:cs typeface="Carlito"/>
              </a:rPr>
              <a:t>bytes can be  </a:t>
            </a:r>
            <a:r>
              <a:rPr sz="2800" spc="-15" dirty="0">
                <a:latin typeface="Carlito"/>
                <a:cs typeface="Carlito"/>
              </a:rPr>
              <a:t>checked.</a:t>
            </a:r>
            <a:endParaRPr sz="2800">
              <a:latin typeface="Carlito"/>
              <a:cs typeface="Carlito"/>
            </a:endParaRPr>
          </a:p>
          <a:p>
            <a:pPr marL="241300" marR="685165" indent="-228600" algn="just">
              <a:lnSpc>
                <a:spcPts val="3020"/>
              </a:lnSpc>
              <a:spcBef>
                <a:spcPts val="101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latin typeface="Carlito"/>
                <a:cs typeface="Carlito"/>
              </a:rPr>
              <a:t>For example, </a:t>
            </a:r>
            <a:r>
              <a:rPr sz="2800" spc="-5" dirty="0">
                <a:latin typeface="Carlito"/>
                <a:cs typeface="Carlito"/>
              </a:rPr>
              <a:t>if </a:t>
            </a:r>
            <a:r>
              <a:rPr sz="2800" spc="-10" dirty="0">
                <a:latin typeface="Carlito"/>
                <a:cs typeface="Carlito"/>
              </a:rPr>
              <a:t>some bytes </a:t>
            </a:r>
            <a:r>
              <a:rPr sz="2800" spc="-20" dirty="0">
                <a:latin typeface="Carlito"/>
                <a:cs typeface="Carlito"/>
              </a:rPr>
              <a:t>are </a:t>
            </a:r>
            <a:r>
              <a:rPr sz="2800" spc="-15" dirty="0">
                <a:latin typeface="Carlito"/>
                <a:cs typeface="Carlito"/>
              </a:rPr>
              <a:t>lost </a:t>
            </a:r>
            <a:r>
              <a:rPr sz="2800" spc="-5" dirty="0">
                <a:latin typeface="Carlito"/>
                <a:cs typeface="Carlito"/>
              </a:rPr>
              <a:t>or </a:t>
            </a:r>
            <a:r>
              <a:rPr sz="2800" spc="-15" dirty="0">
                <a:latin typeface="Carlito"/>
                <a:cs typeface="Carlito"/>
              </a:rPr>
              <a:t>corrupted,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5" dirty="0">
                <a:latin typeface="Carlito"/>
                <a:cs typeface="Carlito"/>
              </a:rPr>
              <a:t>receiver </a:t>
            </a:r>
            <a:r>
              <a:rPr sz="2800" spc="-10" dirty="0">
                <a:latin typeface="Carlito"/>
                <a:cs typeface="Carlito"/>
              </a:rPr>
              <a:t>can  </a:t>
            </a:r>
            <a:r>
              <a:rPr sz="2800" spc="-15" dirty="0">
                <a:latin typeface="Carlito"/>
                <a:cs typeface="Carlito"/>
              </a:rPr>
              <a:t>request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resending </a:t>
            </a:r>
            <a:r>
              <a:rPr sz="2800" spc="-5" dirty="0">
                <a:latin typeface="Carlito"/>
                <a:cs typeface="Carlito"/>
              </a:rPr>
              <a:t>of those </a:t>
            </a:r>
            <a:r>
              <a:rPr sz="2800" spc="-10" dirty="0">
                <a:latin typeface="Carlito"/>
                <a:cs typeface="Carlito"/>
              </a:rPr>
              <a:t>bytes, </a:t>
            </a:r>
            <a:r>
              <a:rPr sz="2800" spc="-5" dirty="0">
                <a:latin typeface="Carlito"/>
                <a:cs typeface="Carlito"/>
              </a:rPr>
              <a:t>which </a:t>
            </a:r>
            <a:r>
              <a:rPr sz="2800" spc="-20" dirty="0">
                <a:latin typeface="Carlito"/>
                <a:cs typeface="Carlito"/>
              </a:rPr>
              <a:t>makes </a:t>
            </a:r>
            <a:r>
              <a:rPr sz="2800" spc="-25" dirty="0">
                <a:latin typeface="Carlito"/>
                <a:cs typeface="Carlito"/>
              </a:rPr>
              <a:t>TCP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0" dirty="0">
                <a:latin typeface="Carlito"/>
                <a:cs typeface="Carlito"/>
              </a:rPr>
              <a:t>reliable  </a:t>
            </a:r>
            <a:r>
              <a:rPr sz="2800" spc="-20" dirty="0">
                <a:latin typeface="Carlito"/>
                <a:cs typeface="Carlito"/>
              </a:rPr>
              <a:t>protocol.</a:t>
            </a:r>
            <a:endParaRPr sz="2800">
              <a:latin typeface="Carlito"/>
              <a:cs typeface="Carlito"/>
            </a:endParaRPr>
          </a:p>
          <a:p>
            <a:pPr marL="241300" indent="-228600" algn="just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5" dirty="0">
                <a:latin typeface="Carlito"/>
                <a:cs typeface="Carlito"/>
              </a:rPr>
              <a:t>TCP </a:t>
            </a:r>
            <a:r>
              <a:rPr sz="2800" spc="-5" dirty="0">
                <a:latin typeface="Carlito"/>
                <a:cs typeface="Carlito"/>
              </a:rPr>
              <a:t>also </a:t>
            </a:r>
            <a:r>
              <a:rPr sz="2800" spc="-10" dirty="0">
                <a:latin typeface="Carlito"/>
                <a:cs typeface="Carlito"/>
              </a:rPr>
              <a:t>can </a:t>
            </a:r>
            <a:r>
              <a:rPr sz="2800" spc="-20" dirty="0">
                <a:latin typeface="Carlito"/>
                <a:cs typeface="Carlito"/>
              </a:rPr>
              <a:t>provide </a:t>
            </a:r>
            <a:r>
              <a:rPr sz="2800" spc="-10" dirty="0">
                <a:solidFill>
                  <a:srgbClr val="2D75B6"/>
                </a:solidFill>
                <a:latin typeface="Carlito"/>
                <a:cs typeface="Carlito"/>
              </a:rPr>
              <a:t>flow </a:t>
            </a:r>
            <a:r>
              <a:rPr sz="2800" spc="-20" dirty="0">
                <a:solidFill>
                  <a:srgbClr val="2D75B6"/>
                </a:solidFill>
                <a:latin typeface="Carlito"/>
                <a:cs typeface="Carlito"/>
              </a:rPr>
              <a:t>control </a:t>
            </a:r>
            <a:r>
              <a:rPr sz="2800" spc="-5" dirty="0">
                <a:solidFill>
                  <a:srgbClr val="2D75B6"/>
                </a:solidFill>
                <a:latin typeface="Carlito"/>
                <a:cs typeface="Carlito"/>
              </a:rPr>
              <a:t>and </a:t>
            </a:r>
            <a:r>
              <a:rPr sz="2800" spc="-15" dirty="0">
                <a:solidFill>
                  <a:srgbClr val="2D75B6"/>
                </a:solidFill>
                <a:latin typeface="Carlito"/>
                <a:cs typeface="Carlito"/>
              </a:rPr>
              <a:t>congestion </a:t>
            </a:r>
            <a:r>
              <a:rPr sz="2800" spc="-20" dirty="0">
                <a:solidFill>
                  <a:srgbClr val="2D75B6"/>
                </a:solidFill>
                <a:latin typeface="Carlito"/>
                <a:cs typeface="Carlito"/>
              </a:rPr>
              <a:t>control</a:t>
            </a:r>
            <a:r>
              <a:rPr sz="2800" spc="235" dirty="0">
                <a:solidFill>
                  <a:srgbClr val="2D75B6"/>
                </a:solidFill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.</a:t>
            </a:r>
            <a:endParaRPr sz="2800">
              <a:latin typeface="Carlito"/>
              <a:cs typeface="Carlito"/>
            </a:endParaRPr>
          </a:p>
          <a:p>
            <a:pPr marL="241300" marR="81280" indent="-228600">
              <a:lnSpc>
                <a:spcPts val="3020"/>
              </a:lnSpc>
              <a:spcBef>
                <a:spcPts val="104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rlito"/>
                <a:cs typeface="Carlito"/>
              </a:rPr>
              <a:t>One </a:t>
            </a:r>
            <a:r>
              <a:rPr sz="2800" spc="-15" dirty="0">
                <a:latin typeface="Carlito"/>
                <a:cs typeface="Carlito"/>
              </a:rPr>
              <a:t>problem </a:t>
            </a:r>
            <a:r>
              <a:rPr sz="2800" spc="-5" dirty="0">
                <a:latin typeface="Carlito"/>
                <a:cs typeface="Carlito"/>
              </a:rPr>
              <a:t>with the </a:t>
            </a:r>
            <a:r>
              <a:rPr sz="2800" spc="-25" dirty="0">
                <a:latin typeface="Carlito"/>
                <a:cs typeface="Carlito"/>
              </a:rPr>
              <a:t>TCP </a:t>
            </a:r>
            <a:r>
              <a:rPr sz="2800" spc="-20" dirty="0">
                <a:latin typeface="Carlito"/>
                <a:cs typeface="Carlito"/>
              </a:rPr>
              <a:t>protocol </a:t>
            </a:r>
            <a:r>
              <a:rPr sz="2800" spc="-5" dirty="0">
                <a:latin typeface="Carlito"/>
                <a:cs typeface="Carlito"/>
              </a:rPr>
              <a:t>is </a:t>
            </a:r>
            <a:r>
              <a:rPr sz="2800" spc="-10" dirty="0">
                <a:latin typeface="Carlito"/>
                <a:cs typeface="Carlito"/>
              </a:rPr>
              <a:t>that </a:t>
            </a:r>
            <a:r>
              <a:rPr sz="2800" spc="-5" dirty="0">
                <a:latin typeface="Carlito"/>
                <a:cs typeface="Carlito"/>
              </a:rPr>
              <a:t>it is </a:t>
            </a:r>
            <a:r>
              <a:rPr sz="2800" spc="-10" dirty="0">
                <a:solidFill>
                  <a:srgbClr val="2D75B6"/>
                </a:solidFill>
                <a:latin typeface="Carlito"/>
                <a:cs typeface="Carlito"/>
              </a:rPr>
              <a:t>not message-oriented</a:t>
            </a:r>
            <a:r>
              <a:rPr sz="2800" spc="-10" dirty="0">
                <a:latin typeface="Carlito"/>
                <a:cs typeface="Carlito"/>
              </a:rPr>
              <a:t>;  </a:t>
            </a:r>
            <a:r>
              <a:rPr sz="2800" spc="-5" dirty="0">
                <a:latin typeface="Carlito"/>
                <a:cs typeface="Carlito"/>
              </a:rPr>
              <a:t>it does not </a:t>
            </a:r>
            <a:r>
              <a:rPr sz="2800" spc="-10" dirty="0">
                <a:latin typeface="Carlito"/>
                <a:cs typeface="Carlito"/>
              </a:rPr>
              <a:t>put boundaries </a:t>
            </a:r>
            <a:r>
              <a:rPr sz="2800" spc="-5" dirty="0">
                <a:latin typeface="Carlito"/>
                <a:cs typeface="Carlito"/>
              </a:rPr>
              <a:t>on the </a:t>
            </a:r>
            <a:r>
              <a:rPr sz="2800" spc="-10" dirty="0">
                <a:latin typeface="Carlito"/>
                <a:cs typeface="Carlito"/>
              </a:rPr>
              <a:t>messages</a:t>
            </a:r>
            <a:r>
              <a:rPr sz="2800" spc="145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exchanged.</a:t>
            </a:r>
            <a:endParaRPr sz="2800">
              <a:latin typeface="Carlito"/>
              <a:cs typeface="Carlito"/>
            </a:endParaRPr>
          </a:p>
          <a:p>
            <a:pPr marL="241300" marR="395605" indent="-228600">
              <a:lnSpc>
                <a:spcPts val="3020"/>
              </a:lnSpc>
              <a:spcBef>
                <a:spcPts val="1019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rlito"/>
                <a:cs typeface="Carlito"/>
              </a:rPr>
              <a:t>Most </a:t>
            </a:r>
            <a:r>
              <a:rPr sz="2800" spc="-5" dirty="0">
                <a:latin typeface="Carlito"/>
                <a:cs typeface="Carlito"/>
              </a:rPr>
              <a:t>of the </a:t>
            </a:r>
            <a:r>
              <a:rPr sz="2800" spc="-15" dirty="0">
                <a:latin typeface="Carlito"/>
                <a:cs typeface="Carlito"/>
              </a:rPr>
              <a:t>standard </a:t>
            </a:r>
            <a:r>
              <a:rPr sz="2800" spc="-10" dirty="0">
                <a:latin typeface="Carlito"/>
                <a:cs typeface="Carlito"/>
              </a:rPr>
              <a:t>applications that </a:t>
            </a:r>
            <a:r>
              <a:rPr sz="2800" spc="-5" dirty="0">
                <a:latin typeface="Carlito"/>
                <a:cs typeface="Carlito"/>
              </a:rPr>
              <a:t>need </a:t>
            </a:r>
            <a:r>
              <a:rPr sz="2800" spc="-15" dirty="0">
                <a:latin typeface="Carlito"/>
                <a:cs typeface="Carlito"/>
              </a:rPr>
              <a:t>to </a:t>
            </a:r>
            <a:r>
              <a:rPr sz="2800" spc="-10" dirty="0">
                <a:latin typeface="Carlito"/>
                <a:cs typeface="Carlito"/>
              </a:rPr>
              <a:t>send </a:t>
            </a:r>
            <a:r>
              <a:rPr sz="2800" spc="-5" dirty="0">
                <a:latin typeface="Carlito"/>
                <a:cs typeface="Carlito"/>
              </a:rPr>
              <a:t>long messages  and </a:t>
            </a:r>
            <a:r>
              <a:rPr sz="2800" spc="-15" dirty="0">
                <a:latin typeface="Carlito"/>
                <a:cs typeface="Carlito"/>
              </a:rPr>
              <a:t>require </a:t>
            </a:r>
            <a:r>
              <a:rPr sz="2800" spc="-10" dirty="0">
                <a:latin typeface="Carlito"/>
                <a:cs typeface="Carlito"/>
              </a:rPr>
              <a:t>reliability </a:t>
            </a:r>
            <a:r>
              <a:rPr sz="2800" spc="-20" dirty="0">
                <a:latin typeface="Carlito"/>
                <a:cs typeface="Carlito"/>
              </a:rPr>
              <a:t>may </a:t>
            </a:r>
            <a:r>
              <a:rPr sz="2800" spc="-15" dirty="0">
                <a:latin typeface="Carlito"/>
                <a:cs typeface="Carlito"/>
              </a:rPr>
              <a:t>benefit </a:t>
            </a:r>
            <a:r>
              <a:rPr sz="2800" spc="-20" dirty="0">
                <a:latin typeface="Carlito"/>
                <a:cs typeface="Carlito"/>
              </a:rPr>
              <a:t>from </a:t>
            </a:r>
            <a:r>
              <a:rPr sz="2800" spc="-5" dirty="0">
                <a:latin typeface="Carlito"/>
                <a:cs typeface="Carlito"/>
              </a:rPr>
              <a:t>the service of the</a:t>
            </a:r>
            <a:r>
              <a:rPr sz="2800" spc="160" dirty="0">
                <a:latin typeface="Carlito"/>
                <a:cs typeface="Carlito"/>
              </a:rPr>
              <a:t> </a:t>
            </a:r>
            <a:r>
              <a:rPr sz="2800" spc="-110" dirty="0">
                <a:latin typeface="Carlito"/>
                <a:cs typeface="Carlito"/>
              </a:rPr>
              <a:t>TCP.</a:t>
            </a:r>
            <a:endParaRPr sz="28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9450595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8" y="609676"/>
            <a:ext cx="5331461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60" dirty="0"/>
              <a:t>SCTP</a:t>
            </a:r>
            <a:r>
              <a:rPr spc="-409" dirty="0"/>
              <a:t> </a:t>
            </a:r>
            <a:r>
              <a:rPr spc="-225" dirty="0"/>
              <a:t>Protocol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59966"/>
            <a:ext cx="10279380" cy="403288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241300" marR="465455" indent="-228600">
              <a:lnSpc>
                <a:spcPts val="2690"/>
              </a:lnSpc>
              <a:spcBef>
                <a:spcPts val="74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solidFill>
                  <a:srgbClr val="2D75B6"/>
                </a:solidFill>
                <a:latin typeface="Carlito"/>
                <a:cs typeface="Carlito"/>
              </a:rPr>
              <a:t>Stream </a:t>
            </a:r>
            <a:r>
              <a:rPr sz="2800" spc="-15" dirty="0">
                <a:solidFill>
                  <a:srgbClr val="2D75B6"/>
                </a:solidFill>
                <a:latin typeface="Carlito"/>
                <a:cs typeface="Carlito"/>
              </a:rPr>
              <a:t>Control </a:t>
            </a:r>
            <a:r>
              <a:rPr sz="2800" spc="-25" dirty="0">
                <a:solidFill>
                  <a:srgbClr val="2D75B6"/>
                </a:solidFill>
                <a:latin typeface="Carlito"/>
                <a:cs typeface="Carlito"/>
              </a:rPr>
              <a:t>Transmission </a:t>
            </a:r>
            <a:r>
              <a:rPr sz="2800" spc="-20" dirty="0">
                <a:solidFill>
                  <a:srgbClr val="2D75B6"/>
                </a:solidFill>
                <a:latin typeface="Carlito"/>
                <a:cs typeface="Carlito"/>
              </a:rPr>
              <a:t>Protocol </a:t>
            </a:r>
            <a:r>
              <a:rPr sz="2800" spc="-15" dirty="0">
                <a:latin typeface="Carlito"/>
                <a:cs typeface="Carlito"/>
              </a:rPr>
              <a:t>provides </a:t>
            </a:r>
            <a:r>
              <a:rPr sz="2800" spc="-5" dirty="0">
                <a:latin typeface="Carlito"/>
                <a:cs typeface="Carlito"/>
              </a:rPr>
              <a:t>a service which is a  </a:t>
            </a:r>
            <a:r>
              <a:rPr sz="2800" spc="-10" dirty="0">
                <a:latin typeface="Carlito"/>
                <a:cs typeface="Carlito"/>
              </a:rPr>
              <a:t>combination </a:t>
            </a:r>
            <a:r>
              <a:rPr sz="2800" spc="-5" dirty="0">
                <a:latin typeface="Carlito"/>
                <a:cs typeface="Carlito"/>
              </a:rPr>
              <a:t>of </a:t>
            </a:r>
            <a:r>
              <a:rPr sz="2800" spc="-25" dirty="0">
                <a:latin typeface="Carlito"/>
                <a:cs typeface="Carlito"/>
              </a:rPr>
              <a:t>TCP </a:t>
            </a:r>
            <a:r>
              <a:rPr sz="2800" spc="-5" dirty="0">
                <a:latin typeface="Carlito"/>
                <a:cs typeface="Carlito"/>
              </a:rPr>
              <a:t>and</a:t>
            </a:r>
            <a:r>
              <a:rPr sz="2800" spc="45" dirty="0">
                <a:latin typeface="Carlito"/>
                <a:cs typeface="Carlito"/>
              </a:rPr>
              <a:t> </a:t>
            </a:r>
            <a:r>
              <a:rPr sz="2800" spc="-95" dirty="0">
                <a:latin typeface="Carlito"/>
                <a:cs typeface="Carlito"/>
              </a:rPr>
              <a:t>UDP.</a:t>
            </a:r>
            <a:endParaRPr sz="2800">
              <a:latin typeface="Carlito"/>
              <a:cs typeface="Carlito"/>
            </a:endParaRPr>
          </a:p>
          <a:p>
            <a:pPr marL="241300" marR="137795" indent="-228600">
              <a:lnSpc>
                <a:spcPts val="269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30" dirty="0">
                <a:latin typeface="Carlito"/>
                <a:cs typeface="Carlito"/>
              </a:rPr>
              <a:t>Like </a:t>
            </a:r>
            <a:r>
              <a:rPr sz="2800" spc="-110" dirty="0">
                <a:latin typeface="Carlito"/>
                <a:cs typeface="Carlito"/>
              </a:rPr>
              <a:t>TCP, </a:t>
            </a:r>
            <a:r>
              <a:rPr sz="2800" spc="-5" dirty="0">
                <a:latin typeface="Carlito"/>
                <a:cs typeface="Carlito"/>
              </a:rPr>
              <a:t>SCTP </a:t>
            </a:r>
            <a:r>
              <a:rPr sz="2800" spc="-15" dirty="0">
                <a:latin typeface="Carlito"/>
                <a:cs typeface="Carlito"/>
              </a:rPr>
              <a:t>provides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0" dirty="0">
                <a:latin typeface="Carlito"/>
                <a:cs typeface="Carlito"/>
              </a:rPr>
              <a:t>connection-oriented, reliable </a:t>
            </a:r>
            <a:r>
              <a:rPr sz="2800" spc="-5" dirty="0">
                <a:latin typeface="Carlito"/>
                <a:cs typeface="Carlito"/>
              </a:rPr>
              <a:t>service, </a:t>
            </a:r>
            <a:r>
              <a:rPr sz="2800" spc="-10" dirty="0">
                <a:latin typeface="Carlito"/>
                <a:cs typeface="Carlito"/>
              </a:rPr>
              <a:t>but </a:t>
            </a:r>
            <a:r>
              <a:rPr sz="2800" spc="-5" dirty="0">
                <a:latin typeface="Carlito"/>
                <a:cs typeface="Carlito"/>
              </a:rPr>
              <a:t>it  is </a:t>
            </a:r>
            <a:r>
              <a:rPr sz="2800" spc="-10" dirty="0">
                <a:solidFill>
                  <a:srgbClr val="2D75B6"/>
                </a:solidFill>
                <a:latin typeface="Carlito"/>
                <a:cs typeface="Carlito"/>
              </a:rPr>
              <a:t>not </a:t>
            </a:r>
            <a:r>
              <a:rPr sz="2800" spc="-15" dirty="0">
                <a:solidFill>
                  <a:srgbClr val="2D75B6"/>
                </a:solidFill>
                <a:latin typeface="Carlito"/>
                <a:cs typeface="Carlito"/>
              </a:rPr>
              <a:t>byte-stream</a:t>
            </a:r>
            <a:r>
              <a:rPr sz="2800" spc="45" dirty="0">
                <a:solidFill>
                  <a:srgbClr val="2D75B6"/>
                </a:solidFill>
                <a:latin typeface="Carlito"/>
                <a:cs typeface="Carlito"/>
              </a:rPr>
              <a:t> </a:t>
            </a:r>
            <a:r>
              <a:rPr sz="2800" spc="-15" dirty="0">
                <a:solidFill>
                  <a:srgbClr val="2D75B6"/>
                </a:solidFill>
                <a:latin typeface="Carlito"/>
                <a:cs typeface="Carlito"/>
              </a:rPr>
              <a:t>oriented</a:t>
            </a:r>
            <a:r>
              <a:rPr sz="2800" spc="-15" dirty="0">
                <a:latin typeface="Carlito"/>
                <a:cs typeface="Carlito"/>
              </a:rPr>
              <a:t>.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35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It is a </a:t>
            </a:r>
            <a:r>
              <a:rPr sz="2800" spc="-10" dirty="0">
                <a:latin typeface="Carlito"/>
                <a:cs typeface="Carlito"/>
              </a:rPr>
              <a:t>message-oriented </a:t>
            </a:r>
            <a:r>
              <a:rPr sz="2800" spc="-20" dirty="0">
                <a:latin typeface="Carlito"/>
                <a:cs typeface="Carlito"/>
              </a:rPr>
              <a:t>protocol </a:t>
            </a:r>
            <a:r>
              <a:rPr sz="2800" spc="-30" dirty="0">
                <a:latin typeface="Carlito"/>
                <a:cs typeface="Carlito"/>
              </a:rPr>
              <a:t>like</a:t>
            </a:r>
            <a:r>
              <a:rPr sz="2800" spc="70" dirty="0">
                <a:latin typeface="Carlito"/>
                <a:cs typeface="Carlito"/>
              </a:rPr>
              <a:t> </a:t>
            </a:r>
            <a:r>
              <a:rPr sz="2800" spc="-95" dirty="0">
                <a:latin typeface="Carlito"/>
                <a:cs typeface="Carlito"/>
              </a:rPr>
              <a:t>UDP.</a:t>
            </a:r>
            <a:endParaRPr sz="2800">
              <a:latin typeface="Carlito"/>
              <a:cs typeface="Carlito"/>
            </a:endParaRPr>
          </a:p>
          <a:p>
            <a:pPr marL="241300" marR="1040765" indent="-228600">
              <a:lnSpc>
                <a:spcPct val="8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In addition, SCTP </a:t>
            </a:r>
            <a:r>
              <a:rPr sz="2800" spc="-10" dirty="0">
                <a:latin typeface="Carlito"/>
                <a:cs typeface="Carlito"/>
              </a:rPr>
              <a:t>can </a:t>
            </a:r>
            <a:r>
              <a:rPr sz="2800" spc="-20" dirty="0">
                <a:latin typeface="Carlito"/>
                <a:cs typeface="Carlito"/>
              </a:rPr>
              <a:t>provide </a:t>
            </a:r>
            <a:r>
              <a:rPr sz="2800" spc="-15" dirty="0">
                <a:solidFill>
                  <a:srgbClr val="2D75B6"/>
                </a:solidFill>
                <a:latin typeface="Carlito"/>
                <a:cs typeface="Carlito"/>
              </a:rPr>
              <a:t>multistream </a:t>
            </a:r>
            <a:r>
              <a:rPr sz="2800" spc="-5" dirty="0">
                <a:solidFill>
                  <a:srgbClr val="2D75B6"/>
                </a:solidFill>
                <a:latin typeface="Carlito"/>
                <a:cs typeface="Carlito"/>
              </a:rPr>
              <a:t>service </a:t>
            </a:r>
            <a:r>
              <a:rPr sz="2800" spc="-15" dirty="0">
                <a:latin typeface="Carlito"/>
                <a:cs typeface="Carlito"/>
              </a:rPr>
              <a:t>by providing  </a:t>
            </a:r>
            <a:r>
              <a:rPr sz="2800" spc="-5" dirty="0">
                <a:latin typeface="Carlito"/>
                <a:cs typeface="Carlito"/>
              </a:rPr>
              <a:t>multiple </a:t>
            </a:r>
            <a:r>
              <a:rPr sz="2800" spc="-15" dirty="0">
                <a:latin typeface="Carlito"/>
                <a:cs typeface="Carlito"/>
              </a:rPr>
              <a:t>network-layer</a:t>
            </a:r>
            <a:r>
              <a:rPr sz="2800" spc="3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connections.</a:t>
            </a:r>
            <a:endParaRPr sz="2800">
              <a:latin typeface="Carlito"/>
              <a:cs typeface="Carlito"/>
            </a:endParaRPr>
          </a:p>
          <a:p>
            <a:pPr marL="241300" marR="5080" indent="-228600">
              <a:lnSpc>
                <a:spcPct val="8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SCTP is </a:t>
            </a:r>
            <a:r>
              <a:rPr sz="2800" spc="-10" dirty="0">
                <a:latin typeface="Carlito"/>
                <a:cs typeface="Carlito"/>
              </a:rPr>
              <a:t>normally suitable </a:t>
            </a:r>
            <a:r>
              <a:rPr sz="2800" spc="-25" dirty="0">
                <a:latin typeface="Carlito"/>
                <a:cs typeface="Carlito"/>
              </a:rPr>
              <a:t>for </a:t>
            </a:r>
            <a:r>
              <a:rPr sz="2800" spc="-20" dirty="0">
                <a:latin typeface="Carlito"/>
                <a:cs typeface="Carlito"/>
              </a:rPr>
              <a:t>any </a:t>
            </a:r>
            <a:r>
              <a:rPr sz="2800" spc="-10" dirty="0">
                <a:latin typeface="Carlito"/>
                <a:cs typeface="Carlito"/>
              </a:rPr>
              <a:t>application that </a:t>
            </a:r>
            <a:r>
              <a:rPr sz="2800" spc="-5" dirty="0">
                <a:latin typeface="Carlito"/>
                <a:cs typeface="Carlito"/>
              </a:rPr>
              <a:t>needs </a:t>
            </a:r>
            <a:r>
              <a:rPr sz="2800" spc="-10" dirty="0">
                <a:latin typeface="Carlito"/>
                <a:cs typeface="Carlito"/>
              </a:rPr>
              <a:t>reliability </a:t>
            </a:r>
            <a:r>
              <a:rPr sz="2800" spc="-5" dirty="0">
                <a:latin typeface="Carlito"/>
                <a:cs typeface="Carlito"/>
              </a:rPr>
              <a:t>and  </a:t>
            </a:r>
            <a:r>
              <a:rPr sz="2800" spc="-15" dirty="0">
                <a:latin typeface="Carlito"/>
                <a:cs typeface="Carlito"/>
              </a:rPr>
              <a:t>at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same </a:t>
            </a:r>
            <a:r>
              <a:rPr sz="2800" spc="-5" dirty="0">
                <a:latin typeface="Carlito"/>
                <a:cs typeface="Carlito"/>
              </a:rPr>
              <a:t>time </a:t>
            </a:r>
            <a:r>
              <a:rPr sz="2800" spc="-10" dirty="0">
                <a:latin typeface="Carlito"/>
                <a:cs typeface="Carlito"/>
              </a:rPr>
              <a:t>needs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10" dirty="0">
                <a:solidFill>
                  <a:srgbClr val="2D75B6"/>
                </a:solidFill>
                <a:latin typeface="Carlito"/>
                <a:cs typeface="Carlito"/>
              </a:rPr>
              <a:t>remain connected</a:t>
            </a:r>
            <a:r>
              <a:rPr sz="2800" spc="-10" dirty="0">
                <a:latin typeface="Carlito"/>
                <a:cs typeface="Carlito"/>
              </a:rPr>
              <a:t>, </a:t>
            </a:r>
            <a:r>
              <a:rPr sz="2800" spc="-15" dirty="0">
                <a:latin typeface="Carlito"/>
                <a:cs typeface="Carlito"/>
              </a:rPr>
              <a:t>even </a:t>
            </a:r>
            <a:r>
              <a:rPr sz="2800" spc="-5" dirty="0">
                <a:latin typeface="Carlito"/>
                <a:cs typeface="Carlito"/>
              </a:rPr>
              <a:t>if a </a:t>
            </a:r>
            <a:r>
              <a:rPr sz="2800" spc="-20" dirty="0">
                <a:latin typeface="Carlito"/>
                <a:cs typeface="Carlito"/>
              </a:rPr>
              <a:t>failure </a:t>
            </a:r>
            <a:r>
              <a:rPr sz="2800" spc="-15" dirty="0">
                <a:latin typeface="Carlito"/>
                <a:cs typeface="Carlito"/>
              </a:rPr>
              <a:t>occurs  </a:t>
            </a:r>
            <a:r>
              <a:rPr sz="2800" spc="-5" dirty="0">
                <a:latin typeface="Carlito"/>
                <a:cs typeface="Carlito"/>
              </a:rPr>
              <a:t>in </a:t>
            </a:r>
            <a:r>
              <a:rPr sz="2800" spc="-10" dirty="0">
                <a:latin typeface="Carlito"/>
                <a:cs typeface="Carlito"/>
              </a:rPr>
              <a:t>one </a:t>
            </a:r>
            <a:r>
              <a:rPr sz="2800" spc="-15" dirty="0">
                <a:latin typeface="Carlito"/>
                <a:cs typeface="Carlito"/>
              </a:rPr>
              <a:t>network-layer</a:t>
            </a:r>
            <a:r>
              <a:rPr sz="2800" spc="3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connection.</a:t>
            </a:r>
            <a:endParaRPr sz="28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21060975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720928"/>
            <a:ext cx="6807834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40" dirty="0"/>
              <a:t>STANDARD </a:t>
            </a:r>
            <a:r>
              <a:rPr sz="3200" spc="-165" dirty="0"/>
              <a:t>CLIENT-SERVER</a:t>
            </a:r>
            <a:r>
              <a:rPr sz="3200" spc="-390" dirty="0"/>
              <a:t> </a:t>
            </a:r>
            <a:r>
              <a:rPr sz="3200" spc="-165" dirty="0"/>
              <a:t>APPLICATIONS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916939" y="1707159"/>
            <a:ext cx="7033259" cy="3605529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30" dirty="0">
                <a:latin typeface="Carlito"/>
                <a:cs typeface="Carlito"/>
              </a:rPr>
              <a:t>World </a:t>
            </a:r>
            <a:r>
              <a:rPr sz="2800" spc="-10" dirty="0">
                <a:latin typeface="Carlito"/>
                <a:cs typeface="Carlito"/>
              </a:rPr>
              <a:t>Wide</a:t>
            </a:r>
            <a:r>
              <a:rPr sz="2800" spc="50" dirty="0">
                <a:latin typeface="Carlito"/>
                <a:cs typeface="Carlito"/>
              </a:rPr>
              <a:t> </a:t>
            </a:r>
            <a:r>
              <a:rPr sz="2800" spc="-45" dirty="0">
                <a:latin typeface="Carlito"/>
                <a:cs typeface="Carlito"/>
              </a:rPr>
              <a:t>Web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5" dirty="0">
                <a:latin typeface="Carlito"/>
                <a:cs typeface="Carlito"/>
              </a:rPr>
              <a:t>HTTP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rlito"/>
                <a:cs typeface="Carlito"/>
              </a:rPr>
              <a:t>File </a:t>
            </a:r>
            <a:r>
              <a:rPr sz="2800" spc="-25" dirty="0">
                <a:latin typeface="Carlito"/>
                <a:cs typeface="Carlito"/>
              </a:rPr>
              <a:t>transfer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10" dirty="0">
                <a:latin typeface="Carlito"/>
                <a:cs typeface="Carlito"/>
              </a:rPr>
              <a:t>electronic </a:t>
            </a:r>
            <a:r>
              <a:rPr sz="2800" spc="-5" dirty="0">
                <a:latin typeface="Carlito"/>
                <a:cs typeface="Carlito"/>
              </a:rPr>
              <a:t>mail</a:t>
            </a:r>
            <a:r>
              <a:rPr sz="2800" spc="9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applications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TELNET and SSH</a:t>
            </a:r>
            <a:r>
              <a:rPr sz="2800" spc="15" dirty="0">
                <a:latin typeface="Carlito"/>
                <a:cs typeface="Carlito"/>
              </a:rPr>
              <a:t> </a:t>
            </a:r>
            <a:r>
              <a:rPr sz="2800" spc="-20" dirty="0">
                <a:latin typeface="Carlito"/>
                <a:cs typeface="Carlito"/>
              </a:rPr>
              <a:t>protocols.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rlito"/>
                <a:cs typeface="Carlito"/>
              </a:rPr>
              <a:t>DNS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rlito"/>
                <a:cs typeface="Carlito"/>
              </a:rPr>
              <a:t>Dynamic </a:t>
            </a:r>
            <a:r>
              <a:rPr sz="2800" spc="-15" dirty="0">
                <a:latin typeface="Carlito"/>
                <a:cs typeface="Carlito"/>
              </a:rPr>
              <a:t>Host Configuration </a:t>
            </a:r>
            <a:r>
              <a:rPr sz="2800" spc="-20" dirty="0">
                <a:latin typeface="Carlito"/>
                <a:cs typeface="Carlito"/>
              </a:rPr>
              <a:t>Protocol</a:t>
            </a:r>
            <a:r>
              <a:rPr sz="2800" spc="10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(DHCP)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rlito"/>
                <a:cs typeface="Carlito"/>
              </a:rPr>
              <a:t>Simple Network Management </a:t>
            </a:r>
            <a:r>
              <a:rPr sz="2800" spc="-20" dirty="0">
                <a:latin typeface="Carlito"/>
                <a:cs typeface="Carlito"/>
              </a:rPr>
              <a:t>Protocol</a:t>
            </a:r>
            <a:r>
              <a:rPr sz="2800" spc="6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(SNMP)</a:t>
            </a:r>
            <a:endParaRPr sz="28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2849330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63620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5" dirty="0"/>
              <a:t>Application-Layer</a:t>
            </a:r>
            <a:r>
              <a:rPr sz="4400" spc="-40" dirty="0"/>
              <a:t> </a:t>
            </a:r>
            <a:r>
              <a:rPr sz="4400" spc="-20" dirty="0"/>
              <a:t>Paradigms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07159"/>
            <a:ext cx="3625850" cy="105029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21945" indent="-309880">
              <a:lnSpc>
                <a:spcPct val="100000"/>
              </a:lnSpc>
              <a:spcBef>
                <a:spcPts val="775"/>
              </a:spcBef>
              <a:buFont typeface="Arial MT"/>
              <a:buChar char="•"/>
              <a:tabLst>
                <a:tab pos="321945" algn="l"/>
                <a:tab pos="322580" algn="l"/>
              </a:tabLst>
            </a:pPr>
            <a:r>
              <a:rPr sz="2800" spc="-10" dirty="0">
                <a:latin typeface="Calibri"/>
                <a:cs typeface="Calibri"/>
              </a:rPr>
              <a:t>client-server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paradigm</a:t>
            </a:r>
            <a:endParaRPr sz="2800">
              <a:latin typeface="Calibri"/>
              <a:cs typeface="Calibri"/>
            </a:endParaRPr>
          </a:p>
          <a:p>
            <a:pPr marL="321945" indent="-30988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21945" algn="l"/>
                <a:tab pos="322580" algn="l"/>
              </a:tabLst>
            </a:pPr>
            <a:r>
              <a:rPr sz="2800" spc="-10" dirty="0">
                <a:latin typeface="Calibri"/>
                <a:cs typeface="Calibri"/>
              </a:rPr>
              <a:t>peer-to-peer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paradigm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228600"/>
            <a:ext cx="6553200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65" dirty="0"/>
              <a:t>World </a:t>
            </a:r>
            <a:r>
              <a:rPr spc="-135" dirty="0"/>
              <a:t>Wide</a:t>
            </a:r>
            <a:r>
              <a:rPr spc="-575" dirty="0"/>
              <a:t> </a:t>
            </a:r>
            <a:r>
              <a:rPr spc="-145" dirty="0"/>
              <a:t>Web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1000" y="990600"/>
            <a:ext cx="10078720" cy="516255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7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rlito"/>
                <a:cs typeface="Carlito"/>
              </a:rPr>
              <a:t>The idea </a:t>
            </a:r>
            <a:r>
              <a:rPr sz="2600" spc="-5" dirty="0">
                <a:latin typeface="Carlito"/>
                <a:cs typeface="Carlito"/>
              </a:rPr>
              <a:t>of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35" dirty="0">
                <a:latin typeface="Carlito"/>
                <a:cs typeface="Carlito"/>
              </a:rPr>
              <a:t>Web </a:t>
            </a:r>
            <a:r>
              <a:rPr sz="2600" spc="-10" dirty="0">
                <a:latin typeface="Carlito"/>
                <a:cs typeface="Carlito"/>
              </a:rPr>
              <a:t>was </a:t>
            </a:r>
            <a:r>
              <a:rPr sz="2600" spc="-15" dirty="0">
                <a:latin typeface="Carlito"/>
                <a:cs typeface="Carlito"/>
              </a:rPr>
              <a:t>first </a:t>
            </a:r>
            <a:r>
              <a:rPr sz="2600" spc="-10" dirty="0">
                <a:latin typeface="Carlito"/>
                <a:cs typeface="Carlito"/>
              </a:rPr>
              <a:t>proposed </a:t>
            </a:r>
            <a:r>
              <a:rPr sz="2600" spc="-5" dirty="0">
                <a:latin typeface="Carlito"/>
                <a:cs typeface="Carlito"/>
              </a:rPr>
              <a:t>by </a:t>
            </a:r>
            <a:r>
              <a:rPr sz="2600" spc="-5" dirty="0">
                <a:solidFill>
                  <a:srgbClr val="2D75B6"/>
                </a:solidFill>
                <a:latin typeface="Carlito"/>
                <a:cs typeface="Carlito"/>
              </a:rPr>
              <a:t>Tim Berners-Lee </a:t>
            </a:r>
            <a:r>
              <a:rPr sz="2600" dirty="0">
                <a:latin typeface="Carlito"/>
                <a:cs typeface="Carlito"/>
              </a:rPr>
              <a:t>in</a:t>
            </a:r>
            <a:r>
              <a:rPr sz="2600" spc="-125" dirty="0">
                <a:latin typeface="Carlito"/>
                <a:cs typeface="Carlito"/>
              </a:rPr>
              <a:t> </a:t>
            </a:r>
            <a:r>
              <a:rPr sz="2600" dirty="0">
                <a:latin typeface="Carlito"/>
                <a:cs typeface="Carlito"/>
              </a:rPr>
              <a:t>1989</a:t>
            </a:r>
          </a:p>
          <a:p>
            <a:pPr marL="241300" indent="-228600">
              <a:lnSpc>
                <a:spcPct val="100000"/>
              </a:lnSpc>
              <a:spcBef>
                <a:spcPts val="37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rlito"/>
                <a:cs typeface="Carlito"/>
              </a:rPr>
              <a:t>The </a:t>
            </a:r>
            <a:r>
              <a:rPr sz="2600" spc="-10" dirty="0">
                <a:latin typeface="Carlito"/>
                <a:cs typeface="Carlito"/>
              </a:rPr>
              <a:t>commercial </a:t>
            </a:r>
            <a:r>
              <a:rPr sz="2600" spc="-35" dirty="0">
                <a:latin typeface="Carlito"/>
                <a:cs typeface="Carlito"/>
              </a:rPr>
              <a:t>Web </a:t>
            </a:r>
            <a:r>
              <a:rPr sz="2600" spc="-10" dirty="0">
                <a:latin typeface="Carlito"/>
                <a:cs typeface="Carlito"/>
              </a:rPr>
              <a:t>started </a:t>
            </a:r>
            <a:r>
              <a:rPr sz="2600" dirty="0">
                <a:latin typeface="Carlito"/>
                <a:cs typeface="Carlito"/>
              </a:rPr>
              <a:t>in the early</a:t>
            </a:r>
            <a:r>
              <a:rPr sz="2600" spc="-70" dirty="0">
                <a:latin typeface="Carlito"/>
                <a:cs typeface="Carlito"/>
              </a:rPr>
              <a:t> </a:t>
            </a:r>
            <a:r>
              <a:rPr sz="2600" dirty="0">
                <a:latin typeface="Carlito"/>
                <a:cs typeface="Carlito"/>
              </a:rPr>
              <a:t>1990s.</a:t>
            </a:r>
          </a:p>
          <a:p>
            <a:pPr marL="241300" marR="5080" indent="-228600">
              <a:lnSpc>
                <a:spcPct val="8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rlito"/>
                <a:cs typeface="Carlito"/>
              </a:rPr>
              <a:t>The </a:t>
            </a:r>
            <a:r>
              <a:rPr sz="2600" spc="-35" dirty="0">
                <a:latin typeface="Carlito"/>
                <a:cs typeface="Carlito"/>
              </a:rPr>
              <a:t>Web </a:t>
            </a:r>
            <a:r>
              <a:rPr sz="2600" dirty="0">
                <a:latin typeface="Carlito"/>
                <a:cs typeface="Carlito"/>
              </a:rPr>
              <a:t>is a </a:t>
            </a:r>
            <a:r>
              <a:rPr sz="2600" spc="-5" dirty="0">
                <a:solidFill>
                  <a:srgbClr val="2D75B6"/>
                </a:solidFill>
                <a:latin typeface="Carlito"/>
                <a:cs typeface="Carlito"/>
              </a:rPr>
              <a:t>repository of </a:t>
            </a:r>
            <a:r>
              <a:rPr sz="2600" spc="-10" dirty="0">
                <a:solidFill>
                  <a:srgbClr val="2D75B6"/>
                </a:solidFill>
                <a:latin typeface="Carlito"/>
                <a:cs typeface="Carlito"/>
              </a:rPr>
              <a:t>information </a:t>
            </a:r>
            <a:r>
              <a:rPr sz="2600" dirty="0">
                <a:latin typeface="Carlito"/>
                <a:cs typeface="Carlito"/>
              </a:rPr>
              <a:t>in which the </a:t>
            </a:r>
            <a:r>
              <a:rPr sz="2600" spc="-5" dirty="0">
                <a:latin typeface="Carlito"/>
                <a:cs typeface="Carlito"/>
              </a:rPr>
              <a:t>documents </a:t>
            </a:r>
            <a:r>
              <a:rPr sz="2600" spc="-10" dirty="0">
                <a:latin typeface="Carlito"/>
                <a:cs typeface="Carlito"/>
              </a:rPr>
              <a:t>are </a:t>
            </a:r>
            <a:r>
              <a:rPr sz="2600" spc="-5" dirty="0">
                <a:latin typeface="Carlito"/>
                <a:cs typeface="Carlito"/>
              </a:rPr>
              <a:t>called  </a:t>
            </a:r>
            <a:r>
              <a:rPr sz="2600" spc="-35" dirty="0">
                <a:latin typeface="Carlito"/>
                <a:cs typeface="Carlito"/>
              </a:rPr>
              <a:t>Web</a:t>
            </a:r>
            <a:r>
              <a:rPr sz="2600" spc="-5" dirty="0">
                <a:latin typeface="Carlito"/>
                <a:cs typeface="Carlito"/>
              </a:rPr>
              <a:t> pages.</a:t>
            </a:r>
            <a:endParaRPr sz="2600" dirty="0">
              <a:latin typeface="Carlito"/>
              <a:cs typeface="Carlito"/>
            </a:endParaRPr>
          </a:p>
          <a:p>
            <a:pPr marL="241300" marR="139065" indent="-228600">
              <a:lnSpc>
                <a:spcPts val="2500"/>
              </a:lnSpc>
              <a:spcBef>
                <a:spcPts val="97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rlito"/>
                <a:cs typeface="Carlito"/>
              </a:rPr>
              <a:t>They </a:t>
            </a:r>
            <a:r>
              <a:rPr sz="2600" spc="-10" dirty="0">
                <a:latin typeface="Carlito"/>
                <a:cs typeface="Carlito"/>
              </a:rPr>
              <a:t>are </a:t>
            </a:r>
            <a:r>
              <a:rPr sz="2600" spc="-5" dirty="0">
                <a:solidFill>
                  <a:srgbClr val="2D75B6"/>
                </a:solidFill>
                <a:latin typeface="Carlito"/>
                <a:cs typeface="Carlito"/>
              </a:rPr>
              <a:t>distributed </a:t>
            </a:r>
            <a:r>
              <a:rPr sz="2600" dirty="0">
                <a:latin typeface="Carlito"/>
                <a:cs typeface="Carlito"/>
              </a:rPr>
              <a:t>all </a:t>
            </a:r>
            <a:r>
              <a:rPr sz="2600" spc="-10" dirty="0">
                <a:latin typeface="Carlito"/>
                <a:cs typeface="Carlito"/>
              </a:rPr>
              <a:t>over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10" dirty="0">
                <a:latin typeface="Carlito"/>
                <a:cs typeface="Carlito"/>
              </a:rPr>
              <a:t>world </a:t>
            </a:r>
            <a:r>
              <a:rPr sz="2600" dirty="0">
                <a:latin typeface="Carlito"/>
                <a:cs typeface="Carlito"/>
              </a:rPr>
              <a:t>and </a:t>
            </a:r>
            <a:r>
              <a:rPr sz="2600" spc="-15" dirty="0">
                <a:latin typeface="Carlito"/>
                <a:cs typeface="Carlito"/>
              </a:rPr>
              <a:t>related </a:t>
            </a:r>
            <a:r>
              <a:rPr sz="2600" spc="-5" dirty="0">
                <a:latin typeface="Carlito"/>
                <a:cs typeface="Carlito"/>
              </a:rPr>
              <a:t>documents </a:t>
            </a:r>
            <a:r>
              <a:rPr sz="2600" spc="-10" dirty="0">
                <a:latin typeface="Carlito"/>
                <a:cs typeface="Carlito"/>
              </a:rPr>
              <a:t>are </a:t>
            </a:r>
            <a:r>
              <a:rPr sz="2600" spc="-15" dirty="0">
                <a:solidFill>
                  <a:srgbClr val="2D75B6"/>
                </a:solidFill>
                <a:latin typeface="Carlito"/>
                <a:cs typeface="Carlito"/>
              </a:rPr>
              <a:t>linked </a:t>
            </a:r>
            <a:r>
              <a:rPr sz="2600" spc="-15" dirty="0">
                <a:latin typeface="Carlito"/>
                <a:cs typeface="Carlito"/>
              </a:rPr>
              <a:t> </a:t>
            </a:r>
            <a:r>
              <a:rPr sz="2600" spc="-35" dirty="0">
                <a:latin typeface="Carlito"/>
                <a:cs typeface="Carlito"/>
              </a:rPr>
              <a:t>together.</a:t>
            </a:r>
            <a:endParaRPr sz="26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latin typeface="Carlito"/>
                <a:cs typeface="Carlito"/>
              </a:rPr>
              <a:t>Each web </a:t>
            </a:r>
            <a:r>
              <a:rPr sz="2600" dirty="0">
                <a:latin typeface="Carlito"/>
                <a:cs typeface="Carlito"/>
              </a:rPr>
              <a:t>server in the </a:t>
            </a:r>
            <a:r>
              <a:rPr sz="2600" spc="-10" dirty="0">
                <a:latin typeface="Carlito"/>
                <a:cs typeface="Carlito"/>
              </a:rPr>
              <a:t>world can </a:t>
            </a:r>
            <a:r>
              <a:rPr sz="2600" dirty="0">
                <a:latin typeface="Carlito"/>
                <a:cs typeface="Carlito"/>
              </a:rPr>
              <a:t>add a </a:t>
            </a:r>
            <a:r>
              <a:rPr sz="2600" spc="-5" dirty="0">
                <a:latin typeface="Carlito"/>
                <a:cs typeface="Carlito"/>
              </a:rPr>
              <a:t>new </a:t>
            </a:r>
            <a:r>
              <a:rPr sz="2600" spc="-10" dirty="0">
                <a:latin typeface="Carlito"/>
                <a:cs typeface="Carlito"/>
              </a:rPr>
              <a:t>web page </a:t>
            </a:r>
            <a:r>
              <a:rPr sz="2600" spc="-15" dirty="0">
                <a:latin typeface="Carlito"/>
                <a:cs typeface="Carlito"/>
              </a:rPr>
              <a:t>to </a:t>
            </a:r>
            <a:r>
              <a:rPr sz="2600" dirty="0">
                <a:latin typeface="Carlito"/>
                <a:cs typeface="Carlito"/>
              </a:rPr>
              <a:t>the</a:t>
            </a:r>
            <a:r>
              <a:rPr sz="2600" spc="-50" dirty="0">
                <a:latin typeface="Carlito"/>
                <a:cs typeface="Carlito"/>
              </a:rPr>
              <a:t> </a:t>
            </a:r>
            <a:r>
              <a:rPr sz="2600" spc="-20" dirty="0">
                <a:latin typeface="Carlito"/>
                <a:cs typeface="Carlito"/>
              </a:rPr>
              <a:t>repository.</a:t>
            </a:r>
            <a:endParaRPr sz="2600" dirty="0">
              <a:latin typeface="Carlito"/>
              <a:cs typeface="Carlito"/>
            </a:endParaRPr>
          </a:p>
          <a:p>
            <a:pPr marL="241300" marR="810895" indent="-228600">
              <a:lnSpc>
                <a:spcPts val="2500"/>
              </a:lnSpc>
              <a:spcBef>
                <a:spcPts val="985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rlito"/>
                <a:cs typeface="Carlito"/>
              </a:rPr>
              <a:t>Linking </a:t>
            </a:r>
            <a:r>
              <a:rPr sz="2600" spc="-5" dirty="0">
                <a:latin typeface="Carlito"/>
                <a:cs typeface="Carlito"/>
              </a:rPr>
              <a:t>allows one web </a:t>
            </a:r>
            <a:r>
              <a:rPr sz="2600" spc="-10" dirty="0">
                <a:latin typeface="Carlito"/>
                <a:cs typeface="Carlito"/>
              </a:rPr>
              <a:t>page to </a:t>
            </a:r>
            <a:r>
              <a:rPr sz="2600" spc="-25" dirty="0">
                <a:latin typeface="Carlito"/>
                <a:cs typeface="Carlito"/>
              </a:rPr>
              <a:t>refer </a:t>
            </a:r>
            <a:r>
              <a:rPr sz="2600" spc="-10" dirty="0">
                <a:latin typeface="Carlito"/>
                <a:cs typeface="Carlito"/>
              </a:rPr>
              <a:t>to </a:t>
            </a:r>
            <a:r>
              <a:rPr sz="2600" dirty="0">
                <a:latin typeface="Carlito"/>
                <a:cs typeface="Carlito"/>
              </a:rPr>
              <a:t>another </a:t>
            </a:r>
            <a:r>
              <a:rPr sz="2600" spc="-10" dirty="0">
                <a:latin typeface="Carlito"/>
                <a:cs typeface="Carlito"/>
              </a:rPr>
              <a:t>web page </a:t>
            </a:r>
            <a:r>
              <a:rPr sz="2600" spc="-15" dirty="0">
                <a:latin typeface="Carlito"/>
                <a:cs typeface="Carlito"/>
              </a:rPr>
              <a:t>stored </a:t>
            </a:r>
            <a:r>
              <a:rPr sz="2600" dirty="0">
                <a:latin typeface="Carlito"/>
                <a:cs typeface="Carlito"/>
              </a:rPr>
              <a:t>in  another </a:t>
            </a:r>
            <a:r>
              <a:rPr sz="2600" spc="-35" dirty="0">
                <a:latin typeface="Carlito"/>
                <a:cs typeface="Carlito"/>
              </a:rPr>
              <a:t>server, </a:t>
            </a:r>
            <a:r>
              <a:rPr sz="2600" spc="-5" dirty="0">
                <a:latin typeface="Carlito"/>
                <a:cs typeface="Carlito"/>
              </a:rPr>
              <a:t>achieved using </a:t>
            </a:r>
            <a:r>
              <a:rPr sz="2600" dirty="0">
                <a:latin typeface="Carlito"/>
                <a:cs typeface="Carlito"/>
              </a:rPr>
              <a:t>a </a:t>
            </a:r>
            <a:r>
              <a:rPr sz="2600" spc="-10" dirty="0">
                <a:latin typeface="Carlito"/>
                <a:cs typeface="Carlito"/>
              </a:rPr>
              <a:t>concept </a:t>
            </a:r>
            <a:r>
              <a:rPr sz="2600" spc="-5" dirty="0">
                <a:latin typeface="Carlito"/>
                <a:cs typeface="Carlito"/>
              </a:rPr>
              <a:t>called</a:t>
            </a:r>
            <a:r>
              <a:rPr sz="2600" spc="-45" dirty="0">
                <a:latin typeface="Carlito"/>
                <a:cs typeface="Carlito"/>
              </a:rPr>
              <a:t> </a:t>
            </a:r>
            <a:r>
              <a:rPr sz="2600" spc="-10" dirty="0">
                <a:solidFill>
                  <a:srgbClr val="2D75B6"/>
                </a:solidFill>
                <a:latin typeface="Carlito"/>
                <a:cs typeface="Carlito"/>
              </a:rPr>
              <a:t>hypertext.</a:t>
            </a:r>
            <a:endParaRPr sz="2600" dirty="0">
              <a:latin typeface="Carlito"/>
              <a:cs typeface="Carlito"/>
            </a:endParaRPr>
          </a:p>
          <a:p>
            <a:pPr marL="241300" marR="205104" indent="-228600">
              <a:lnSpc>
                <a:spcPts val="2500"/>
              </a:lnSpc>
              <a:spcBef>
                <a:spcPts val="99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rlito"/>
                <a:cs typeface="Carlito"/>
              </a:rPr>
              <a:t>allows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15" dirty="0">
                <a:latin typeface="Carlito"/>
                <a:cs typeface="Carlito"/>
              </a:rPr>
              <a:t>linked </a:t>
            </a:r>
            <a:r>
              <a:rPr sz="2600" spc="-10" dirty="0">
                <a:latin typeface="Carlito"/>
                <a:cs typeface="Carlito"/>
              </a:rPr>
              <a:t>document </a:t>
            </a:r>
            <a:r>
              <a:rPr sz="2600" spc="-15" dirty="0">
                <a:latin typeface="Carlito"/>
                <a:cs typeface="Carlito"/>
              </a:rPr>
              <a:t>to </a:t>
            </a:r>
            <a:r>
              <a:rPr sz="2600" spc="-5" dirty="0">
                <a:latin typeface="Carlito"/>
                <a:cs typeface="Carlito"/>
              </a:rPr>
              <a:t>be </a:t>
            </a:r>
            <a:r>
              <a:rPr sz="2600" spc="-10" dirty="0">
                <a:latin typeface="Carlito"/>
                <a:cs typeface="Carlito"/>
              </a:rPr>
              <a:t>retrieved </a:t>
            </a:r>
            <a:r>
              <a:rPr sz="2600" dirty="0">
                <a:latin typeface="Carlito"/>
                <a:cs typeface="Carlito"/>
              </a:rPr>
              <a:t>when the link </a:t>
            </a:r>
            <a:r>
              <a:rPr sz="2600" spc="-10" dirty="0">
                <a:latin typeface="Carlito"/>
                <a:cs typeface="Carlito"/>
              </a:rPr>
              <a:t>was clicked by  </a:t>
            </a:r>
            <a:r>
              <a:rPr sz="2600" dirty="0">
                <a:latin typeface="Carlito"/>
                <a:cs typeface="Carlito"/>
              </a:rPr>
              <a:t>the</a:t>
            </a:r>
            <a:r>
              <a:rPr sz="2600" spc="-15" dirty="0">
                <a:latin typeface="Carlito"/>
                <a:cs typeface="Carlito"/>
              </a:rPr>
              <a:t> </a:t>
            </a:r>
            <a:r>
              <a:rPr sz="2600" spc="-55" dirty="0">
                <a:latin typeface="Carlito"/>
                <a:cs typeface="Carlito"/>
              </a:rPr>
              <a:t>user.</a:t>
            </a:r>
            <a:endParaRPr sz="2600" dirty="0">
              <a:latin typeface="Carlito"/>
              <a:cs typeface="Carlito"/>
            </a:endParaRPr>
          </a:p>
          <a:p>
            <a:pPr marL="241300" marR="278130" indent="-228600">
              <a:lnSpc>
                <a:spcPct val="8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solidFill>
                  <a:srgbClr val="2D75B6"/>
                </a:solidFill>
                <a:latin typeface="Carlito"/>
                <a:cs typeface="Carlito"/>
              </a:rPr>
              <a:t>Hypermedia </a:t>
            </a:r>
            <a:r>
              <a:rPr sz="2600" spc="-10" dirty="0">
                <a:latin typeface="Carlito"/>
                <a:cs typeface="Carlito"/>
              </a:rPr>
              <a:t>can </a:t>
            </a:r>
            <a:r>
              <a:rPr sz="2600" spc="-5" dirty="0">
                <a:latin typeface="Carlito"/>
                <a:cs typeface="Carlito"/>
              </a:rPr>
              <a:t>be </a:t>
            </a:r>
            <a:r>
              <a:rPr sz="2600" dirty="0">
                <a:latin typeface="Carlito"/>
                <a:cs typeface="Carlito"/>
              </a:rPr>
              <a:t>a </a:t>
            </a:r>
            <a:r>
              <a:rPr sz="2600" spc="-15" dirty="0">
                <a:latin typeface="Carlito"/>
                <a:cs typeface="Carlito"/>
              </a:rPr>
              <a:t>text </a:t>
            </a:r>
            <a:r>
              <a:rPr sz="2600" spc="-5" dirty="0">
                <a:latin typeface="Carlito"/>
                <a:cs typeface="Carlito"/>
              </a:rPr>
              <a:t>document, </a:t>
            </a:r>
            <a:r>
              <a:rPr sz="2600" dirty="0">
                <a:latin typeface="Carlito"/>
                <a:cs typeface="Carlito"/>
              </a:rPr>
              <a:t>an </a:t>
            </a:r>
            <a:r>
              <a:rPr sz="2600" spc="-5" dirty="0">
                <a:latin typeface="Carlito"/>
                <a:cs typeface="Carlito"/>
              </a:rPr>
              <a:t>image, </a:t>
            </a:r>
            <a:r>
              <a:rPr sz="2600" dirty="0">
                <a:latin typeface="Carlito"/>
                <a:cs typeface="Carlito"/>
              </a:rPr>
              <a:t>an audio </a:t>
            </a:r>
            <a:r>
              <a:rPr sz="2600" spc="-5" dirty="0">
                <a:latin typeface="Carlito"/>
                <a:cs typeface="Carlito"/>
              </a:rPr>
              <a:t>file, or </a:t>
            </a:r>
            <a:r>
              <a:rPr sz="2600" dirty="0">
                <a:latin typeface="Carlito"/>
                <a:cs typeface="Carlito"/>
              </a:rPr>
              <a:t>a video  </a:t>
            </a:r>
            <a:r>
              <a:rPr sz="2600" spc="-5" dirty="0">
                <a:latin typeface="Carlito"/>
                <a:cs typeface="Carlito"/>
              </a:rPr>
              <a:t>file.</a:t>
            </a:r>
            <a:endParaRPr sz="260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23287426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633424"/>
            <a:ext cx="9864090" cy="224345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41300" marR="135255" indent="-228600">
              <a:lnSpc>
                <a:spcPts val="3030"/>
              </a:lnSpc>
              <a:spcBef>
                <a:spcPts val="4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purpose </a:t>
            </a:r>
            <a:r>
              <a:rPr sz="2800" spc="-5" dirty="0">
                <a:latin typeface="Carlito"/>
                <a:cs typeface="Carlito"/>
              </a:rPr>
              <a:t>of the </a:t>
            </a:r>
            <a:r>
              <a:rPr sz="2800" spc="-40" dirty="0">
                <a:latin typeface="Carlito"/>
                <a:cs typeface="Carlito"/>
              </a:rPr>
              <a:t>Web </a:t>
            </a:r>
            <a:r>
              <a:rPr sz="2800" spc="-5" dirty="0">
                <a:latin typeface="Carlito"/>
                <a:cs typeface="Carlito"/>
              </a:rPr>
              <a:t>has </a:t>
            </a:r>
            <a:r>
              <a:rPr sz="2800" spc="-10" dirty="0">
                <a:latin typeface="Carlito"/>
                <a:cs typeface="Carlito"/>
              </a:rPr>
              <a:t>gone </a:t>
            </a:r>
            <a:r>
              <a:rPr sz="2800" spc="-15" dirty="0">
                <a:latin typeface="Carlito"/>
                <a:cs typeface="Carlito"/>
              </a:rPr>
              <a:t>beyond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simple retrieving of  </a:t>
            </a:r>
            <a:r>
              <a:rPr sz="2800" spc="-20" dirty="0">
                <a:latin typeface="Carlito"/>
                <a:cs typeface="Carlito"/>
              </a:rPr>
              <a:t>linked</a:t>
            </a:r>
            <a:r>
              <a:rPr sz="2800" spc="2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documents.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90" dirty="0">
                <a:latin typeface="Carlito"/>
                <a:cs typeface="Carlito"/>
              </a:rPr>
              <a:t>Today,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40" dirty="0">
                <a:latin typeface="Carlito"/>
                <a:cs typeface="Carlito"/>
              </a:rPr>
              <a:t>Web </a:t>
            </a:r>
            <a:r>
              <a:rPr sz="2800" spc="-5" dirty="0">
                <a:latin typeface="Carlito"/>
                <a:cs typeface="Carlito"/>
              </a:rPr>
              <a:t>is </a:t>
            </a:r>
            <a:r>
              <a:rPr sz="2800" spc="-10" dirty="0">
                <a:latin typeface="Carlito"/>
                <a:cs typeface="Carlito"/>
              </a:rPr>
              <a:t>used </a:t>
            </a:r>
            <a:r>
              <a:rPr sz="2800" spc="-15" dirty="0">
                <a:latin typeface="Carlito"/>
                <a:cs typeface="Carlito"/>
              </a:rPr>
              <a:t>to provide </a:t>
            </a:r>
            <a:r>
              <a:rPr sz="2800" spc="-10" dirty="0">
                <a:solidFill>
                  <a:srgbClr val="2D75B6"/>
                </a:solidFill>
                <a:latin typeface="Carlito"/>
                <a:cs typeface="Carlito"/>
              </a:rPr>
              <a:t>electronic shopping </a:t>
            </a:r>
            <a:r>
              <a:rPr sz="2800" spc="-5" dirty="0">
                <a:solidFill>
                  <a:srgbClr val="2D75B6"/>
                </a:solidFill>
                <a:latin typeface="Carlito"/>
                <a:cs typeface="Carlito"/>
              </a:rPr>
              <a:t>and</a:t>
            </a:r>
            <a:r>
              <a:rPr sz="2800" spc="370" dirty="0">
                <a:solidFill>
                  <a:srgbClr val="2D75B6"/>
                </a:solidFill>
                <a:latin typeface="Carlito"/>
                <a:cs typeface="Carlito"/>
              </a:rPr>
              <a:t> </a:t>
            </a:r>
            <a:r>
              <a:rPr sz="2800" spc="-15" dirty="0">
                <a:solidFill>
                  <a:srgbClr val="2D75B6"/>
                </a:solidFill>
                <a:latin typeface="Carlito"/>
                <a:cs typeface="Carlito"/>
              </a:rPr>
              <a:t>gaming</a:t>
            </a:r>
            <a:r>
              <a:rPr sz="2800" spc="-15" dirty="0">
                <a:latin typeface="Carlito"/>
                <a:cs typeface="Carlito"/>
              </a:rPr>
              <a:t>.</a:t>
            </a:r>
            <a:endParaRPr sz="2800">
              <a:latin typeface="Carlito"/>
              <a:cs typeface="Carlito"/>
            </a:endParaRPr>
          </a:p>
          <a:p>
            <a:pPr marL="241300" marR="30480" indent="-228600">
              <a:lnSpc>
                <a:spcPts val="302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rlito"/>
                <a:cs typeface="Carlito"/>
              </a:rPr>
              <a:t>One can use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40" dirty="0">
                <a:latin typeface="Carlito"/>
                <a:cs typeface="Carlito"/>
              </a:rPr>
              <a:t>Web </a:t>
            </a:r>
            <a:r>
              <a:rPr sz="2800" spc="-15" dirty="0">
                <a:latin typeface="Carlito"/>
                <a:cs typeface="Carlito"/>
              </a:rPr>
              <a:t>to listen to </a:t>
            </a:r>
            <a:r>
              <a:rPr sz="2800" spc="-15" dirty="0">
                <a:solidFill>
                  <a:srgbClr val="2D75B6"/>
                </a:solidFill>
                <a:latin typeface="Carlito"/>
                <a:cs typeface="Carlito"/>
              </a:rPr>
              <a:t>radio </a:t>
            </a:r>
            <a:r>
              <a:rPr sz="2800" spc="-20" dirty="0">
                <a:solidFill>
                  <a:srgbClr val="2D75B6"/>
                </a:solidFill>
                <a:latin typeface="Carlito"/>
                <a:cs typeface="Carlito"/>
              </a:rPr>
              <a:t>programs </a:t>
            </a:r>
            <a:r>
              <a:rPr sz="2800" spc="-5" dirty="0">
                <a:solidFill>
                  <a:srgbClr val="2D75B6"/>
                </a:solidFill>
                <a:latin typeface="Carlito"/>
                <a:cs typeface="Carlito"/>
              </a:rPr>
              <a:t>or </a:t>
            </a:r>
            <a:r>
              <a:rPr sz="2800" spc="-10" dirty="0">
                <a:solidFill>
                  <a:srgbClr val="2D75B6"/>
                </a:solidFill>
                <a:latin typeface="Carlito"/>
                <a:cs typeface="Carlito"/>
              </a:rPr>
              <a:t>view </a:t>
            </a:r>
            <a:r>
              <a:rPr sz="2800" spc="-15" dirty="0">
                <a:solidFill>
                  <a:srgbClr val="2D75B6"/>
                </a:solidFill>
                <a:latin typeface="Carlito"/>
                <a:cs typeface="Carlito"/>
              </a:rPr>
              <a:t>television  </a:t>
            </a:r>
            <a:r>
              <a:rPr sz="2800" spc="-20" dirty="0">
                <a:solidFill>
                  <a:srgbClr val="2D75B6"/>
                </a:solidFill>
                <a:latin typeface="Carlito"/>
                <a:cs typeface="Carlito"/>
              </a:rPr>
              <a:t>programs.</a:t>
            </a:r>
            <a:endParaRPr sz="28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5927595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8" y="609676"/>
            <a:ext cx="7160261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40" dirty="0"/>
              <a:t>Architecture </a:t>
            </a:r>
            <a:r>
              <a:rPr spc="-190" dirty="0"/>
              <a:t>of</a:t>
            </a:r>
            <a:r>
              <a:rPr spc="-525" dirty="0"/>
              <a:t> </a:t>
            </a:r>
            <a:r>
              <a:rPr spc="-215" dirty="0"/>
              <a:t>web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59966"/>
            <a:ext cx="10352405" cy="437388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241300" marR="5080" indent="-228600">
              <a:lnSpc>
                <a:spcPts val="2690"/>
              </a:lnSpc>
              <a:spcBef>
                <a:spcPts val="74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WWW </a:t>
            </a:r>
            <a:r>
              <a:rPr sz="2800" spc="-5" dirty="0">
                <a:latin typeface="Carlito"/>
                <a:cs typeface="Carlito"/>
              </a:rPr>
              <a:t>is a </a:t>
            </a:r>
            <a:r>
              <a:rPr sz="2800" spc="-15" dirty="0">
                <a:solidFill>
                  <a:srgbClr val="2D75B6"/>
                </a:solidFill>
                <a:latin typeface="Carlito"/>
                <a:cs typeface="Carlito"/>
              </a:rPr>
              <a:t>distributed </a:t>
            </a:r>
            <a:r>
              <a:rPr sz="2800" spc="-10" dirty="0">
                <a:solidFill>
                  <a:srgbClr val="2D75B6"/>
                </a:solidFill>
                <a:latin typeface="Carlito"/>
                <a:cs typeface="Carlito"/>
              </a:rPr>
              <a:t>client-server </a:t>
            </a:r>
            <a:r>
              <a:rPr sz="2800" spc="-5" dirty="0">
                <a:solidFill>
                  <a:srgbClr val="2D75B6"/>
                </a:solidFill>
                <a:latin typeface="Carlito"/>
                <a:cs typeface="Carlito"/>
              </a:rPr>
              <a:t>service</a:t>
            </a:r>
            <a:r>
              <a:rPr sz="2800" spc="-5" dirty="0">
                <a:latin typeface="Carlito"/>
                <a:cs typeface="Carlito"/>
              </a:rPr>
              <a:t>, in which a </a:t>
            </a:r>
            <a:r>
              <a:rPr sz="2800" spc="-10" dirty="0">
                <a:latin typeface="Carlito"/>
                <a:cs typeface="Carlito"/>
              </a:rPr>
              <a:t>client using 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20" dirty="0">
                <a:latin typeface="Carlito"/>
                <a:cs typeface="Carlito"/>
              </a:rPr>
              <a:t>browser </a:t>
            </a:r>
            <a:r>
              <a:rPr sz="2800" spc="-10" dirty="0">
                <a:latin typeface="Carlito"/>
                <a:cs typeface="Carlito"/>
              </a:rPr>
              <a:t>can </a:t>
            </a:r>
            <a:r>
              <a:rPr sz="2800" dirty="0">
                <a:latin typeface="Carlito"/>
                <a:cs typeface="Carlito"/>
              </a:rPr>
              <a:t>access </a:t>
            </a:r>
            <a:r>
              <a:rPr sz="2800" spc="-5" dirty="0">
                <a:latin typeface="Carlito"/>
                <a:cs typeface="Carlito"/>
              </a:rPr>
              <a:t>a service </a:t>
            </a:r>
            <a:r>
              <a:rPr sz="2800" spc="-10" dirty="0">
                <a:latin typeface="Carlito"/>
                <a:cs typeface="Carlito"/>
              </a:rPr>
              <a:t>using </a:t>
            </a:r>
            <a:r>
              <a:rPr sz="2800" spc="-5" dirty="0">
                <a:latin typeface="Carlito"/>
                <a:cs typeface="Carlito"/>
              </a:rPr>
              <a:t>a</a:t>
            </a:r>
            <a:r>
              <a:rPr sz="2800" spc="95" dirty="0">
                <a:latin typeface="Carlito"/>
                <a:cs typeface="Carlito"/>
              </a:rPr>
              <a:t> </a:t>
            </a:r>
            <a:r>
              <a:rPr sz="2800" spc="-50" dirty="0">
                <a:latin typeface="Carlito"/>
                <a:cs typeface="Carlito"/>
              </a:rPr>
              <a:t>server.</a:t>
            </a:r>
            <a:endParaRPr sz="2800" dirty="0">
              <a:latin typeface="Carlito"/>
              <a:cs typeface="Carlito"/>
            </a:endParaRPr>
          </a:p>
          <a:p>
            <a:pPr marL="241300" marR="793115" indent="-228600">
              <a:lnSpc>
                <a:spcPts val="269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45" dirty="0">
                <a:latin typeface="Carlito"/>
                <a:cs typeface="Carlito"/>
              </a:rPr>
              <a:t>However, </a:t>
            </a:r>
            <a:r>
              <a:rPr sz="2800" spc="-5" dirty="0">
                <a:latin typeface="Carlito"/>
                <a:cs typeface="Carlito"/>
              </a:rPr>
              <a:t>the service </a:t>
            </a:r>
            <a:r>
              <a:rPr sz="2800" spc="-15" dirty="0">
                <a:latin typeface="Carlito"/>
                <a:cs typeface="Carlito"/>
              </a:rPr>
              <a:t>provided </a:t>
            </a:r>
            <a:r>
              <a:rPr sz="2800" spc="-5" dirty="0">
                <a:latin typeface="Carlito"/>
                <a:cs typeface="Carlito"/>
              </a:rPr>
              <a:t>is </a:t>
            </a:r>
            <a:r>
              <a:rPr sz="2800" spc="-15" dirty="0">
                <a:latin typeface="Carlito"/>
                <a:cs typeface="Carlito"/>
              </a:rPr>
              <a:t>distributed over many </a:t>
            </a:r>
            <a:r>
              <a:rPr sz="2800" spc="-10" dirty="0">
                <a:latin typeface="Carlito"/>
                <a:cs typeface="Carlito"/>
              </a:rPr>
              <a:t>locations  </a:t>
            </a:r>
            <a:r>
              <a:rPr sz="2800" spc="-5" dirty="0">
                <a:latin typeface="Carlito"/>
                <a:cs typeface="Carlito"/>
              </a:rPr>
              <a:t>called</a:t>
            </a:r>
            <a:r>
              <a:rPr sz="2800" spc="-15" dirty="0">
                <a:latin typeface="Carlito"/>
                <a:cs typeface="Carlito"/>
              </a:rPr>
              <a:t> </a:t>
            </a:r>
            <a:r>
              <a:rPr sz="2800" spc="-10" dirty="0">
                <a:solidFill>
                  <a:srgbClr val="2D75B6"/>
                </a:solidFill>
                <a:latin typeface="Carlito"/>
                <a:cs typeface="Carlito"/>
              </a:rPr>
              <a:t>sites.</a:t>
            </a:r>
            <a:endParaRPr sz="2800" dirty="0">
              <a:latin typeface="Carlito"/>
              <a:cs typeface="Carlito"/>
            </a:endParaRPr>
          </a:p>
          <a:p>
            <a:pPr marL="241300" marR="260985" indent="-228600">
              <a:lnSpc>
                <a:spcPts val="269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rlito"/>
                <a:cs typeface="Carlito"/>
              </a:rPr>
              <a:t>Each </a:t>
            </a:r>
            <a:r>
              <a:rPr sz="2800" spc="-15" dirty="0">
                <a:latin typeface="Carlito"/>
                <a:cs typeface="Carlito"/>
              </a:rPr>
              <a:t>site </a:t>
            </a:r>
            <a:r>
              <a:rPr sz="2800" spc="-10" dirty="0">
                <a:latin typeface="Carlito"/>
                <a:cs typeface="Carlito"/>
              </a:rPr>
              <a:t>holds </a:t>
            </a:r>
            <a:r>
              <a:rPr sz="2800" spc="-5" dirty="0">
                <a:latin typeface="Carlito"/>
                <a:cs typeface="Carlito"/>
              </a:rPr>
              <a:t>one or </a:t>
            </a:r>
            <a:r>
              <a:rPr sz="2800" spc="-15" dirty="0">
                <a:latin typeface="Carlito"/>
                <a:cs typeface="Carlito"/>
              </a:rPr>
              <a:t>more </a:t>
            </a:r>
            <a:r>
              <a:rPr sz="2800" spc="-10" dirty="0">
                <a:latin typeface="Carlito"/>
                <a:cs typeface="Carlito"/>
              </a:rPr>
              <a:t>documents, </a:t>
            </a:r>
            <a:r>
              <a:rPr sz="2800" spc="-25" dirty="0">
                <a:latin typeface="Carlito"/>
                <a:cs typeface="Carlito"/>
              </a:rPr>
              <a:t>referred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as </a:t>
            </a:r>
            <a:r>
              <a:rPr sz="2800" spc="-10" dirty="0">
                <a:latin typeface="Carlito"/>
                <a:cs typeface="Carlito"/>
              </a:rPr>
              <a:t>web pages.  </a:t>
            </a:r>
            <a:r>
              <a:rPr sz="2800" spc="-15" dirty="0">
                <a:latin typeface="Carlito"/>
                <a:cs typeface="Carlito"/>
              </a:rPr>
              <a:t>Each </a:t>
            </a:r>
            <a:r>
              <a:rPr sz="2800" spc="-10" dirty="0">
                <a:latin typeface="Carlito"/>
                <a:cs typeface="Carlito"/>
              </a:rPr>
              <a:t>web </a:t>
            </a:r>
            <a:r>
              <a:rPr sz="2800" spc="-5" dirty="0">
                <a:latin typeface="Carlito"/>
                <a:cs typeface="Carlito"/>
              </a:rPr>
              <a:t>page, </a:t>
            </a:r>
            <a:r>
              <a:rPr sz="2800" spc="-40" dirty="0">
                <a:latin typeface="Carlito"/>
                <a:cs typeface="Carlito"/>
              </a:rPr>
              <a:t>however, </a:t>
            </a:r>
            <a:r>
              <a:rPr sz="2800" spc="-10" dirty="0">
                <a:latin typeface="Carlito"/>
                <a:cs typeface="Carlito"/>
              </a:rPr>
              <a:t>can </a:t>
            </a:r>
            <a:r>
              <a:rPr sz="2800" spc="-15" dirty="0">
                <a:latin typeface="Carlito"/>
                <a:cs typeface="Carlito"/>
              </a:rPr>
              <a:t>contain </a:t>
            </a:r>
            <a:r>
              <a:rPr sz="2800" spc="-10" dirty="0">
                <a:latin typeface="Carlito"/>
                <a:cs typeface="Carlito"/>
              </a:rPr>
              <a:t>some links </a:t>
            </a:r>
            <a:r>
              <a:rPr sz="2800" spc="-15" dirty="0">
                <a:latin typeface="Carlito"/>
                <a:cs typeface="Carlito"/>
              </a:rPr>
              <a:t>to </a:t>
            </a:r>
            <a:r>
              <a:rPr sz="2800" spc="-10" dirty="0">
                <a:latin typeface="Carlito"/>
                <a:cs typeface="Carlito"/>
              </a:rPr>
              <a:t>other web pages  </a:t>
            </a:r>
            <a:r>
              <a:rPr sz="2800" spc="-5" dirty="0">
                <a:latin typeface="Carlito"/>
                <a:cs typeface="Carlito"/>
              </a:rPr>
              <a:t>in the </a:t>
            </a:r>
            <a:r>
              <a:rPr sz="2800" spc="-10" dirty="0">
                <a:latin typeface="Carlito"/>
                <a:cs typeface="Carlito"/>
              </a:rPr>
              <a:t>same </a:t>
            </a:r>
            <a:r>
              <a:rPr sz="2800" spc="-5" dirty="0">
                <a:latin typeface="Carlito"/>
                <a:cs typeface="Carlito"/>
              </a:rPr>
              <a:t>or </a:t>
            </a:r>
            <a:r>
              <a:rPr sz="2800" spc="-10" dirty="0">
                <a:latin typeface="Carlito"/>
                <a:cs typeface="Carlito"/>
              </a:rPr>
              <a:t>other</a:t>
            </a:r>
            <a:r>
              <a:rPr sz="2800" spc="35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sites.</a:t>
            </a:r>
            <a:endParaRPr sz="2800" dirty="0">
              <a:latin typeface="Carlito"/>
              <a:cs typeface="Carlito"/>
            </a:endParaRPr>
          </a:p>
          <a:p>
            <a:pPr marL="241300" marR="387350" indent="-228600">
              <a:lnSpc>
                <a:spcPct val="80000"/>
              </a:lnSpc>
              <a:spcBef>
                <a:spcPts val="1015"/>
              </a:spcBef>
              <a:buFont typeface="Arial"/>
              <a:buChar char="•"/>
              <a:tabLst>
                <a:tab pos="321945" algn="l"/>
                <a:tab pos="322580" algn="l"/>
              </a:tabLst>
            </a:pPr>
            <a:r>
              <a:rPr dirty="0"/>
              <a:t>	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0" dirty="0">
                <a:latin typeface="Carlito"/>
                <a:cs typeface="Carlito"/>
              </a:rPr>
              <a:t>web page can </a:t>
            </a:r>
            <a:r>
              <a:rPr sz="2800" spc="-5" dirty="0">
                <a:latin typeface="Carlito"/>
                <a:cs typeface="Carlito"/>
              </a:rPr>
              <a:t>be </a:t>
            </a:r>
            <a:r>
              <a:rPr sz="2800" spc="-10" dirty="0">
                <a:solidFill>
                  <a:srgbClr val="2D75B6"/>
                </a:solidFill>
                <a:latin typeface="Carlito"/>
                <a:cs typeface="Carlito"/>
              </a:rPr>
              <a:t>simple </a:t>
            </a:r>
            <a:r>
              <a:rPr sz="2800" spc="-5" dirty="0">
                <a:solidFill>
                  <a:srgbClr val="2D75B6"/>
                </a:solidFill>
                <a:latin typeface="Carlito"/>
                <a:cs typeface="Carlito"/>
              </a:rPr>
              <a:t>or </a:t>
            </a:r>
            <a:r>
              <a:rPr sz="2800" spc="-10" dirty="0">
                <a:solidFill>
                  <a:srgbClr val="2D75B6"/>
                </a:solidFill>
                <a:latin typeface="Carlito"/>
                <a:cs typeface="Carlito"/>
              </a:rPr>
              <a:t>composite</a:t>
            </a:r>
            <a:r>
              <a:rPr sz="2800" spc="-10" dirty="0">
                <a:latin typeface="Carlito"/>
                <a:cs typeface="Carlito"/>
              </a:rPr>
              <a:t>.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0" dirty="0">
                <a:latin typeface="Carlito"/>
                <a:cs typeface="Carlito"/>
              </a:rPr>
              <a:t>simple web page </a:t>
            </a:r>
            <a:r>
              <a:rPr sz="2800" spc="-5" dirty="0">
                <a:latin typeface="Carlito"/>
                <a:cs typeface="Carlito"/>
              </a:rPr>
              <a:t>has </a:t>
            </a:r>
            <a:r>
              <a:rPr sz="2800" spc="-10" dirty="0">
                <a:latin typeface="Carlito"/>
                <a:cs typeface="Carlito"/>
              </a:rPr>
              <a:t>no  links </a:t>
            </a:r>
            <a:r>
              <a:rPr sz="2800" spc="-15" dirty="0">
                <a:latin typeface="Carlito"/>
                <a:cs typeface="Carlito"/>
              </a:rPr>
              <a:t>to </a:t>
            </a:r>
            <a:r>
              <a:rPr sz="2800" spc="-10" dirty="0">
                <a:latin typeface="Carlito"/>
                <a:cs typeface="Carlito"/>
              </a:rPr>
              <a:t>other web </a:t>
            </a:r>
            <a:r>
              <a:rPr sz="2800" spc="-5" dirty="0">
                <a:latin typeface="Carlito"/>
                <a:cs typeface="Carlito"/>
              </a:rPr>
              <a:t>pages; a </a:t>
            </a:r>
            <a:r>
              <a:rPr sz="2800" spc="-15" dirty="0">
                <a:latin typeface="Carlito"/>
                <a:cs typeface="Carlito"/>
              </a:rPr>
              <a:t>composite </a:t>
            </a:r>
            <a:r>
              <a:rPr sz="2800" spc="-10" dirty="0">
                <a:latin typeface="Carlito"/>
                <a:cs typeface="Carlito"/>
              </a:rPr>
              <a:t>web page has one </a:t>
            </a:r>
            <a:r>
              <a:rPr sz="2800" spc="-5" dirty="0">
                <a:latin typeface="Carlito"/>
                <a:cs typeface="Carlito"/>
              </a:rPr>
              <a:t>or </a:t>
            </a:r>
            <a:r>
              <a:rPr sz="2800" spc="-15" dirty="0">
                <a:latin typeface="Carlito"/>
                <a:cs typeface="Carlito"/>
              </a:rPr>
              <a:t>more  </a:t>
            </a:r>
            <a:r>
              <a:rPr sz="2800" spc="-10" dirty="0">
                <a:latin typeface="Carlito"/>
                <a:cs typeface="Carlito"/>
              </a:rPr>
              <a:t>links </a:t>
            </a:r>
            <a:r>
              <a:rPr sz="2800" spc="-15" dirty="0">
                <a:latin typeface="Carlito"/>
                <a:cs typeface="Carlito"/>
              </a:rPr>
              <a:t>to </a:t>
            </a:r>
            <a:r>
              <a:rPr sz="2800" spc="-10" dirty="0">
                <a:latin typeface="Carlito"/>
                <a:cs typeface="Carlito"/>
              </a:rPr>
              <a:t>other web</a:t>
            </a:r>
            <a:r>
              <a:rPr sz="2800" spc="75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pages.</a:t>
            </a:r>
            <a:endParaRPr sz="28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rlito"/>
                <a:cs typeface="Carlito"/>
              </a:rPr>
              <a:t>Each </a:t>
            </a:r>
            <a:r>
              <a:rPr sz="2800" spc="-10" dirty="0">
                <a:latin typeface="Carlito"/>
                <a:cs typeface="Carlito"/>
              </a:rPr>
              <a:t>web </a:t>
            </a:r>
            <a:r>
              <a:rPr sz="2800" spc="-15" dirty="0">
                <a:latin typeface="Carlito"/>
                <a:cs typeface="Carlito"/>
              </a:rPr>
              <a:t>page </a:t>
            </a:r>
            <a:r>
              <a:rPr sz="2800" spc="-5" dirty="0">
                <a:latin typeface="Carlito"/>
                <a:cs typeface="Carlito"/>
              </a:rPr>
              <a:t>is a </a:t>
            </a:r>
            <a:r>
              <a:rPr sz="2800" spc="-10" dirty="0">
                <a:latin typeface="Carlito"/>
                <a:cs typeface="Carlito"/>
              </a:rPr>
              <a:t>file with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0" dirty="0">
                <a:latin typeface="Carlito"/>
                <a:cs typeface="Carlito"/>
              </a:rPr>
              <a:t>name </a:t>
            </a:r>
            <a:r>
              <a:rPr sz="2800" spc="-5" dirty="0">
                <a:latin typeface="Carlito"/>
                <a:cs typeface="Carlito"/>
              </a:rPr>
              <a:t>and</a:t>
            </a:r>
            <a:r>
              <a:rPr sz="2800" spc="114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address.</a:t>
            </a:r>
            <a:endParaRPr sz="280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4785462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8" y="609676"/>
            <a:ext cx="7160261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40" dirty="0"/>
              <a:t>Web </a:t>
            </a:r>
            <a:r>
              <a:rPr spc="-265" dirty="0"/>
              <a:t>Client</a:t>
            </a:r>
            <a:r>
              <a:rPr spc="-600" dirty="0"/>
              <a:t> </a:t>
            </a:r>
            <a:r>
              <a:rPr spc="-204" dirty="0"/>
              <a:t>(Browser)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07159"/>
            <a:ext cx="9317990" cy="143446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latin typeface="Carlito"/>
                <a:cs typeface="Carlito"/>
              </a:rPr>
              <a:t>Browsers </a:t>
            </a:r>
            <a:r>
              <a:rPr sz="2800" spc="-15" dirty="0">
                <a:latin typeface="Carlito"/>
                <a:cs typeface="Carlito"/>
              </a:rPr>
              <a:t>interpret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15" dirty="0">
                <a:latin typeface="Carlito"/>
                <a:cs typeface="Carlito"/>
              </a:rPr>
              <a:t>display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0" dirty="0">
                <a:latin typeface="Carlito"/>
                <a:cs typeface="Carlito"/>
              </a:rPr>
              <a:t>web</a:t>
            </a:r>
            <a:r>
              <a:rPr sz="2800" spc="9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page.</a:t>
            </a:r>
            <a:endParaRPr sz="2800">
              <a:latin typeface="Carlito"/>
              <a:cs typeface="Carlito"/>
            </a:endParaRPr>
          </a:p>
          <a:p>
            <a:pPr marL="241300" marR="5080" indent="-228600">
              <a:lnSpc>
                <a:spcPts val="3020"/>
              </a:lnSpc>
              <a:spcBef>
                <a:spcPts val="10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rlito"/>
                <a:cs typeface="Carlito"/>
              </a:rPr>
              <a:t>Each </a:t>
            </a:r>
            <a:r>
              <a:rPr sz="2800" spc="-20" dirty="0">
                <a:latin typeface="Carlito"/>
                <a:cs typeface="Carlito"/>
              </a:rPr>
              <a:t>browser </a:t>
            </a:r>
            <a:r>
              <a:rPr sz="2800" spc="-10" dirty="0">
                <a:latin typeface="Carlito"/>
                <a:cs typeface="Carlito"/>
              </a:rPr>
              <a:t>usually </a:t>
            </a:r>
            <a:r>
              <a:rPr sz="2800" spc="-15" dirty="0">
                <a:latin typeface="Carlito"/>
                <a:cs typeface="Carlito"/>
              </a:rPr>
              <a:t>consists </a:t>
            </a:r>
            <a:r>
              <a:rPr sz="2800" spc="-5" dirty="0">
                <a:latin typeface="Carlito"/>
                <a:cs typeface="Carlito"/>
              </a:rPr>
              <a:t>of </a:t>
            </a:r>
            <a:r>
              <a:rPr sz="2800" spc="-10" dirty="0">
                <a:latin typeface="Carlito"/>
                <a:cs typeface="Carlito"/>
              </a:rPr>
              <a:t>three parts: </a:t>
            </a:r>
            <a:r>
              <a:rPr sz="2800" spc="-5" dirty="0">
                <a:solidFill>
                  <a:srgbClr val="2D75B6"/>
                </a:solidFill>
                <a:latin typeface="Carlito"/>
                <a:cs typeface="Carlito"/>
              </a:rPr>
              <a:t>a </a:t>
            </a:r>
            <a:r>
              <a:rPr sz="2800" spc="-40" dirty="0">
                <a:solidFill>
                  <a:srgbClr val="2D75B6"/>
                </a:solidFill>
                <a:latin typeface="Carlito"/>
                <a:cs typeface="Carlito"/>
              </a:rPr>
              <a:t>controller, </a:t>
            </a:r>
            <a:r>
              <a:rPr sz="2800" spc="-10" dirty="0">
                <a:solidFill>
                  <a:srgbClr val="2D75B6"/>
                </a:solidFill>
                <a:latin typeface="Carlito"/>
                <a:cs typeface="Carlito"/>
              </a:rPr>
              <a:t>client  </a:t>
            </a:r>
            <a:r>
              <a:rPr sz="2800" spc="-15" dirty="0">
                <a:solidFill>
                  <a:srgbClr val="2D75B6"/>
                </a:solidFill>
                <a:latin typeface="Carlito"/>
                <a:cs typeface="Carlito"/>
              </a:rPr>
              <a:t>protocols, </a:t>
            </a:r>
            <a:r>
              <a:rPr sz="2800" spc="-5" dirty="0">
                <a:solidFill>
                  <a:srgbClr val="2D75B6"/>
                </a:solidFill>
                <a:latin typeface="Carlito"/>
                <a:cs typeface="Carlito"/>
              </a:rPr>
              <a:t>and</a:t>
            </a:r>
            <a:r>
              <a:rPr sz="2800" spc="40" dirty="0">
                <a:solidFill>
                  <a:srgbClr val="2D75B6"/>
                </a:solidFill>
                <a:latin typeface="Carlito"/>
                <a:cs typeface="Carlito"/>
              </a:rPr>
              <a:t> </a:t>
            </a:r>
            <a:r>
              <a:rPr sz="2800" spc="-20" dirty="0">
                <a:solidFill>
                  <a:srgbClr val="2D75B6"/>
                </a:solidFill>
                <a:latin typeface="Carlito"/>
                <a:cs typeface="Carlito"/>
              </a:rPr>
              <a:t>interpreters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7491" y="3317819"/>
            <a:ext cx="10375155" cy="28589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85118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621029"/>
            <a:ext cx="10296525" cy="403352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14984" indent="-228600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5" dirty="0">
                <a:latin typeface="Carlito"/>
                <a:cs typeface="Carlito"/>
              </a:rPr>
              <a:t>controller </a:t>
            </a:r>
            <a:r>
              <a:rPr sz="2800" spc="-10" dirty="0">
                <a:latin typeface="Carlito"/>
                <a:cs typeface="Carlito"/>
              </a:rPr>
              <a:t>receives </a:t>
            </a:r>
            <a:r>
              <a:rPr sz="2800" spc="-5" dirty="0">
                <a:latin typeface="Carlito"/>
                <a:cs typeface="Carlito"/>
              </a:rPr>
              <a:t>input </a:t>
            </a:r>
            <a:r>
              <a:rPr sz="2800" spc="-20" dirty="0">
                <a:latin typeface="Carlito"/>
                <a:cs typeface="Carlito"/>
              </a:rPr>
              <a:t>from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20" dirty="0">
                <a:latin typeface="Carlito"/>
                <a:cs typeface="Carlito"/>
              </a:rPr>
              <a:t>keyboard </a:t>
            </a:r>
            <a:r>
              <a:rPr sz="2800" spc="-5" dirty="0">
                <a:latin typeface="Carlito"/>
                <a:cs typeface="Carlito"/>
              </a:rPr>
              <a:t>or the mouse and  </a:t>
            </a:r>
            <a:r>
              <a:rPr sz="2800" spc="-10" dirty="0">
                <a:latin typeface="Carlito"/>
                <a:cs typeface="Carlito"/>
              </a:rPr>
              <a:t>uses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client </a:t>
            </a:r>
            <a:r>
              <a:rPr sz="2800" spc="-20" dirty="0">
                <a:latin typeface="Carlito"/>
                <a:cs typeface="Carlito"/>
              </a:rPr>
              <a:t>programs to </a:t>
            </a:r>
            <a:r>
              <a:rPr sz="2800" spc="-5" dirty="0">
                <a:latin typeface="Carlito"/>
                <a:cs typeface="Carlito"/>
              </a:rPr>
              <a:t>access the</a:t>
            </a:r>
            <a:r>
              <a:rPr sz="2800" spc="15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document.</a:t>
            </a:r>
            <a:endParaRPr sz="2800">
              <a:latin typeface="Carlito"/>
              <a:cs typeface="Carlito"/>
            </a:endParaRPr>
          </a:p>
          <a:p>
            <a:pPr marL="241300" marR="5080" indent="-228600">
              <a:lnSpc>
                <a:spcPts val="303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After the </a:t>
            </a:r>
            <a:r>
              <a:rPr sz="2800" spc="-10" dirty="0">
                <a:latin typeface="Carlito"/>
                <a:cs typeface="Carlito"/>
              </a:rPr>
              <a:t>document </a:t>
            </a:r>
            <a:r>
              <a:rPr sz="2800" spc="-5" dirty="0">
                <a:latin typeface="Carlito"/>
                <a:cs typeface="Carlito"/>
              </a:rPr>
              <a:t>has been accessed, the </a:t>
            </a:r>
            <a:r>
              <a:rPr sz="2800" spc="-15" dirty="0">
                <a:latin typeface="Carlito"/>
                <a:cs typeface="Carlito"/>
              </a:rPr>
              <a:t>controller </a:t>
            </a:r>
            <a:r>
              <a:rPr sz="2800" spc="-10" dirty="0">
                <a:latin typeface="Carlito"/>
                <a:cs typeface="Carlito"/>
              </a:rPr>
              <a:t>uses </a:t>
            </a:r>
            <a:r>
              <a:rPr sz="2800" spc="-5" dirty="0">
                <a:latin typeface="Carlito"/>
                <a:cs typeface="Carlito"/>
              </a:rPr>
              <a:t>one of the  </a:t>
            </a:r>
            <a:r>
              <a:rPr sz="2800" spc="-20" dirty="0">
                <a:latin typeface="Carlito"/>
                <a:cs typeface="Carlito"/>
              </a:rPr>
              <a:t>interpreters </a:t>
            </a:r>
            <a:r>
              <a:rPr sz="2800" spc="-15" dirty="0">
                <a:latin typeface="Carlito"/>
                <a:cs typeface="Carlito"/>
              </a:rPr>
              <a:t>to display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document </a:t>
            </a:r>
            <a:r>
              <a:rPr sz="2800" spc="-5" dirty="0">
                <a:latin typeface="Carlito"/>
                <a:cs typeface="Carlito"/>
              </a:rPr>
              <a:t>on the</a:t>
            </a:r>
            <a:r>
              <a:rPr sz="2800" spc="19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screen.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solidFill>
                  <a:srgbClr val="2D75B6"/>
                </a:solidFill>
                <a:latin typeface="Carlito"/>
                <a:cs typeface="Carlito"/>
              </a:rPr>
              <a:t>client </a:t>
            </a:r>
            <a:r>
              <a:rPr sz="2800" spc="-20" dirty="0">
                <a:solidFill>
                  <a:srgbClr val="2D75B6"/>
                </a:solidFill>
                <a:latin typeface="Carlito"/>
                <a:cs typeface="Carlito"/>
              </a:rPr>
              <a:t>protocol </a:t>
            </a:r>
            <a:r>
              <a:rPr sz="2800" spc="-10" dirty="0">
                <a:latin typeface="Carlito"/>
                <a:cs typeface="Carlito"/>
              </a:rPr>
              <a:t>can </a:t>
            </a:r>
            <a:r>
              <a:rPr sz="2800" spc="-5" dirty="0">
                <a:latin typeface="Carlito"/>
                <a:cs typeface="Carlito"/>
              </a:rPr>
              <a:t>be </a:t>
            </a:r>
            <a:r>
              <a:rPr sz="2800" dirty="0">
                <a:latin typeface="Carlito"/>
                <a:cs typeface="Carlito"/>
              </a:rPr>
              <a:t>HTTP </a:t>
            </a:r>
            <a:r>
              <a:rPr sz="2800" spc="-5" dirty="0">
                <a:latin typeface="Carlito"/>
                <a:cs typeface="Carlito"/>
              </a:rPr>
              <a:t>or</a:t>
            </a:r>
            <a:r>
              <a:rPr sz="2800" spc="114" dirty="0">
                <a:latin typeface="Carlito"/>
                <a:cs typeface="Carlito"/>
              </a:rPr>
              <a:t> </a:t>
            </a:r>
            <a:r>
              <a:rPr sz="2800" spc="-95" dirty="0">
                <a:latin typeface="Carlito"/>
                <a:cs typeface="Carlito"/>
              </a:rPr>
              <a:t>FTP.</a:t>
            </a:r>
            <a:endParaRPr sz="2800">
              <a:latin typeface="Carlito"/>
              <a:cs typeface="Carlito"/>
            </a:endParaRPr>
          </a:p>
          <a:p>
            <a:pPr marL="241300" marR="406400" indent="-228600">
              <a:lnSpc>
                <a:spcPts val="3030"/>
              </a:lnSpc>
              <a:spcBef>
                <a:spcPts val="104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20" dirty="0">
                <a:solidFill>
                  <a:srgbClr val="2D75B6"/>
                </a:solidFill>
                <a:latin typeface="Carlito"/>
                <a:cs typeface="Carlito"/>
              </a:rPr>
              <a:t>interpreter </a:t>
            </a:r>
            <a:r>
              <a:rPr sz="2800" spc="-10" dirty="0">
                <a:latin typeface="Carlito"/>
                <a:cs typeface="Carlito"/>
              </a:rPr>
              <a:t>can </a:t>
            </a:r>
            <a:r>
              <a:rPr sz="2800" spc="-5" dirty="0">
                <a:latin typeface="Carlito"/>
                <a:cs typeface="Carlito"/>
              </a:rPr>
              <a:t>be HTML, </a:t>
            </a:r>
            <a:r>
              <a:rPr sz="2800" spc="-20" dirty="0">
                <a:latin typeface="Carlito"/>
                <a:cs typeface="Carlito"/>
              </a:rPr>
              <a:t>Java, </a:t>
            </a:r>
            <a:r>
              <a:rPr sz="2800" spc="-5" dirty="0">
                <a:latin typeface="Carlito"/>
                <a:cs typeface="Carlito"/>
              </a:rPr>
              <a:t>or </a:t>
            </a:r>
            <a:r>
              <a:rPr sz="2800" spc="-15" dirty="0">
                <a:latin typeface="Carlito"/>
                <a:cs typeface="Carlito"/>
              </a:rPr>
              <a:t>JavaScript, </a:t>
            </a:r>
            <a:r>
              <a:rPr sz="2800" spc="-10" dirty="0">
                <a:latin typeface="Carlito"/>
                <a:cs typeface="Carlito"/>
              </a:rPr>
              <a:t>depending </a:t>
            </a:r>
            <a:r>
              <a:rPr sz="2800" spc="-5" dirty="0">
                <a:latin typeface="Carlito"/>
                <a:cs typeface="Carlito"/>
              </a:rPr>
              <a:t>on the  type of</a:t>
            </a:r>
            <a:r>
              <a:rPr sz="2800" spc="1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document.</a:t>
            </a:r>
            <a:endParaRPr sz="2800">
              <a:latin typeface="Carlito"/>
              <a:cs typeface="Carlito"/>
            </a:endParaRPr>
          </a:p>
          <a:p>
            <a:pPr marL="241300" marR="848994" indent="-228600">
              <a:lnSpc>
                <a:spcPts val="3020"/>
              </a:lnSpc>
              <a:spcBef>
                <a:spcPts val="1005"/>
              </a:spcBef>
              <a:buFont typeface="Arial"/>
              <a:buChar char="•"/>
              <a:tabLst>
                <a:tab pos="321945" algn="l"/>
                <a:tab pos="322580" algn="l"/>
              </a:tabLst>
            </a:pPr>
            <a:r>
              <a:rPr dirty="0"/>
              <a:t>	</a:t>
            </a:r>
            <a:r>
              <a:rPr sz="2800" spc="-10" dirty="0">
                <a:latin typeface="Carlito"/>
                <a:cs typeface="Carlito"/>
              </a:rPr>
              <a:t>Some </a:t>
            </a:r>
            <a:r>
              <a:rPr sz="2800" spc="-15" dirty="0">
                <a:latin typeface="Carlito"/>
                <a:cs typeface="Carlito"/>
              </a:rPr>
              <a:t>commercial </a:t>
            </a:r>
            <a:r>
              <a:rPr sz="2800" spc="-25" dirty="0">
                <a:latin typeface="Carlito"/>
                <a:cs typeface="Carlito"/>
              </a:rPr>
              <a:t>browsers </a:t>
            </a:r>
            <a:r>
              <a:rPr sz="2800" spc="-5" dirty="0">
                <a:latin typeface="Carlito"/>
                <a:cs typeface="Carlito"/>
              </a:rPr>
              <a:t>include </a:t>
            </a:r>
            <a:r>
              <a:rPr sz="2800" spc="-15" dirty="0">
                <a:solidFill>
                  <a:srgbClr val="2D75B6"/>
                </a:solidFill>
                <a:latin typeface="Carlito"/>
                <a:cs typeface="Carlito"/>
              </a:rPr>
              <a:t>Internet </a:t>
            </a:r>
            <a:r>
              <a:rPr sz="2800" spc="-40" dirty="0">
                <a:solidFill>
                  <a:srgbClr val="2D75B6"/>
                </a:solidFill>
                <a:latin typeface="Carlito"/>
                <a:cs typeface="Carlito"/>
              </a:rPr>
              <a:t>Explorer, </a:t>
            </a:r>
            <a:r>
              <a:rPr sz="2800" spc="-10" dirty="0">
                <a:solidFill>
                  <a:srgbClr val="2D75B6"/>
                </a:solidFill>
                <a:latin typeface="Carlito"/>
                <a:cs typeface="Carlito"/>
              </a:rPr>
              <a:t>Netscape  </a:t>
            </a:r>
            <a:r>
              <a:rPr sz="2800" spc="-40" dirty="0">
                <a:solidFill>
                  <a:srgbClr val="2D75B6"/>
                </a:solidFill>
                <a:latin typeface="Carlito"/>
                <a:cs typeface="Carlito"/>
              </a:rPr>
              <a:t>Navigator, </a:t>
            </a:r>
            <a:r>
              <a:rPr sz="2800" spc="-5" dirty="0">
                <a:solidFill>
                  <a:srgbClr val="2D75B6"/>
                </a:solidFill>
                <a:latin typeface="Carlito"/>
                <a:cs typeface="Carlito"/>
              </a:rPr>
              <a:t>and</a:t>
            </a:r>
            <a:r>
              <a:rPr sz="2800" spc="40" dirty="0">
                <a:solidFill>
                  <a:srgbClr val="2D75B6"/>
                </a:solidFill>
                <a:latin typeface="Carlito"/>
                <a:cs typeface="Carlito"/>
              </a:rPr>
              <a:t> </a:t>
            </a:r>
            <a:r>
              <a:rPr sz="2800" spc="-30" dirty="0">
                <a:solidFill>
                  <a:srgbClr val="2D75B6"/>
                </a:solidFill>
                <a:latin typeface="Carlito"/>
                <a:cs typeface="Carlito"/>
              </a:rPr>
              <a:t>Firefox.</a:t>
            </a:r>
            <a:endParaRPr sz="28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3655759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4874261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40" dirty="0"/>
              <a:t>Web</a:t>
            </a:r>
            <a:r>
              <a:rPr spc="-409" dirty="0"/>
              <a:t> </a:t>
            </a:r>
            <a:r>
              <a:rPr spc="-200" dirty="0"/>
              <a:t>Server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10168255" cy="4034154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41300" marR="5080" indent="-228600">
              <a:lnSpc>
                <a:spcPts val="3030"/>
              </a:lnSpc>
              <a:spcBef>
                <a:spcPts val="4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web page </a:t>
            </a:r>
            <a:r>
              <a:rPr sz="2800" spc="-5" dirty="0">
                <a:latin typeface="Carlito"/>
                <a:cs typeface="Carlito"/>
              </a:rPr>
              <a:t>is </a:t>
            </a:r>
            <a:r>
              <a:rPr sz="2800" spc="-20" dirty="0">
                <a:latin typeface="Carlito"/>
                <a:cs typeface="Carlito"/>
              </a:rPr>
              <a:t>stored </a:t>
            </a:r>
            <a:r>
              <a:rPr sz="2800" spc="-15" dirty="0">
                <a:latin typeface="Carlito"/>
                <a:cs typeface="Carlito"/>
              </a:rPr>
              <a:t>at </a:t>
            </a:r>
            <a:r>
              <a:rPr sz="2800" spc="-5" dirty="0">
                <a:solidFill>
                  <a:srgbClr val="2D75B6"/>
                </a:solidFill>
                <a:latin typeface="Carlito"/>
                <a:cs typeface="Carlito"/>
              </a:rPr>
              <a:t>the </a:t>
            </a:r>
            <a:r>
              <a:rPr sz="2800" spc="-45" dirty="0">
                <a:solidFill>
                  <a:srgbClr val="2D75B6"/>
                </a:solidFill>
                <a:latin typeface="Carlito"/>
                <a:cs typeface="Carlito"/>
              </a:rPr>
              <a:t>server</a:t>
            </a:r>
            <a:r>
              <a:rPr sz="2800" spc="-45" dirty="0">
                <a:latin typeface="Carlito"/>
                <a:cs typeface="Carlito"/>
              </a:rPr>
              <a:t>. </a:t>
            </a:r>
            <a:r>
              <a:rPr sz="2800" spc="-15" dirty="0">
                <a:latin typeface="Carlito"/>
                <a:cs typeface="Carlito"/>
              </a:rPr>
              <a:t>Each </a:t>
            </a:r>
            <a:r>
              <a:rPr sz="2800" spc="-5" dirty="0">
                <a:latin typeface="Carlito"/>
                <a:cs typeface="Carlito"/>
              </a:rPr>
              <a:t>time a </a:t>
            </a:r>
            <a:r>
              <a:rPr sz="2800" spc="-15" dirty="0">
                <a:latin typeface="Carlito"/>
                <a:cs typeface="Carlito"/>
              </a:rPr>
              <a:t>request </a:t>
            </a:r>
            <a:r>
              <a:rPr sz="2800" spc="-10" dirty="0">
                <a:latin typeface="Carlito"/>
                <a:cs typeface="Carlito"/>
              </a:rPr>
              <a:t>arrives, </a:t>
            </a:r>
            <a:r>
              <a:rPr sz="2800" spc="-5" dirty="0">
                <a:latin typeface="Carlito"/>
                <a:cs typeface="Carlito"/>
              </a:rPr>
              <a:t>the  </a:t>
            </a:r>
            <a:r>
              <a:rPr sz="2800" spc="-10" dirty="0">
                <a:latin typeface="Carlito"/>
                <a:cs typeface="Carlito"/>
              </a:rPr>
              <a:t>corresponding document </a:t>
            </a:r>
            <a:r>
              <a:rPr sz="2800" spc="-5" dirty="0">
                <a:latin typeface="Carlito"/>
                <a:cs typeface="Carlito"/>
              </a:rPr>
              <a:t>is </a:t>
            </a:r>
            <a:r>
              <a:rPr sz="2800" spc="-15" dirty="0">
                <a:latin typeface="Carlito"/>
                <a:cs typeface="Carlito"/>
              </a:rPr>
              <a:t>sent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the</a:t>
            </a:r>
            <a:r>
              <a:rPr sz="2800" spc="11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client.</a:t>
            </a:r>
            <a:endParaRPr sz="2800">
              <a:latin typeface="Carlito"/>
              <a:cs typeface="Carlito"/>
            </a:endParaRPr>
          </a:p>
          <a:p>
            <a:pPr marL="241300" marR="707390" indent="-228600">
              <a:lnSpc>
                <a:spcPts val="302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25" dirty="0">
                <a:latin typeface="Carlito"/>
                <a:cs typeface="Carlito"/>
              </a:rPr>
              <a:t>To </a:t>
            </a:r>
            <a:r>
              <a:rPr sz="2800" spc="-20" dirty="0">
                <a:solidFill>
                  <a:srgbClr val="2D75B6"/>
                </a:solidFill>
                <a:latin typeface="Carlito"/>
                <a:cs typeface="Carlito"/>
              </a:rPr>
              <a:t>improve </a:t>
            </a:r>
            <a:r>
              <a:rPr sz="2800" spc="-30" dirty="0">
                <a:solidFill>
                  <a:srgbClr val="2D75B6"/>
                </a:solidFill>
                <a:latin typeface="Carlito"/>
                <a:cs typeface="Carlito"/>
              </a:rPr>
              <a:t>efficiency</a:t>
            </a:r>
            <a:r>
              <a:rPr sz="2800" spc="-30" dirty="0">
                <a:latin typeface="Carlito"/>
                <a:cs typeface="Carlito"/>
              </a:rPr>
              <a:t>, </a:t>
            </a:r>
            <a:r>
              <a:rPr sz="2800" spc="-15" dirty="0">
                <a:latin typeface="Carlito"/>
                <a:cs typeface="Carlito"/>
              </a:rPr>
              <a:t>servers </a:t>
            </a:r>
            <a:r>
              <a:rPr sz="2800" spc="-10" dirty="0">
                <a:latin typeface="Carlito"/>
                <a:cs typeface="Carlito"/>
              </a:rPr>
              <a:t>normally </a:t>
            </a:r>
            <a:r>
              <a:rPr sz="2800" spc="-25" dirty="0">
                <a:latin typeface="Carlito"/>
                <a:cs typeface="Carlito"/>
              </a:rPr>
              <a:t>store </a:t>
            </a:r>
            <a:r>
              <a:rPr sz="2800" spc="-20" dirty="0">
                <a:latin typeface="Carlito"/>
                <a:cs typeface="Carlito"/>
              </a:rPr>
              <a:t>requested </a:t>
            </a:r>
            <a:r>
              <a:rPr sz="2800" spc="-10" dirty="0">
                <a:latin typeface="Carlito"/>
                <a:cs typeface="Carlito"/>
              </a:rPr>
              <a:t>files </a:t>
            </a:r>
            <a:r>
              <a:rPr sz="2800" spc="-5" dirty="0">
                <a:latin typeface="Carlito"/>
                <a:cs typeface="Carlito"/>
              </a:rPr>
              <a:t>in a </a:t>
            </a:r>
            <a:r>
              <a:rPr sz="2800" spc="-5" dirty="0">
                <a:solidFill>
                  <a:srgbClr val="2D75B6"/>
                </a:solidFill>
                <a:latin typeface="Carlito"/>
                <a:cs typeface="Carlito"/>
              </a:rPr>
              <a:t> cache in </a:t>
            </a:r>
            <a:r>
              <a:rPr sz="2800" spc="-5" dirty="0">
                <a:latin typeface="Carlito"/>
                <a:cs typeface="Carlito"/>
              </a:rPr>
              <a:t>memory; memory is </a:t>
            </a:r>
            <a:r>
              <a:rPr sz="2800" spc="-25" dirty="0">
                <a:latin typeface="Carlito"/>
                <a:cs typeface="Carlito"/>
              </a:rPr>
              <a:t>faster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access than</a:t>
            </a:r>
            <a:r>
              <a:rPr sz="2800" spc="12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disk.</a:t>
            </a:r>
            <a:endParaRPr sz="2800">
              <a:latin typeface="Carlito"/>
              <a:cs typeface="Carlito"/>
            </a:endParaRPr>
          </a:p>
          <a:p>
            <a:pPr marL="241300" marR="287020" indent="-228600">
              <a:lnSpc>
                <a:spcPts val="302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0" dirty="0">
                <a:latin typeface="Carlito"/>
                <a:cs typeface="Carlito"/>
              </a:rPr>
              <a:t>server can </a:t>
            </a:r>
            <a:r>
              <a:rPr sz="2800" spc="-5" dirty="0">
                <a:latin typeface="Carlito"/>
                <a:cs typeface="Carlito"/>
              </a:rPr>
              <a:t>also </a:t>
            </a:r>
            <a:r>
              <a:rPr sz="2800" spc="-10" dirty="0">
                <a:latin typeface="Carlito"/>
                <a:cs typeface="Carlito"/>
              </a:rPr>
              <a:t>become </a:t>
            </a:r>
            <a:r>
              <a:rPr sz="2800" spc="-15" dirty="0">
                <a:latin typeface="Carlito"/>
                <a:cs typeface="Carlito"/>
              </a:rPr>
              <a:t>more efficient through </a:t>
            </a:r>
            <a:r>
              <a:rPr sz="2800" spc="-10" dirty="0">
                <a:solidFill>
                  <a:srgbClr val="2D75B6"/>
                </a:solidFill>
                <a:latin typeface="Carlito"/>
                <a:cs typeface="Carlito"/>
              </a:rPr>
              <a:t>multithreading or  multiprocessing.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In </a:t>
            </a:r>
            <a:r>
              <a:rPr sz="2800" spc="-10" dirty="0">
                <a:latin typeface="Carlito"/>
                <a:cs typeface="Carlito"/>
              </a:rPr>
              <a:t>this case,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0" dirty="0">
                <a:latin typeface="Carlito"/>
                <a:cs typeface="Carlito"/>
              </a:rPr>
              <a:t>server can answer </a:t>
            </a:r>
            <a:r>
              <a:rPr sz="2800" spc="-15" dirty="0">
                <a:latin typeface="Carlito"/>
                <a:cs typeface="Carlito"/>
              </a:rPr>
              <a:t>more </a:t>
            </a:r>
            <a:r>
              <a:rPr sz="2800" spc="-5" dirty="0">
                <a:latin typeface="Carlito"/>
                <a:cs typeface="Carlito"/>
              </a:rPr>
              <a:t>than </a:t>
            </a:r>
            <a:r>
              <a:rPr sz="2800" spc="-10" dirty="0">
                <a:latin typeface="Carlito"/>
                <a:cs typeface="Carlito"/>
              </a:rPr>
              <a:t>one </a:t>
            </a:r>
            <a:r>
              <a:rPr sz="2800" spc="-15" dirty="0">
                <a:latin typeface="Carlito"/>
                <a:cs typeface="Carlito"/>
              </a:rPr>
              <a:t>request at </a:t>
            </a:r>
            <a:r>
              <a:rPr sz="2800" spc="-5" dirty="0">
                <a:latin typeface="Carlito"/>
                <a:cs typeface="Carlito"/>
              </a:rPr>
              <a:t>a</a:t>
            </a:r>
            <a:r>
              <a:rPr sz="2800" spc="235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time.</a:t>
            </a:r>
            <a:endParaRPr sz="2800">
              <a:latin typeface="Carlito"/>
              <a:cs typeface="Carlito"/>
            </a:endParaRPr>
          </a:p>
          <a:p>
            <a:pPr marL="241300" marR="450215" indent="-228600">
              <a:lnSpc>
                <a:spcPts val="3020"/>
              </a:lnSpc>
              <a:spcBef>
                <a:spcPts val="10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rlito"/>
                <a:cs typeface="Carlito"/>
              </a:rPr>
              <a:t>Some popular web </a:t>
            </a:r>
            <a:r>
              <a:rPr sz="2800" spc="-15" dirty="0">
                <a:latin typeface="Carlito"/>
                <a:cs typeface="Carlito"/>
              </a:rPr>
              <a:t>servers </a:t>
            </a:r>
            <a:r>
              <a:rPr sz="2800" spc="-5" dirty="0">
                <a:latin typeface="Carlito"/>
                <a:cs typeface="Carlito"/>
              </a:rPr>
              <a:t>include Apache and </a:t>
            </a:r>
            <a:r>
              <a:rPr sz="2800" spc="-15" dirty="0">
                <a:latin typeface="Carlito"/>
                <a:cs typeface="Carlito"/>
              </a:rPr>
              <a:t>Microsoft Internet  Information</a:t>
            </a:r>
            <a:r>
              <a:rPr sz="2800" spc="10" dirty="0">
                <a:latin typeface="Carlito"/>
                <a:cs typeface="Carlito"/>
              </a:rPr>
              <a:t> </a:t>
            </a:r>
            <a:r>
              <a:rPr sz="2800" spc="-45" dirty="0">
                <a:latin typeface="Carlito"/>
                <a:cs typeface="Carlito"/>
              </a:rPr>
              <a:t>Server.</a:t>
            </a:r>
            <a:endParaRPr sz="28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7836312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9446261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90" dirty="0"/>
              <a:t>Uniform </a:t>
            </a:r>
            <a:r>
              <a:rPr spc="-200" dirty="0"/>
              <a:t>Resource </a:t>
            </a:r>
            <a:r>
              <a:rPr spc="-245" dirty="0"/>
              <a:t>Locator</a:t>
            </a:r>
            <a:r>
              <a:rPr spc="-640" dirty="0"/>
              <a:t> </a:t>
            </a:r>
            <a:r>
              <a:rPr spc="-250" dirty="0"/>
              <a:t>(URL)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37106"/>
            <a:ext cx="10268585" cy="4278864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241300" marR="588645" indent="-228600">
              <a:lnSpc>
                <a:spcPct val="70000"/>
              </a:lnSpc>
              <a:spcBef>
                <a:spcPts val="104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rlito"/>
                <a:cs typeface="Carlito"/>
              </a:rPr>
              <a:t>A </a:t>
            </a:r>
            <a:r>
              <a:rPr sz="2600" spc="-10" dirty="0">
                <a:latin typeface="Carlito"/>
                <a:cs typeface="Carlito"/>
              </a:rPr>
              <a:t>web page, </a:t>
            </a:r>
            <a:r>
              <a:rPr sz="2600" dirty="0">
                <a:latin typeface="Carlito"/>
                <a:cs typeface="Carlito"/>
              </a:rPr>
              <a:t>as a </a:t>
            </a:r>
            <a:r>
              <a:rPr sz="2600" spc="-5" dirty="0">
                <a:latin typeface="Carlito"/>
                <a:cs typeface="Carlito"/>
              </a:rPr>
              <a:t>file, </a:t>
            </a:r>
            <a:r>
              <a:rPr sz="2600" dirty="0">
                <a:latin typeface="Carlito"/>
                <a:cs typeface="Carlito"/>
              </a:rPr>
              <a:t>needs </a:t>
            </a:r>
            <a:r>
              <a:rPr sz="2600" spc="-10" dirty="0">
                <a:latin typeface="Carlito"/>
                <a:cs typeface="Carlito"/>
              </a:rPr>
              <a:t>to </a:t>
            </a:r>
            <a:r>
              <a:rPr sz="2600" spc="-20" dirty="0">
                <a:latin typeface="Carlito"/>
                <a:cs typeface="Carlito"/>
              </a:rPr>
              <a:t>have </a:t>
            </a:r>
            <a:r>
              <a:rPr sz="2600" dirty="0">
                <a:latin typeface="Carlito"/>
                <a:cs typeface="Carlito"/>
              </a:rPr>
              <a:t>a </a:t>
            </a:r>
            <a:r>
              <a:rPr sz="2600" spc="-5" dirty="0">
                <a:solidFill>
                  <a:srgbClr val="2D75B6"/>
                </a:solidFill>
                <a:latin typeface="Carlito"/>
                <a:cs typeface="Carlito"/>
              </a:rPr>
              <a:t>unique identifier </a:t>
            </a:r>
            <a:r>
              <a:rPr sz="2600" spc="-10" dirty="0">
                <a:latin typeface="Carlito"/>
                <a:cs typeface="Carlito"/>
              </a:rPr>
              <a:t>to </a:t>
            </a:r>
            <a:r>
              <a:rPr sz="2600" spc="-5" dirty="0">
                <a:latin typeface="Carlito"/>
                <a:cs typeface="Carlito"/>
              </a:rPr>
              <a:t>distinguish </a:t>
            </a:r>
            <a:r>
              <a:rPr sz="2600" dirty="0">
                <a:latin typeface="Carlito"/>
                <a:cs typeface="Carlito"/>
              </a:rPr>
              <a:t>it  </a:t>
            </a:r>
            <a:r>
              <a:rPr sz="2600" spc="-10" dirty="0">
                <a:latin typeface="Carlito"/>
                <a:cs typeface="Carlito"/>
              </a:rPr>
              <a:t>from </a:t>
            </a:r>
            <a:r>
              <a:rPr sz="2600" spc="-5" dirty="0">
                <a:latin typeface="Carlito"/>
                <a:cs typeface="Carlito"/>
              </a:rPr>
              <a:t>other </a:t>
            </a:r>
            <a:r>
              <a:rPr sz="2600" spc="-10" dirty="0">
                <a:latin typeface="Carlito"/>
                <a:cs typeface="Carlito"/>
              </a:rPr>
              <a:t>web</a:t>
            </a:r>
            <a:r>
              <a:rPr sz="2600" spc="-35" dirty="0">
                <a:latin typeface="Carlito"/>
                <a:cs typeface="Carlito"/>
              </a:rPr>
              <a:t> </a:t>
            </a:r>
            <a:r>
              <a:rPr sz="2600" spc="-5" dirty="0">
                <a:latin typeface="Carlito"/>
                <a:cs typeface="Carlito"/>
              </a:rPr>
              <a:t>pages.</a:t>
            </a:r>
            <a:endParaRPr sz="2600" dirty="0">
              <a:latin typeface="Carlito"/>
              <a:cs typeface="Carlito"/>
            </a:endParaRPr>
          </a:p>
          <a:p>
            <a:pPr marL="241300" marR="407670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14" dirty="0">
                <a:latin typeface="Carlito"/>
                <a:cs typeface="Carlito"/>
              </a:rPr>
              <a:t>To </a:t>
            </a:r>
            <a:r>
              <a:rPr sz="2600" spc="-10" dirty="0">
                <a:latin typeface="Carlito"/>
                <a:cs typeface="Carlito"/>
              </a:rPr>
              <a:t>define </a:t>
            </a:r>
            <a:r>
              <a:rPr sz="2600" dirty="0">
                <a:latin typeface="Carlito"/>
                <a:cs typeface="Carlito"/>
              </a:rPr>
              <a:t>a </a:t>
            </a:r>
            <a:r>
              <a:rPr sz="2600" spc="-10" dirty="0">
                <a:latin typeface="Carlito"/>
                <a:cs typeface="Carlito"/>
              </a:rPr>
              <a:t>web page, </a:t>
            </a:r>
            <a:r>
              <a:rPr sz="2600" spc="-15" dirty="0">
                <a:latin typeface="Carlito"/>
                <a:cs typeface="Carlito"/>
              </a:rPr>
              <a:t>we </a:t>
            </a:r>
            <a:r>
              <a:rPr sz="2600" spc="-5" dirty="0">
                <a:latin typeface="Carlito"/>
                <a:cs typeface="Carlito"/>
              </a:rPr>
              <a:t>need </a:t>
            </a:r>
            <a:r>
              <a:rPr sz="2600" spc="-20" dirty="0">
                <a:latin typeface="Carlito"/>
                <a:cs typeface="Carlito"/>
              </a:rPr>
              <a:t>four </a:t>
            </a:r>
            <a:r>
              <a:rPr sz="2600" spc="-5" dirty="0">
                <a:latin typeface="Carlito"/>
                <a:cs typeface="Carlito"/>
              </a:rPr>
              <a:t>identifiers: </a:t>
            </a:r>
            <a:r>
              <a:rPr sz="2600" spc="-15" dirty="0">
                <a:solidFill>
                  <a:srgbClr val="2D75B6"/>
                </a:solidFill>
                <a:latin typeface="Carlito"/>
                <a:cs typeface="Carlito"/>
              </a:rPr>
              <a:t>protocol, </a:t>
            </a:r>
            <a:r>
              <a:rPr sz="2600" spc="-10" dirty="0">
                <a:solidFill>
                  <a:srgbClr val="2D75B6"/>
                </a:solidFill>
                <a:latin typeface="Carlito"/>
                <a:cs typeface="Carlito"/>
              </a:rPr>
              <a:t>host, </a:t>
            </a:r>
            <a:r>
              <a:rPr sz="2600" spc="-5" dirty="0">
                <a:solidFill>
                  <a:srgbClr val="2D75B6"/>
                </a:solidFill>
                <a:latin typeface="Carlito"/>
                <a:cs typeface="Carlito"/>
              </a:rPr>
              <a:t>port, </a:t>
            </a:r>
            <a:r>
              <a:rPr sz="2600" dirty="0">
                <a:solidFill>
                  <a:srgbClr val="2D75B6"/>
                </a:solidFill>
                <a:latin typeface="Carlito"/>
                <a:cs typeface="Carlito"/>
              </a:rPr>
              <a:t>and  </a:t>
            </a:r>
            <a:r>
              <a:rPr sz="2600" spc="-5" dirty="0">
                <a:solidFill>
                  <a:srgbClr val="2D75B6"/>
                </a:solidFill>
                <a:latin typeface="Carlito"/>
                <a:cs typeface="Carlito"/>
              </a:rPr>
              <a:t>path.</a:t>
            </a:r>
            <a:endParaRPr sz="2600" dirty="0">
              <a:latin typeface="Carlito"/>
              <a:cs typeface="Carlito"/>
            </a:endParaRPr>
          </a:p>
          <a:p>
            <a:pPr marL="241300" marR="5080" indent="-228600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rlito"/>
                <a:cs typeface="Carlito"/>
              </a:rPr>
              <a:t>The </a:t>
            </a:r>
            <a:r>
              <a:rPr sz="2600" spc="-15" dirty="0">
                <a:latin typeface="Carlito"/>
                <a:cs typeface="Carlito"/>
              </a:rPr>
              <a:t>first </a:t>
            </a:r>
            <a:r>
              <a:rPr sz="2600" dirty="0">
                <a:latin typeface="Carlito"/>
                <a:cs typeface="Carlito"/>
              </a:rPr>
              <a:t>identifier is the </a:t>
            </a:r>
            <a:r>
              <a:rPr sz="2600" spc="-5" dirty="0">
                <a:latin typeface="Carlito"/>
                <a:cs typeface="Carlito"/>
              </a:rPr>
              <a:t>abbreviation </a:t>
            </a:r>
            <a:r>
              <a:rPr sz="2600" spc="-25" dirty="0">
                <a:latin typeface="Carlito"/>
                <a:cs typeface="Carlito"/>
              </a:rPr>
              <a:t>for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10" dirty="0">
                <a:latin typeface="Carlito"/>
                <a:cs typeface="Carlito"/>
              </a:rPr>
              <a:t>client-server </a:t>
            </a:r>
            <a:r>
              <a:rPr sz="2600" spc="-15" dirty="0">
                <a:latin typeface="Carlito"/>
                <a:cs typeface="Carlito"/>
              </a:rPr>
              <a:t>program </a:t>
            </a:r>
            <a:r>
              <a:rPr sz="2600" spc="-5" dirty="0">
                <a:latin typeface="Carlito"/>
                <a:cs typeface="Carlito"/>
              </a:rPr>
              <a:t>that </a:t>
            </a:r>
            <a:r>
              <a:rPr sz="2600" spc="-15" dirty="0">
                <a:latin typeface="Carlito"/>
                <a:cs typeface="Carlito"/>
              </a:rPr>
              <a:t>we  </a:t>
            </a:r>
            <a:r>
              <a:rPr sz="2600" spc="-5" dirty="0">
                <a:latin typeface="Carlito"/>
                <a:cs typeface="Carlito"/>
              </a:rPr>
              <a:t>need </a:t>
            </a:r>
            <a:r>
              <a:rPr sz="2600" dirty="0">
                <a:latin typeface="Carlito"/>
                <a:cs typeface="Carlito"/>
              </a:rPr>
              <a:t>in </a:t>
            </a:r>
            <a:r>
              <a:rPr sz="2600" spc="-10" dirty="0">
                <a:latin typeface="Carlito"/>
                <a:cs typeface="Carlito"/>
              </a:rPr>
              <a:t>order </a:t>
            </a:r>
            <a:r>
              <a:rPr sz="2600" spc="-5" dirty="0">
                <a:latin typeface="Carlito"/>
                <a:cs typeface="Carlito"/>
              </a:rPr>
              <a:t>to </a:t>
            </a:r>
            <a:r>
              <a:rPr sz="2600" dirty="0">
                <a:latin typeface="Carlito"/>
                <a:cs typeface="Carlito"/>
              </a:rPr>
              <a:t>access the </a:t>
            </a:r>
            <a:r>
              <a:rPr sz="2600" spc="-10" dirty="0">
                <a:latin typeface="Carlito"/>
                <a:cs typeface="Carlito"/>
              </a:rPr>
              <a:t>web</a:t>
            </a:r>
            <a:r>
              <a:rPr sz="2600" spc="-75" dirty="0">
                <a:latin typeface="Carlito"/>
                <a:cs typeface="Carlito"/>
              </a:rPr>
              <a:t> </a:t>
            </a:r>
            <a:r>
              <a:rPr sz="2600" spc="-15" dirty="0">
                <a:latin typeface="Carlito"/>
                <a:cs typeface="Carlito"/>
              </a:rPr>
              <a:t>page.</a:t>
            </a:r>
            <a:endParaRPr sz="26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75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rlito"/>
                <a:cs typeface="Carlito"/>
              </a:rPr>
              <a:t>The </a:t>
            </a:r>
            <a:r>
              <a:rPr sz="2600" spc="-10" dirty="0">
                <a:latin typeface="Carlito"/>
                <a:cs typeface="Carlito"/>
              </a:rPr>
              <a:t>host </a:t>
            </a:r>
            <a:r>
              <a:rPr sz="2600" dirty="0">
                <a:latin typeface="Carlito"/>
                <a:cs typeface="Carlito"/>
              </a:rPr>
              <a:t>identifier </a:t>
            </a:r>
            <a:r>
              <a:rPr sz="2600" spc="-5" dirty="0">
                <a:latin typeface="Carlito"/>
                <a:cs typeface="Carlito"/>
              </a:rPr>
              <a:t>can </a:t>
            </a:r>
            <a:r>
              <a:rPr sz="2600" dirty="0">
                <a:latin typeface="Carlito"/>
                <a:cs typeface="Carlito"/>
              </a:rPr>
              <a:t>be the IP </a:t>
            </a:r>
            <a:r>
              <a:rPr sz="2600" spc="-5" dirty="0">
                <a:latin typeface="Carlito"/>
                <a:cs typeface="Carlito"/>
              </a:rPr>
              <a:t>address or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5" dirty="0">
                <a:latin typeface="Carlito"/>
                <a:cs typeface="Carlito"/>
              </a:rPr>
              <a:t>domain</a:t>
            </a:r>
            <a:r>
              <a:rPr sz="2600" spc="-180" dirty="0">
                <a:latin typeface="Carlito"/>
                <a:cs typeface="Carlito"/>
              </a:rPr>
              <a:t> </a:t>
            </a:r>
            <a:r>
              <a:rPr sz="2600" spc="-5" dirty="0">
                <a:latin typeface="Carlito"/>
                <a:cs typeface="Carlito"/>
              </a:rPr>
              <a:t>name</a:t>
            </a:r>
            <a:endParaRPr sz="2600" dirty="0">
              <a:latin typeface="Carlito"/>
              <a:cs typeface="Carlito"/>
            </a:endParaRPr>
          </a:p>
          <a:p>
            <a:pPr marL="241300" marR="88265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rlito"/>
                <a:cs typeface="Carlito"/>
              </a:rPr>
              <a:t>The </a:t>
            </a:r>
            <a:r>
              <a:rPr sz="2600" spc="-5" dirty="0">
                <a:latin typeface="Carlito"/>
                <a:cs typeface="Carlito"/>
              </a:rPr>
              <a:t>port, </a:t>
            </a:r>
            <a:r>
              <a:rPr sz="2600" dirty="0">
                <a:latin typeface="Carlito"/>
                <a:cs typeface="Carlito"/>
              </a:rPr>
              <a:t>a </a:t>
            </a:r>
            <a:r>
              <a:rPr sz="2600" spc="-5" dirty="0">
                <a:latin typeface="Carlito"/>
                <a:cs typeface="Carlito"/>
              </a:rPr>
              <a:t>16-bit </a:t>
            </a:r>
            <a:r>
              <a:rPr sz="2600" spc="-40" dirty="0">
                <a:latin typeface="Carlito"/>
                <a:cs typeface="Carlito"/>
              </a:rPr>
              <a:t>integer, </a:t>
            </a:r>
            <a:r>
              <a:rPr sz="2600" dirty="0">
                <a:latin typeface="Carlito"/>
                <a:cs typeface="Carlito"/>
              </a:rPr>
              <a:t>is </a:t>
            </a:r>
            <a:r>
              <a:rPr sz="2600" spc="-5" dirty="0">
                <a:latin typeface="Carlito"/>
                <a:cs typeface="Carlito"/>
              </a:rPr>
              <a:t>normally </a:t>
            </a:r>
            <a:r>
              <a:rPr sz="2600" spc="-10" dirty="0">
                <a:latin typeface="Carlito"/>
                <a:cs typeface="Carlito"/>
              </a:rPr>
              <a:t>predefined. </a:t>
            </a:r>
            <a:r>
              <a:rPr sz="2600" spc="-15" dirty="0">
                <a:latin typeface="Carlito"/>
                <a:cs typeface="Carlito"/>
              </a:rPr>
              <a:t>For </a:t>
            </a:r>
            <a:r>
              <a:rPr sz="2600" spc="-10" dirty="0">
                <a:latin typeface="Carlito"/>
                <a:cs typeface="Carlito"/>
              </a:rPr>
              <a:t>example, </a:t>
            </a:r>
            <a:r>
              <a:rPr lang="en-US" sz="2600" dirty="0" smtClean="0">
                <a:latin typeface="Carlito"/>
                <a:cs typeface="Carlito"/>
              </a:rPr>
              <a:t>for</a:t>
            </a:r>
            <a:r>
              <a:rPr sz="2600" dirty="0" smtClean="0">
                <a:latin typeface="Carlito"/>
                <a:cs typeface="Carlito"/>
              </a:rPr>
              <a:t> </a:t>
            </a:r>
            <a:r>
              <a:rPr sz="2600" spc="5" dirty="0" smtClean="0">
                <a:latin typeface="Carlito"/>
                <a:cs typeface="Carlito"/>
              </a:rPr>
              <a:t>HTTP  </a:t>
            </a:r>
            <a:r>
              <a:rPr sz="2600" spc="-5" dirty="0">
                <a:latin typeface="Carlito"/>
                <a:cs typeface="Carlito"/>
              </a:rPr>
              <a:t>port number </a:t>
            </a:r>
            <a:r>
              <a:rPr sz="2600" dirty="0">
                <a:latin typeface="Carlito"/>
                <a:cs typeface="Carlito"/>
              </a:rPr>
              <a:t>is</a:t>
            </a:r>
            <a:r>
              <a:rPr sz="2600" spc="-25" dirty="0">
                <a:latin typeface="Carlito"/>
                <a:cs typeface="Carlito"/>
              </a:rPr>
              <a:t> </a:t>
            </a:r>
            <a:r>
              <a:rPr sz="2600" dirty="0">
                <a:latin typeface="Carlito"/>
                <a:cs typeface="Carlito"/>
              </a:rPr>
              <a:t>80.</a:t>
            </a:r>
          </a:p>
          <a:p>
            <a:pPr marL="241300" indent="-228600">
              <a:lnSpc>
                <a:spcPct val="100000"/>
              </a:lnSpc>
              <a:spcBef>
                <a:spcPts val="6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rlito"/>
                <a:cs typeface="Carlito"/>
              </a:rPr>
              <a:t>The path identifies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5" dirty="0">
                <a:latin typeface="Carlito"/>
                <a:cs typeface="Carlito"/>
              </a:rPr>
              <a:t>location </a:t>
            </a:r>
            <a:r>
              <a:rPr sz="2600" dirty="0">
                <a:latin typeface="Carlito"/>
                <a:cs typeface="Carlito"/>
              </a:rPr>
              <a:t>and the </a:t>
            </a:r>
            <a:r>
              <a:rPr sz="2600" spc="-5" dirty="0">
                <a:latin typeface="Carlito"/>
                <a:cs typeface="Carlito"/>
              </a:rPr>
              <a:t>name </a:t>
            </a:r>
            <a:r>
              <a:rPr sz="2600" dirty="0">
                <a:latin typeface="Carlito"/>
                <a:cs typeface="Carlito"/>
              </a:rPr>
              <a:t>of the</a:t>
            </a:r>
            <a:r>
              <a:rPr sz="2600" spc="-150" dirty="0">
                <a:latin typeface="Carlito"/>
                <a:cs typeface="Carlito"/>
              </a:rPr>
              <a:t> </a:t>
            </a:r>
            <a:r>
              <a:rPr sz="2600" spc="-5" dirty="0">
                <a:latin typeface="Carlito"/>
                <a:cs typeface="Carlito"/>
              </a:rPr>
              <a:t>file.</a:t>
            </a:r>
            <a:endParaRPr sz="2600" dirty="0">
              <a:latin typeface="Carlito"/>
              <a:cs typeface="Carlito"/>
            </a:endParaRPr>
          </a:p>
          <a:p>
            <a:pPr marL="241300" marR="81915" indent="-228600">
              <a:lnSpc>
                <a:spcPct val="7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14" dirty="0">
                <a:latin typeface="Carlito"/>
                <a:cs typeface="Carlito"/>
              </a:rPr>
              <a:t>To </a:t>
            </a:r>
            <a:r>
              <a:rPr sz="2600" spc="-5" dirty="0">
                <a:latin typeface="Carlito"/>
                <a:cs typeface="Carlito"/>
              </a:rPr>
              <a:t>combine </a:t>
            </a:r>
            <a:r>
              <a:rPr sz="2600" dirty="0">
                <a:latin typeface="Carlito"/>
                <a:cs typeface="Carlito"/>
              </a:rPr>
              <a:t>these </a:t>
            </a:r>
            <a:r>
              <a:rPr sz="2600" spc="-20" dirty="0">
                <a:latin typeface="Carlito"/>
                <a:cs typeface="Carlito"/>
              </a:rPr>
              <a:t>four </a:t>
            </a:r>
            <a:r>
              <a:rPr sz="2600" dirty="0">
                <a:latin typeface="Carlito"/>
                <a:cs typeface="Carlito"/>
              </a:rPr>
              <a:t>pieces </a:t>
            </a:r>
            <a:r>
              <a:rPr sz="2600" spc="-30" dirty="0">
                <a:latin typeface="Carlito"/>
                <a:cs typeface="Carlito"/>
              </a:rPr>
              <a:t>together,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10" dirty="0">
                <a:latin typeface="Carlito"/>
                <a:cs typeface="Carlito"/>
              </a:rPr>
              <a:t>uniform resource locator </a:t>
            </a:r>
            <a:r>
              <a:rPr sz="2600" spc="-5" dirty="0">
                <a:latin typeface="Carlito"/>
                <a:cs typeface="Carlito"/>
              </a:rPr>
              <a:t>(URL)  has been</a:t>
            </a:r>
            <a:r>
              <a:rPr sz="2600" spc="-30" dirty="0">
                <a:latin typeface="Carlito"/>
                <a:cs typeface="Carlito"/>
              </a:rPr>
              <a:t> </a:t>
            </a:r>
            <a:r>
              <a:rPr sz="2600" dirty="0">
                <a:latin typeface="Carlito"/>
                <a:cs typeface="Carlito"/>
              </a:rPr>
              <a:t>designed.</a:t>
            </a:r>
          </a:p>
        </p:txBody>
      </p:sp>
    </p:spTree>
    <p:extLst>
      <p:ext uri="{BB962C8B-B14F-4D97-AF65-F5344CB8AC3E}">
        <p14:creationId xmlns:p14="http://schemas.microsoft.com/office/powerpoint/2010/main" val="42542004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793493"/>
            <a:ext cx="7236461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rlito"/>
                <a:cs typeface="Carlito"/>
                <a:hlinkClick r:id="rId2"/>
              </a:rPr>
              <a:t>http://www.mhhe.com/compsci/forouzan/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40763" y="3043418"/>
            <a:ext cx="10007221" cy="8488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77194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6169661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40" dirty="0"/>
              <a:t>Web</a:t>
            </a:r>
            <a:r>
              <a:rPr spc="-415" dirty="0"/>
              <a:t> </a:t>
            </a:r>
            <a:r>
              <a:rPr spc="-160" dirty="0"/>
              <a:t>Documents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37106"/>
            <a:ext cx="10354310" cy="4514215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241300" marR="276860" indent="-228600">
              <a:lnSpc>
                <a:spcPct val="70000"/>
              </a:lnSpc>
              <a:spcBef>
                <a:spcPts val="104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rlito"/>
                <a:cs typeface="Carlito"/>
              </a:rPr>
              <a:t>The </a:t>
            </a:r>
            <a:r>
              <a:rPr sz="2600" spc="-5" dirty="0">
                <a:solidFill>
                  <a:srgbClr val="2D75B6"/>
                </a:solidFill>
                <a:latin typeface="Carlito"/>
                <a:cs typeface="Carlito"/>
              </a:rPr>
              <a:t>documents </a:t>
            </a:r>
            <a:r>
              <a:rPr sz="2600" dirty="0">
                <a:latin typeface="Carlito"/>
                <a:cs typeface="Carlito"/>
              </a:rPr>
              <a:t>in the WWW </a:t>
            </a:r>
            <a:r>
              <a:rPr sz="2600" spc="-10" dirty="0">
                <a:latin typeface="Carlito"/>
                <a:cs typeface="Carlito"/>
              </a:rPr>
              <a:t>can </a:t>
            </a:r>
            <a:r>
              <a:rPr sz="2600" spc="-5" dirty="0">
                <a:latin typeface="Carlito"/>
                <a:cs typeface="Carlito"/>
              </a:rPr>
              <a:t>be </a:t>
            </a:r>
            <a:r>
              <a:rPr sz="2600" spc="-10" dirty="0">
                <a:latin typeface="Carlito"/>
                <a:cs typeface="Carlito"/>
              </a:rPr>
              <a:t>grouped into three broad categories: </a:t>
            </a:r>
            <a:r>
              <a:rPr sz="2600" spc="-10" dirty="0">
                <a:solidFill>
                  <a:srgbClr val="2D75B6"/>
                </a:solidFill>
                <a:latin typeface="Carlito"/>
                <a:cs typeface="Carlito"/>
              </a:rPr>
              <a:t> static, </a:t>
            </a:r>
            <a:r>
              <a:rPr sz="2600" spc="-5" dirty="0">
                <a:solidFill>
                  <a:srgbClr val="2D75B6"/>
                </a:solidFill>
                <a:latin typeface="Carlito"/>
                <a:cs typeface="Carlito"/>
              </a:rPr>
              <a:t>dynamic, </a:t>
            </a:r>
            <a:r>
              <a:rPr sz="2600" dirty="0">
                <a:solidFill>
                  <a:srgbClr val="2D75B6"/>
                </a:solidFill>
                <a:latin typeface="Carlito"/>
                <a:cs typeface="Carlito"/>
              </a:rPr>
              <a:t>and</a:t>
            </a:r>
            <a:r>
              <a:rPr sz="2600" spc="-45" dirty="0">
                <a:solidFill>
                  <a:srgbClr val="2D75B6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2D75B6"/>
                </a:solidFill>
                <a:latin typeface="Carlito"/>
                <a:cs typeface="Carlito"/>
              </a:rPr>
              <a:t>active.</a:t>
            </a:r>
            <a:endParaRPr sz="26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0"/>
              </a:spcBef>
              <a:buFont typeface="Arial"/>
              <a:buChar char="•"/>
              <a:tabLst>
                <a:tab pos="241300" algn="l"/>
              </a:tabLst>
            </a:pPr>
            <a:r>
              <a:rPr sz="2600" b="1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Static</a:t>
            </a:r>
            <a:r>
              <a:rPr sz="2600" b="1" u="heavy" spc="-1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2600" b="1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Documents</a:t>
            </a:r>
            <a:endParaRPr sz="2600" dirty="0">
              <a:latin typeface="Carlito"/>
              <a:cs typeface="Carlito"/>
            </a:endParaRPr>
          </a:p>
          <a:p>
            <a:pPr marL="241300" marR="117475" indent="-228600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latin typeface="Carlito"/>
                <a:cs typeface="Carlito"/>
              </a:rPr>
              <a:t>Static </a:t>
            </a:r>
            <a:r>
              <a:rPr sz="2600" spc="-5" dirty="0">
                <a:latin typeface="Carlito"/>
                <a:cs typeface="Carlito"/>
              </a:rPr>
              <a:t>documents </a:t>
            </a:r>
            <a:r>
              <a:rPr sz="2600" spc="-10" dirty="0">
                <a:latin typeface="Carlito"/>
                <a:cs typeface="Carlito"/>
              </a:rPr>
              <a:t>are </a:t>
            </a:r>
            <a:r>
              <a:rPr sz="2600" spc="-15" dirty="0">
                <a:solidFill>
                  <a:srgbClr val="2D75B6"/>
                </a:solidFill>
                <a:latin typeface="Carlito"/>
                <a:cs typeface="Carlito"/>
              </a:rPr>
              <a:t>fixed-content </a:t>
            </a:r>
            <a:r>
              <a:rPr sz="2600" spc="-5" dirty="0">
                <a:latin typeface="Carlito"/>
                <a:cs typeface="Carlito"/>
              </a:rPr>
              <a:t>documents that </a:t>
            </a:r>
            <a:r>
              <a:rPr sz="2600" spc="-10" dirty="0">
                <a:latin typeface="Carlito"/>
                <a:cs typeface="Carlito"/>
              </a:rPr>
              <a:t>are created </a:t>
            </a:r>
            <a:r>
              <a:rPr sz="2600" dirty="0">
                <a:latin typeface="Carlito"/>
                <a:cs typeface="Carlito"/>
              </a:rPr>
              <a:t>and </a:t>
            </a:r>
            <a:r>
              <a:rPr sz="2600" spc="-15" dirty="0">
                <a:latin typeface="Carlito"/>
                <a:cs typeface="Carlito"/>
              </a:rPr>
              <a:t>stored  </a:t>
            </a:r>
            <a:r>
              <a:rPr sz="2600" dirty="0">
                <a:latin typeface="Carlito"/>
                <a:cs typeface="Carlito"/>
              </a:rPr>
              <a:t>in a </a:t>
            </a:r>
            <a:r>
              <a:rPr sz="2600" spc="-40" dirty="0">
                <a:latin typeface="Carlito"/>
                <a:cs typeface="Carlito"/>
              </a:rPr>
              <a:t>server.</a:t>
            </a:r>
            <a:endParaRPr sz="2600" dirty="0">
              <a:latin typeface="Carlito"/>
              <a:cs typeface="Carlito"/>
            </a:endParaRPr>
          </a:p>
          <a:p>
            <a:pPr marL="316230" indent="-304165">
              <a:lnSpc>
                <a:spcPct val="100000"/>
              </a:lnSpc>
              <a:spcBef>
                <a:spcPts val="70"/>
              </a:spcBef>
              <a:buFont typeface="Arial"/>
              <a:buChar char="•"/>
              <a:tabLst>
                <a:tab pos="315595" algn="l"/>
                <a:tab pos="316865" algn="l"/>
              </a:tabLst>
            </a:pPr>
            <a:r>
              <a:rPr sz="2600" spc="-5" dirty="0">
                <a:latin typeface="Carlito"/>
                <a:cs typeface="Carlito"/>
              </a:rPr>
              <a:t>The client </a:t>
            </a:r>
            <a:r>
              <a:rPr sz="2600" spc="-10" dirty="0">
                <a:latin typeface="Carlito"/>
                <a:cs typeface="Carlito"/>
              </a:rPr>
              <a:t>can </a:t>
            </a:r>
            <a:r>
              <a:rPr sz="2600" spc="-15" dirty="0">
                <a:latin typeface="Carlito"/>
                <a:cs typeface="Carlito"/>
              </a:rPr>
              <a:t>get </a:t>
            </a:r>
            <a:r>
              <a:rPr sz="2600" dirty="0">
                <a:latin typeface="Carlito"/>
                <a:cs typeface="Carlito"/>
              </a:rPr>
              <a:t>a </a:t>
            </a:r>
            <a:r>
              <a:rPr sz="2600" spc="-10" dirty="0">
                <a:latin typeface="Carlito"/>
                <a:cs typeface="Carlito"/>
              </a:rPr>
              <a:t>copy </a:t>
            </a:r>
            <a:r>
              <a:rPr sz="2600" spc="-5" dirty="0">
                <a:latin typeface="Carlito"/>
                <a:cs typeface="Carlito"/>
              </a:rPr>
              <a:t>of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5" dirty="0">
                <a:latin typeface="Carlito"/>
                <a:cs typeface="Carlito"/>
              </a:rPr>
              <a:t>document</a:t>
            </a:r>
            <a:r>
              <a:rPr sz="2600" spc="-55" dirty="0">
                <a:latin typeface="Carlito"/>
                <a:cs typeface="Carlito"/>
              </a:rPr>
              <a:t> </a:t>
            </a:r>
            <a:r>
              <a:rPr sz="2600" spc="-35" dirty="0">
                <a:latin typeface="Carlito"/>
                <a:cs typeface="Carlito"/>
              </a:rPr>
              <a:t>only.</a:t>
            </a:r>
            <a:endParaRPr sz="2600" dirty="0">
              <a:latin typeface="Carlito"/>
              <a:cs typeface="Carlito"/>
            </a:endParaRPr>
          </a:p>
          <a:p>
            <a:pPr marL="241300" marR="5080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rlito"/>
                <a:cs typeface="Carlito"/>
              </a:rPr>
              <a:t>the </a:t>
            </a:r>
            <a:r>
              <a:rPr sz="2600" spc="-15" dirty="0">
                <a:latin typeface="Carlito"/>
                <a:cs typeface="Carlito"/>
              </a:rPr>
              <a:t>contents </a:t>
            </a:r>
            <a:r>
              <a:rPr sz="2600" spc="-5" dirty="0">
                <a:latin typeface="Carlito"/>
                <a:cs typeface="Carlito"/>
              </a:rPr>
              <a:t>of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5" dirty="0">
                <a:latin typeface="Carlito"/>
                <a:cs typeface="Carlito"/>
              </a:rPr>
              <a:t>file </a:t>
            </a:r>
            <a:r>
              <a:rPr sz="2600" spc="-10" dirty="0">
                <a:latin typeface="Carlito"/>
                <a:cs typeface="Carlito"/>
              </a:rPr>
              <a:t>are </a:t>
            </a:r>
            <a:r>
              <a:rPr sz="2600" spc="-5" dirty="0">
                <a:latin typeface="Carlito"/>
                <a:cs typeface="Carlito"/>
              </a:rPr>
              <a:t>determined </a:t>
            </a:r>
            <a:r>
              <a:rPr sz="2600" dirty="0">
                <a:latin typeface="Carlito"/>
                <a:cs typeface="Carlito"/>
              </a:rPr>
              <a:t>when the </a:t>
            </a:r>
            <a:r>
              <a:rPr sz="2600" spc="-5" dirty="0">
                <a:latin typeface="Carlito"/>
                <a:cs typeface="Carlito"/>
              </a:rPr>
              <a:t>file </a:t>
            </a:r>
            <a:r>
              <a:rPr sz="2600" dirty="0">
                <a:latin typeface="Carlito"/>
                <a:cs typeface="Carlito"/>
              </a:rPr>
              <a:t>is </a:t>
            </a:r>
            <a:r>
              <a:rPr sz="2600" spc="-10" dirty="0">
                <a:latin typeface="Carlito"/>
                <a:cs typeface="Carlito"/>
              </a:rPr>
              <a:t>created, </a:t>
            </a:r>
            <a:r>
              <a:rPr sz="2600" spc="-5" dirty="0">
                <a:latin typeface="Carlito"/>
                <a:cs typeface="Carlito"/>
              </a:rPr>
              <a:t>not </a:t>
            </a:r>
            <a:r>
              <a:rPr sz="2600" dirty="0">
                <a:latin typeface="Carlito"/>
                <a:cs typeface="Carlito"/>
              </a:rPr>
              <a:t>when</a:t>
            </a:r>
            <a:r>
              <a:rPr sz="2600" spc="-175" dirty="0">
                <a:latin typeface="Carlito"/>
                <a:cs typeface="Carlito"/>
              </a:rPr>
              <a:t> </a:t>
            </a:r>
            <a:r>
              <a:rPr sz="2600" dirty="0">
                <a:latin typeface="Carlito"/>
                <a:cs typeface="Carlito"/>
              </a:rPr>
              <a:t>it  is</a:t>
            </a:r>
            <a:r>
              <a:rPr sz="2600" spc="-5" dirty="0">
                <a:latin typeface="Carlito"/>
                <a:cs typeface="Carlito"/>
              </a:rPr>
              <a:t> used.</a:t>
            </a:r>
            <a:endParaRPr sz="2600" dirty="0">
              <a:latin typeface="Carlito"/>
              <a:cs typeface="Carlito"/>
            </a:endParaRPr>
          </a:p>
          <a:p>
            <a:pPr marL="241300" marR="667385" indent="-228600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rlito"/>
                <a:cs typeface="Carlito"/>
              </a:rPr>
              <a:t>the </a:t>
            </a:r>
            <a:r>
              <a:rPr sz="2600" spc="-15" dirty="0">
                <a:latin typeface="Carlito"/>
                <a:cs typeface="Carlito"/>
              </a:rPr>
              <a:t>contents </a:t>
            </a:r>
            <a:r>
              <a:rPr sz="2600" dirty="0">
                <a:latin typeface="Carlito"/>
                <a:cs typeface="Carlito"/>
              </a:rPr>
              <a:t>in the </a:t>
            </a:r>
            <a:r>
              <a:rPr sz="2600" spc="-5" dirty="0">
                <a:latin typeface="Carlito"/>
                <a:cs typeface="Carlito"/>
              </a:rPr>
              <a:t>server </a:t>
            </a:r>
            <a:r>
              <a:rPr sz="2600" spc="-10" dirty="0">
                <a:latin typeface="Carlito"/>
                <a:cs typeface="Carlito"/>
              </a:rPr>
              <a:t>can </a:t>
            </a:r>
            <a:r>
              <a:rPr sz="2600" dirty="0">
                <a:latin typeface="Carlito"/>
                <a:cs typeface="Carlito"/>
              </a:rPr>
              <a:t>be </a:t>
            </a:r>
            <a:r>
              <a:rPr sz="2600" spc="-5" dirty="0">
                <a:latin typeface="Carlito"/>
                <a:cs typeface="Carlito"/>
              </a:rPr>
              <a:t>changed, but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5" dirty="0">
                <a:solidFill>
                  <a:srgbClr val="2D75B6"/>
                </a:solidFill>
                <a:latin typeface="Carlito"/>
                <a:cs typeface="Carlito"/>
              </a:rPr>
              <a:t>user cannot change </a:t>
            </a:r>
            <a:r>
              <a:rPr sz="2600" spc="-5" dirty="0">
                <a:latin typeface="Carlito"/>
                <a:cs typeface="Carlito"/>
              </a:rPr>
              <a:t> </a:t>
            </a:r>
            <a:r>
              <a:rPr sz="2600" dirty="0">
                <a:latin typeface="Carlito"/>
                <a:cs typeface="Carlito"/>
              </a:rPr>
              <a:t>them.</a:t>
            </a:r>
          </a:p>
          <a:p>
            <a:pPr marL="241300" indent="-228600">
              <a:lnSpc>
                <a:spcPts val="2650"/>
              </a:lnSpc>
              <a:spcBef>
                <a:spcPts val="7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latin typeface="Carlito"/>
                <a:cs typeface="Carlito"/>
              </a:rPr>
              <a:t>Static </a:t>
            </a:r>
            <a:r>
              <a:rPr sz="2600" spc="-5" dirty="0">
                <a:latin typeface="Carlito"/>
                <a:cs typeface="Carlito"/>
              </a:rPr>
              <a:t>documents </a:t>
            </a:r>
            <a:r>
              <a:rPr sz="2600" spc="-10" dirty="0">
                <a:latin typeface="Carlito"/>
                <a:cs typeface="Carlito"/>
              </a:rPr>
              <a:t>are prepared </a:t>
            </a:r>
            <a:r>
              <a:rPr sz="2600" spc="-5" dirty="0">
                <a:latin typeface="Carlito"/>
                <a:cs typeface="Carlito"/>
              </a:rPr>
              <a:t>using languages: </a:t>
            </a:r>
            <a:r>
              <a:rPr sz="2600" spc="-10" dirty="0">
                <a:latin typeface="Carlito"/>
                <a:cs typeface="Carlito"/>
              </a:rPr>
              <a:t>Hypertext</a:t>
            </a:r>
            <a:r>
              <a:rPr sz="2600" spc="-90" dirty="0">
                <a:latin typeface="Carlito"/>
                <a:cs typeface="Carlito"/>
              </a:rPr>
              <a:t> </a:t>
            </a:r>
            <a:r>
              <a:rPr sz="2600" spc="-5" dirty="0">
                <a:latin typeface="Carlito"/>
                <a:cs typeface="Carlito"/>
              </a:rPr>
              <a:t>Markup</a:t>
            </a:r>
            <a:endParaRPr sz="2600" dirty="0">
              <a:latin typeface="Carlito"/>
              <a:cs typeface="Carlito"/>
            </a:endParaRPr>
          </a:p>
          <a:p>
            <a:pPr marL="241300" marR="723265">
              <a:lnSpc>
                <a:spcPct val="70000"/>
              </a:lnSpc>
              <a:spcBef>
                <a:spcPts val="465"/>
              </a:spcBef>
            </a:pPr>
            <a:r>
              <a:rPr sz="2600" spc="-5" dirty="0">
                <a:latin typeface="Carlito"/>
                <a:cs typeface="Carlito"/>
              </a:rPr>
              <a:t>Language </a:t>
            </a:r>
            <a:r>
              <a:rPr sz="2600" dirty="0">
                <a:latin typeface="Carlito"/>
                <a:cs typeface="Carlito"/>
              </a:rPr>
              <a:t>(HTML), Extensible </a:t>
            </a:r>
            <a:r>
              <a:rPr sz="2600" spc="-5" dirty="0">
                <a:latin typeface="Carlito"/>
                <a:cs typeface="Carlito"/>
              </a:rPr>
              <a:t>Markup Language(XML), Extensible </a:t>
            </a:r>
            <a:r>
              <a:rPr sz="2600" dirty="0">
                <a:latin typeface="Carlito"/>
                <a:cs typeface="Carlito"/>
              </a:rPr>
              <a:t>Style  </a:t>
            </a:r>
            <a:r>
              <a:rPr sz="2600" spc="-5" dirty="0">
                <a:latin typeface="Carlito"/>
                <a:cs typeface="Carlito"/>
              </a:rPr>
              <a:t>Language (XSL), </a:t>
            </a:r>
            <a:r>
              <a:rPr sz="2600" dirty="0">
                <a:latin typeface="Carlito"/>
                <a:cs typeface="Carlito"/>
              </a:rPr>
              <a:t>and Extensible </a:t>
            </a:r>
            <a:r>
              <a:rPr sz="2600" spc="-5" dirty="0">
                <a:latin typeface="Carlito"/>
                <a:cs typeface="Carlito"/>
              </a:rPr>
              <a:t>Hypertext Markup</a:t>
            </a:r>
            <a:r>
              <a:rPr sz="2600" spc="-170" dirty="0">
                <a:latin typeface="Carlito"/>
                <a:cs typeface="Carlito"/>
              </a:rPr>
              <a:t> </a:t>
            </a:r>
            <a:r>
              <a:rPr sz="2600" spc="-5" dirty="0">
                <a:latin typeface="Carlito"/>
                <a:cs typeface="Carlito"/>
              </a:rPr>
              <a:t>Language(XHTML).</a:t>
            </a:r>
            <a:endParaRPr sz="260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21553868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256666"/>
            <a:ext cx="10360660" cy="535432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Dynamic</a:t>
            </a:r>
            <a:r>
              <a:rPr sz="2800" b="1" u="heavy" spc="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Documents</a:t>
            </a:r>
            <a:endParaRPr sz="2800">
              <a:latin typeface="Carlito"/>
              <a:cs typeface="Carlito"/>
            </a:endParaRPr>
          </a:p>
          <a:p>
            <a:pPr marL="241300" marR="187325" indent="-228600">
              <a:lnSpc>
                <a:spcPts val="2690"/>
              </a:lnSpc>
              <a:spcBef>
                <a:spcPts val="9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0" dirty="0">
                <a:latin typeface="Carlito"/>
                <a:cs typeface="Carlito"/>
              </a:rPr>
              <a:t>dynamic document </a:t>
            </a:r>
            <a:r>
              <a:rPr sz="2800" spc="-5" dirty="0">
                <a:latin typeface="Carlito"/>
                <a:cs typeface="Carlito"/>
              </a:rPr>
              <a:t>is </a:t>
            </a:r>
            <a:r>
              <a:rPr sz="2800" spc="-15" dirty="0">
                <a:solidFill>
                  <a:srgbClr val="2D75B6"/>
                </a:solidFill>
                <a:latin typeface="Carlito"/>
                <a:cs typeface="Carlito"/>
              </a:rPr>
              <a:t>created by </a:t>
            </a:r>
            <a:r>
              <a:rPr sz="2800" spc="-5" dirty="0">
                <a:solidFill>
                  <a:srgbClr val="2D75B6"/>
                </a:solidFill>
                <a:latin typeface="Carlito"/>
                <a:cs typeface="Carlito"/>
              </a:rPr>
              <a:t>a </a:t>
            </a:r>
            <a:r>
              <a:rPr sz="2800" spc="-15" dirty="0">
                <a:solidFill>
                  <a:srgbClr val="2D75B6"/>
                </a:solidFill>
                <a:latin typeface="Carlito"/>
                <a:cs typeface="Carlito"/>
              </a:rPr>
              <a:t>web </a:t>
            </a:r>
            <a:r>
              <a:rPr sz="2800" spc="-10" dirty="0">
                <a:solidFill>
                  <a:srgbClr val="2D75B6"/>
                </a:solidFill>
                <a:latin typeface="Carlito"/>
                <a:cs typeface="Carlito"/>
              </a:rPr>
              <a:t>server whenever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20" dirty="0">
                <a:latin typeface="Carlito"/>
                <a:cs typeface="Carlito"/>
              </a:rPr>
              <a:t>browser  </a:t>
            </a:r>
            <a:r>
              <a:rPr sz="2800" spc="-15" dirty="0">
                <a:latin typeface="Carlito"/>
                <a:cs typeface="Carlito"/>
              </a:rPr>
              <a:t>requests </a:t>
            </a:r>
            <a:r>
              <a:rPr sz="2800" spc="-5" dirty="0">
                <a:latin typeface="Carlito"/>
                <a:cs typeface="Carlito"/>
              </a:rPr>
              <a:t>the</a:t>
            </a:r>
            <a:r>
              <a:rPr sz="2800" spc="6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document.</a:t>
            </a:r>
            <a:endParaRPr sz="2800">
              <a:latin typeface="Carlito"/>
              <a:cs typeface="Carlito"/>
            </a:endParaRPr>
          </a:p>
          <a:p>
            <a:pPr marL="241300" marR="287655" indent="-228600">
              <a:lnSpc>
                <a:spcPts val="269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When a </a:t>
            </a:r>
            <a:r>
              <a:rPr sz="2800" spc="-15" dirty="0">
                <a:latin typeface="Carlito"/>
                <a:cs typeface="Carlito"/>
              </a:rPr>
              <a:t>request </a:t>
            </a:r>
            <a:r>
              <a:rPr sz="2800" spc="-10" dirty="0">
                <a:latin typeface="Carlito"/>
                <a:cs typeface="Carlito"/>
              </a:rPr>
              <a:t>arrives,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web </a:t>
            </a:r>
            <a:r>
              <a:rPr sz="2800" spc="-10" dirty="0">
                <a:solidFill>
                  <a:srgbClr val="2D75B6"/>
                </a:solidFill>
                <a:latin typeface="Carlito"/>
                <a:cs typeface="Carlito"/>
              </a:rPr>
              <a:t>server runs </a:t>
            </a:r>
            <a:r>
              <a:rPr sz="2800" spc="-5" dirty="0">
                <a:solidFill>
                  <a:srgbClr val="2D75B6"/>
                </a:solidFill>
                <a:latin typeface="Carlito"/>
                <a:cs typeface="Carlito"/>
              </a:rPr>
              <a:t>an </a:t>
            </a:r>
            <a:r>
              <a:rPr sz="2800" spc="-10" dirty="0">
                <a:solidFill>
                  <a:srgbClr val="2D75B6"/>
                </a:solidFill>
                <a:latin typeface="Carlito"/>
                <a:cs typeface="Carlito"/>
              </a:rPr>
              <a:t>application </a:t>
            </a:r>
            <a:r>
              <a:rPr sz="2800" spc="-25" dirty="0">
                <a:solidFill>
                  <a:srgbClr val="2D75B6"/>
                </a:solidFill>
                <a:latin typeface="Carlito"/>
                <a:cs typeface="Carlito"/>
              </a:rPr>
              <a:t>program </a:t>
            </a:r>
            <a:r>
              <a:rPr sz="2800" spc="-25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or a script </a:t>
            </a:r>
            <a:r>
              <a:rPr sz="2800" spc="-10" dirty="0">
                <a:latin typeface="Carlito"/>
                <a:cs typeface="Carlito"/>
              </a:rPr>
              <a:t>that </a:t>
            </a:r>
            <a:r>
              <a:rPr sz="2800" spc="-15" dirty="0">
                <a:latin typeface="Carlito"/>
                <a:cs typeface="Carlito"/>
              </a:rPr>
              <a:t>creates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dynamic</a:t>
            </a:r>
            <a:r>
              <a:rPr sz="2800" spc="13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document.</a:t>
            </a:r>
            <a:endParaRPr sz="2800">
              <a:latin typeface="Carlito"/>
              <a:cs typeface="Carlito"/>
            </a:endParaRPr>
          </a:p>
          <a:p>
            <a:pPr marL="241300" marR="53340" indent="-228600">
              <a:lnSpc>
                <a:spcPts val="2690"/>
              </a:lnSpc>
              <a:spcBef>
                <a:spcPts val="99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server </a:t>
            </a:r>
            <a:r>
              <a:rPr sz="2800" spc="-15" dirty="0">
                <a:latin typeface="Carlito"/>
                <a:cs typeface="Carlito"/>
              </a:rPr>
              <a:t>returns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5" dirty="0">
                <a:latin typeface="Carlito"/>
                <a:cs typeface="Carlito"/>
              </a:rPr>
              <a:t>result </a:t>
            </a:r>
            <a:r>
              <a:rPr sz="2800" spc="-5" dirty="0">
                <a:latin typeface="Carlito"/>
                <a:cs typeface="Carlito"/>
              </a:rPr>
              <a:t>of the </a:t>
            </a:r>
            <a:r>
              <a:rPr sz="2800" spc="-25" dirty="0">
                <a:latin typeface="Carlito"/>
                <a:cs typeface="Carlito"/>
              </a:rPr>
              <a:t>program </a:t>
            </a:r>
            <a:r>
              <a:rPr sz="2800" spc="-5" dirty="0">
                <a:latin typeface="Carlito"/>
                <a:cs typeface="Carlito"/>
              </a:rPr>
              <a:t>or </a:t>
            </a:r>
            <a:r>
              <a:rPr sz="2800" spc="-10" dirty="0">
                <a:latin typeface="Carlito"/>
                <a:cs typeface="Carlito"/>
              </a:rPr>
              <a:t>script </a:t>
            </a:r>
            <a:r>
              <a:rPr sz="2800" spc="-5" dirty="0">
                <a:latin typeface="Carlito"/>
                <a:cs typeface="Carlito"/>
              </a:rPr>
              <a:t>as a </a:t>
            </a:r>
            <a:r>
              <a:rPr sz="2800" spc="-10" dirty="0">
                <a:latin typeface="Carlito"/>
                <a:cs typeface="Carlito"/>
              </a:rPr>
              <a:t>response </a:t>
            </a:r>
            <a:r>
              <a:rPr sz="2800" spc="-20" dirty="0">
                <a:latin typeface="Carlito"/>
                <a:cs typeface="Carlito"/>
              </a:rPr>
              <a:t>to 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20" dirty="0">
                <a:latin typeface="Carlito"/>
                <a:cs typeface="Carlito"/>
              </a:rPr>
              <a:t>browser </a:t>
            </a:r>
            <a:r>
              <a:rPr sz="2800" spc="-10" dirty="0">
                <a:latin typeface="Carlito"/>
                <a:cs typeface="Carlito"/>
              </a:rPr>
              <a:t>that </a:t>
            </a:r>
            <a:r>
              <a:rPr sz="2800" spc="-15" dirty="0">
                <a:latin typeface="Carlito"/>
                <a:cs typeface="Carlito"/>
              </a:rPr>
              <a:t>requested </a:t>
            </a:r>
            <a:r>
              <a:rPr sz="2800" spc="-5" dirty="0">
                <a:latin typeface="Carlito"/>
                <a:cs typeface="Carlito"/>
              </a:rPr>
              <a:t>the</a:t>
            </a:r>
            <a:r>
              <a:rPr sz="2800" spc="10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document.</a:t>
            </a:r>
            <a:endParaRPr sz="2800">
              <a:latin typeface="Carlito"/>
              <a:cs typeface="Carlito"/>
            </a:endParaRPr>
          </a:p>
          <a:p>
            <a:pPr marL="241300" marR="5080" indent="-228600">
              <a:lnSpc>
                <a:spcPct val="80000"/>
              </a:lnSpc>
              <a:spcBef>
                <a:spcPts val="1019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Because a </a:t>
            </a:r>
            <a:r>
              <a:rPr sz="2800" spc="-10" dirty="0">
                <a:latin typeface="Carlito"/>
                <a:cs typeface="Carlito"/>
              </a:rPr>
              <a:t>fresh document </a:t>
            </a:r>
            <a:r>
              <a:rPr sz="2800" spc="-5" dirty="0">
                <a:latin typeface="Carlito"/>
                <a:cs typeface="Carlito"/>
              </a:rPr>
              <a:t>is </a:t>
            </a:r>
            <a:r>
              <a:rPr sz="2800" spc="-15" dirty="0">
                <a:latin typeface="Carlito"/>
                <a:cs typeface="Carlito"/>
              </a:rPr>
              <a:t>created </a:t>
            </a:r>
            <a:r>
              <a:rPr sz="2800" spc="-25" dirty="0">
                <a:latin typeface="Carlito"/>
                <a:cs typeface="Carlito"/>
              </a:rPr>
              <a:t>for </a:t>
            </a:r>
            <a:r>
              <a:rPr sz="2800" spc="-5" dirty="0">
                <a:latin typeface="Carlito"/>
                <a:cs typeface="Carlito"/>
              </a:rPr>
              <a:t>each </a:t>
            </a:r>
            <a:r>
              <a:rPr sz="2800" spc="-15" dirty="0">
                <a:latin typeface="Carlito"/>
                <a:cs typeface="Carlito"/>
              </a:rPr>
              <a:t>request,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5" dirty="0">
                <a:latin typeface="Carlito"/>
                <a:cs typeface="Carlito"/>
              </a:rPr>
              <a:t>contents </a:t>
            </a:r>
            <a:r>
              <a:rPr sz="2800" spc="-10" dirty="0">
                <a:latin typeface="Carlito"/>
                <a:cs typeface="Carlito"/>
              </a:rPr>
              <a:t>of 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0" dirty="0">
                <a:latin typeface="Carlito"/>
                <a:cs typeface="Carlito"/>
              </a:rPr>
              <a:t>dynamic </a:t>
            </a:r>
            <a:r>
              <a:rPr sz="2800" spc="-15" dirty="0">
                <a:latin typeface="Carlito"/>
                <a:cs typeface="Carlito"/>
              </a:rPr>
              <a:t>document </a:t>
            </a:r>
            <a:r>
              <a:rPr sz="2800" spc="-20" dirty="0">
                <a:solidFill>
                  <a:srgbClr val="2D75B6"/>
                </a:solidFill>
                <a:latin typeface="Carlito"/>
                <a:cs typeface="Carlito"/>
              </a:rPr>
              <a:t>may </a:t>
            </a:r>
            <a:r>
              <a:rPr sz="2800" spc="-10" dirty="0">
                <a:solidFill>
                  <a:srgbClr val="2D75B6"/>
                </a:solidFill>
                <a:latin typeface="Carlito"/>
                <a:cs typeface="Carlito"/>
              </a:rPr>
              <a:t>vary </a:t>
            </a:r>
            <a:r>
              <a:rPr sz="2800" spc="-20" dirty="0">
                <a:solidFill>
                  <a:srgbClr val="2D75B6"/>
                </a:solidFill>
                <a:latin typeface="Carlito"/>
                <a:cs typeface="Carlito"/>
              </a:rPr>
              <a:t>from </a:t>
            </a:r>
            <a:r>
              <a:rPr sz="2800" spc="-10" dirty="0">
                <a:latin typeface="Carlito"/>
                <a:cs typeface="Carlito"/>
              </a:rPr>
              <a:t>one </a:t>
            </a:r>
            <a:r>
              <a:rPr sz="2800" spc="-15" dirty="0">
                <a:latin typeface="Carlito"/>
                <a:cs typeface="Carlito"/>
              </a:rPr>
              <a:t>request </a:t>
            </a:r>
            <a:r>
              <a:rPr sz="2800" spc="-20" dirty="0">
                <a:latin typeface="Carlito"/>
                <a:cs typeface="Carlito"/>
              </a:rPr>
              <a:t>to</a:t>
            </a:r>
            <a:r>
              <a:rPr sz="2800" spc="215" dirty="0">
                <a:latin typeface="Carlito"/>
                <a:cs typeface="Carlito"/>
              </a:rPr>
              <a:t> </a:t>
            </a:r>
            <a:r>
              <a:rPr sz="2800" spc="-45" dirty="0">
                <a:latin typeface="Carlito"/>
                <a:cs typeface="Carlito"/>
              </a:rPr>
              <a:t>another.</a:t>
            </a:r>
            <a:endParaRPr sz="2800">
              <a:latin typeface="Carlito"/>
              <a:cs typeface="Carlito"/>
            </a:endParaRPr>
          </a:p>
          <a:p>
            <a:pPr marL="241300" marR="306705" indent="-228600">
              <a:lnSpc>
                <a:spcPts val="2690"/>
              </a:lnSpc>
              <a:spcBef>
                <a:spcPts val="98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0" dirty="0">
                <a:latin typeface="Carlito"/>
                <a:cs typeface="Carlito"/>
              </a:rPr>
              <a:t>very simple </a:t>
            </a:r>
            <a:r>
              <a:rPr sz="2800" spc="-20" dirty="0">
                <a:latin typeface="Carlito"/>
                <a:cs typeface="Carlito"/>
              </a:rPr>
              <a:t>example </a:t>
            </a:r>
            <a:r>
              <a:rPr sz="2800" spc="-5" dirty="0">
                <a:latin typeface="Carlito"/>
                <a:cs typeface="Carlito"/>
              </a:rPr>
              <a:t>of a </a:t>
            </a:r>
            <a:r>
              <a:rPr sz="2800" spc="-10" dirty="0">
                <a:latin typeface="Carlito"/>
                <a:cs typeface="Carlito"/>
              </a:rPr>
              <a:t>dynamic </a:t>
            </a:r>
            <a:r>
              <a:rPr sz="2800" spc="-15" dirty="0">
                <a:latin typeface="Carlito"/>
                <a:cs typeface="Carlito"/>
              </a:rPr>
              <a:t>document </a:t>
            </a:r>
            <a:r>
              <a:rPr sz="2800" spc="-5" dirty="0">
                <a:latin typeface="Carlito"/>
                <a:cs typeface="Carlito"/>
              </a:rPr>
              <a:t>is the </a:t>
            </a:r>
            <a:r>
              <a:rPr sz="2800" spc="-15" dirty="0">
                <a:latin typeface="Carlito"/>
                <a:cs typeface="Carlito"/>
              </a:rPr>
              <a:t>retrieval </a:t>
            </a:r>
            <a:r>
              <a:rPr sz="2800" spc="-5" dirty="0">
                <a:latin typeface="Carlito"/>
                <a:cs typeface="Carlito"/>
              </a:rPr>
              <a:t>of the </a:t>
            </a:r>
            <a:r>
              <a:rPr sz="2800" spc="-5" dirty="0">
                <a:solidFill>
                  <a:srgbClr val="2D75B6"/>
                </a:solidFill>
                <a:latin typeface="Carlito"/>
                <a:cs typeface="Carlito"/>
              </a:rPr>
              <a:t> time and </a:t>
            </a:r>
            <a:r>
              <a:rPr sz="2800" spc="-15" dirty="0">
                <a:solidFill>
                  <a:srgbClr val="2D75B6"/>
                </a:solidFill>
                <a:latin typeface="Carlito"/>
                <a:cs typeface="Carlito"/>
              </a:rPr>
              <a:t>date </a:t>
            </a:r>
            <a:r>
              <a:rPr sz="2800" spc="-20" dirty="0">
                <a:latin typeface="Carlito"/>
                <a:cs typeface="Carlito"/>
              </a:rPr>
              <a:t>from </a:t>
            </a:r>
            <a:r>
              <a:rPr sz="2800" spc="-5" dirty="0">
                <a:latin typeface="Carlito"/>
                <a:cs typeface="Carlito"/>
              </a:rPr>
              <a:t>a</a:t>
            </a:r>
            <a:r>
              <a:rPr sz="2800" spc="25" dirty="0">
                <a:latin typeface="Carlito"/>
                <a:cs typeface="Carlito"/>
              </a:rPr>
              <a:t> </a:t>
            </a:r>
            <a:r>
              <a:rPr sz="2800" spc="-45" dirty="0">
                <a:latin typeface="Carlito"/>
                <a:cs typeface="Carlito"/>
              </a:rPr>
              <a:t>server.</a:t>
            </a:r>
            <a:endParaRPr sz="2800">
              <a:latin typeface="Carlito"/>
              <a:cs typeface="Carlito"/>
            </a:endParaRPr>
          </a:p>
          <a:p>
            <a:pPr marL="241300" marR="775335" indent="-228600">
              <a:lnSpc>
                <a:spcPts val="269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rlito"/>
                <a:cs typeface="Carlito"/>
              </a:rPr>
              <a:t>Scripting </a:t>
            </a:r>
            <a:r>
              <a:rPr sz="2800" spc="-5" dirty="0">
                <a:latin typeface="Carlito"/>
                <a:cs typeface="Carlito"/>
              </a:rPr>
              <a:t>languages </a:t>
            </a:r>
            <a:r>
              <a:rPr sz="2800" spc="-10" dirty="0">
                <a:latin typeface="Carlito"/>
                <a:cs typeface="Carlito"/>
              </a:rPr>
              <a:t>such </a:t>
            </a:r>
            <a:r>
              <a:rPr sz="2800" spc="-5" dirty="0">
                <a:latin typeface="Carlito"/>
                <a:cs typeface="Carlito"/>
              </a:rPr>
              <a:t>as </a:t>
            </a:r>
            <a:r>
              <a:rPr sz="2800" spc="-25" dirty="0">
                <a:latin typeface="Carlito"/>
                <a:cs typeface="Carlito"/>
              </a:rPr>
              <a:t>Java </a:t>
            </a:r>
            <a:r>
              <a:rPr sz="2800" spc="-10" dirty="0">
                <a:latin typeface="Carlito"/>
                <a:cs typeface="Carlito"/>
              </a:rPr>
              <a:t>Server </a:t>
            </a:r>
            <a:r>
              <a:rPr sz="2800" spc="-20" dirty="0">
                <a:latin typeface="Carlito"/>
                <a:cs typeface="Carlito"/>
              </a:rPr>
              <a:t>Pages </a:t>
            </a:r>
            <a:r>
              <a:rPr sz="2800" spc="-10" dirty="0">
                <a:latin typeface="Carlito"/>
                <a:cs typeface="Carlito"/>
              </a:rPr>
              <a:t>(JSP), Active Server  </a:t>
            </a:r>
            <a:r>
              <a:rPr sz="2800" spc="-20" dirty="0">
                <a:latin typeface="Carlito"/>
                <a:cs typeface="Carlito"/>
              </a:rPr>
              <a:t>Pages </a:t>
            </a:r>
            <a:r>
              <a:rPr sz="2800" spc="-5" dirty="0">
                <a:latin typeface="Carlito"/>
                <a:cs typeface="Carlito"/>
              </a:rPr>
              <a:t>(ASP), </a:t>
            </a:r>
            <a:r>
              <a:rPr sz="2800" spc="-10" dirty="0">
                <a:latin typeface="Carlito"/>
                <a:cs typeface="Carlito"/>
              </a:rPr>
              <a:t>ColdFusion </a:t>
            </a:r>
            <a:r>
              <a:rPr sz="2800" spc="-20" dirty="0">
                <a:latin typeface="Carlito"/>
                <a:cs typeface="Carlito"/>
              </a:rPr>
              <a:t>are </a:t>
            </a:r>
            <a:r>
              <a:rPr sz="2800" spc="-10" dirty="0">
                <a:latin typeface="Carlito"/>
                <a:cs typeface="Carlito"/>
              </a:rPr>
              <a:t>used </a:t>
            </a:r>
            <a:r>
              <a:rPr sz="2800" spc="-20" dirty="0">
                <a:latin typeface="Carlito"/>
                <a:cs typeface="Carlito"/>
              </a:rPr>
              <a:t>to create </a:t>
            </a:r>
            <a:r>
              <a:rPr sz="2800" spc="-10" dirty="0">
                <a:latin typeface="Carlito"/>
                <a:cs typeface="Carlito"/>
              </a:rPr>
              <a:t>dynamic</a:t>
            </a:r>
            <a:r>
              <a:rPr sz="2800" spc="21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docs.</a:t>
            </a:r>
            <a:endParaRPr sz="28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2720770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77914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35" dirty="0"/>
              <a:t>Traditional</a:t>
            </a:r>
            <a:r>
              <a:rPr sz="4400" spc="-15" dirty="0"/>
              <a:t> </a:t>
            </a:r>
            <a:r>
              <a:rPr sz="4400" spc="-20" dirty="0"/>
              <a:t>Paradigm:</a:t>
            </a:r>
            <a:r>
              <a:rPr sz="4400" spc="-45" dirty="0"/>
              <a:t> </a:t>
            </a:r>
            <a:r>
              <a:rPr sz="4400" spc="-10" dirty="0"/>
              <a:t>Client-Server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658188"/>
            <a:ext cx="10293985" cy="429069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41300" marR="854710" indent="-228600">
              <a:lnSpc>
                <a:spcPts val="3030"/>
              </a:lnSpc>
              <a:spcBef>
                <a:spcPts val="47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In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this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paradigm,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service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provider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application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program,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called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server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process;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ct val="90000"/>
              </a:lnSpc>
              <a:spcBef>
                <a:spcPts val="955"/>
              </a:spcBef>
              <a:buFont typeface="Arial MT"/>
              <a:buChar char="•"/>
              <a:tabLst>
                <a:tab pos="321945" algn="l"/>
                <a:tab pos="322580" algn="l"/>
              </a:tabLst>
            </a:pPr>
            <a:r>
              <a:rPr dirty="0"/>
              <a:t>	</a:t>
            </a:r>
            <a:r>
              <a:rPr sz="2800" spc="-5" dirty="0">
                <a:latin typeface="Calibri"/>
                <a:cs typeface="Calibri"/>
              </a:rPr>
              <a:t>It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runs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continuously,</a:t>
            </a:r>
            <a:r>
              <a:rPr sz="2800" spc="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waiting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for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another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application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program,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called </a:t>
            </a:r>
            <a:r>
              <a:rPr sz="2800" spc="-5" dirty="0">
                <a:latin typeface="Calibri"/>
                <a:cs typeface="Calibri"/>
              </a:rPr>
              <a:t> the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client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process,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make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connection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through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Internet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ask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for</a:t>
            </a:r>
            <a:r>
              <a:rPr sz="2800" spc="-5" dirty="0">
                <a:latin typeface="Calibri"/>
                <a:cs typeface="Calibri"/>
              </a:rPr>
              <a:t> service.</a:t>
            </a:r>
            <a:endParaRPr sz="2800">
              <a:latin typeface="Calibri"/>
              <a:cs typeface="Calibri"/>
            </a:endParaRPr>
          </a:p>
          <a:p>
            <a:pPr marL="241300" marR="132080" indent="-228600">
              <a:lnSpc>
                <a:spcPts val="3030"/>
              </a:lnSpc>
              <a:spcBef>
                <a:spcPts val="104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There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are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normally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some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server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processes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that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provide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specific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type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service,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but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there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are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many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clients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that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request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service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from 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any</a:t>
            </a:r>
            <a:r>
              <a:rPr sz="2800" spc="-5" dirty="0">
                <a:latin typeface="Calibri"/>
                <a:cs typeface="Calibri"/>
              </a:rPr>
              <a:t> of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these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server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processes.</a:t>
            </a:r>
            <a:endParaRPr sz="2800">
              <a:latin typeface="Calibri"/>
              <a:cs typeface="Calibri"/>
            </a:endParaRPr>
          </a:p>
          <a:p>
            <a:pPr marL="241300" marR="146050" indent="-228600">
              <a:lnSpc>
                <a:spcPts val="3020"/>
              </a:lnSpc>
              <a:spcBef>
                <a:spcPts val="98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The server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process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must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running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all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time;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client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process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started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when the </a:t>
            </a:r>
            <a:r>
              <a:rPr sz="2800" spc="-10" dirty="0">
                <a:latin typeface="Calibri"/>
                <a:cs typeface="Calibri"/>
              </a:rPr>
              <a:t>client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needs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to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receive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service.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525271"/>
            <a:ext cx="10348595" cy="53219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</a:tabLst>
            </a:pPr>
            <a:r>
              <a:rPr sz="2600" b="1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Active</a:t>
            </a:r>
            <a:r>
              <a:rPr sz="2600" b="1" u="heavy" spc="-3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2600" b="1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Documents</a:t>
            </a:r>
            <a:endParaRPr sz="2600">
              <a:latin typeface="Carlito"/>
              <a:cs typeface="Carlito"/>
            </a:endParaRPr>
          </a:p>
          <a:p>
            <a:pPr marL="241300" marR="5080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latin typeface="Carlito"/>
                <a:cs typeface="Carlito"/>
              </a:rPr>
              <a:t>For many </a:t>
            </a:r>
            <a:r>
              <a:rPr sz="2600" spc="-5" dirty="0">
                <a:latin typeface="Carlito"/>
                <a:cs typeface="Carlito"/>
              </a:rPr>
              <a:t>applications, </a:t>
            </a:r>
            <a:r>
              <a:rPr sz="2600" spc="-15" dirty="0">
                <a:latin typeface="Carlito"/>
                <a:cs typeface="Carlito"/>
              </a:rPr>
              <a:t>we </a:t>
            </a:r>
            <a:r>
              <a:rPr sz="2600" spc="-5" dirty="0">
                <a:latin typeface="Carlito"/>
                <a:cs typeface="Carlito"/>
              </a:rPr>
              <a:t>need </a:t>
            </a:r>
            <a:r>
              <a:rPr sz="2600" dirty="0">
                <a:latin typeface="Carlito"/>
                <a:cs typeface="Carlito"/>
              </a:rPr>
              <a:t>a </a:t>
            </a:r>
            <a:r>
              <a:rPr sz="2600" spc="-15" dirty="0">
                <a:latin typeface="Carlito"/>
                <a:cs typeface="Carlito"/>
              </a:rPr>
              <a:t>program </a:t>
            </a:r>
            <a:r>
              <a:rPr sz="2600" dirty="0">
                <a:latin typeface="Carlito"/>
                <a:cs typeface="Carlito"/>
              </a:rPr>
              <a:t>or a </a:t>
            </a:r>
            <a:r>
              <a:rPr sz="2600" spc="-5" dirty="0">
                <a:latin typeface="Carlito"/>
                <a:cs typeface="Carlito"/>
              </a:rPr>
              <a:t>script </a:t>
            </a:r>
            <a:r>
              <a:rPr sz="2600" spc="-15" dirty="0">
                <a:latin typeface="Carlito"/>
                <a:cs typeface="Carlito"/>
              </a:rPr>
              <a:t>to </a:t>
            </a:r>
            <a:r>
              <a:rPr sz="2600" dirty="0">
                <a:latin typeface="Carlito"/>
                <a:cs typeface="Carlito"/>
              </a:rPr>
              <a:t>be </a:t>
            </a:r>
            <a:r>
              <a:rPr sz="2600" dirty="0">
                <a:solidFill>
                  <a:srgbClr val="2D75B6"/>
                </a:solidFill>
                <a:latin typeface="Carlito"/>
                <a:cs typeface="Carlito"/>
              </a:rPr>
              <a:t>run </a:t>
            </a:r>
            <a:r>
              <a:rPr sz="2600" spc="-10" dirty="0">
                <a:solidFill>
                  <a:srgbClr val="2D75B6"/>
                </a:solidFill>
                <a:latin typeface="Carlito"/>
                <a:cs typeface="Carlito"/>
              </a:rPr>
              <a:t>at </a:t>
            </a:r>
            <a:r>
              <a:rPr sz="2600" dirty="0">
                <a:solidFill>
                  <a:srgbClr val="2D75B6"/>
                </a:solidFill>
                <a:latin typeface="Carlito"/>
                <a:cs typeface="Carlito"/>
              </a:rPr>
              <a:t>the </a:t>
            </a:r>
            <a:r>
              <a:rPr sz="2600" spc="-5" dirty="0">
                <a:solidFill>
                  <a:srgbClr val="2D75B6"/>
                </a:solidFill>
                <a:latin typeface="Carlito"/>
                <a:cs typeface="Carlito"/>
              </a:rPr>
              <a:t>client  site.</a:t>
            </a:r>
            <a:endParaRPr sz="26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rlito"/>
                <a:cs typeface="Carlito"/>
              </a:rPr>
              <a:t>These </a:t>
            </a:r>
            <a:r>
              <a:rPr sz="2600" spc="-10" dirty="0">
                <a:latin typeface="Carlito"/>
                <a:cs typeface="Carlito"/>
              </a:rPr>
              <a:t>are </a:t>
            </a:r>
            <a:r>
              <a:rPr sz="2600" spc="-5" dirty="0">
                <a:latin typeface="Carlito"/>
                <a:cs typeface="Carlito"/>
              </a:rPr>
              <a:t>called </a:t>
            </a:r>
            <a:r>
              <a:rPr sz="2600" spc="-5" dirty="0">
                <a:solidFill>
                  <a:srgbClr val="2D75B6"/>
                </a:solidFill>
                <a:latin typeface="Carlito"/>
                <a:cs typeface="Carlito"/>
              </a:rPr>
              <a:t>active</a:t>
            </a:r>
            <a:r>
              <a:rPr sz="2600" spc="-60" dirty="0">
                <a:solidFill>
                  <a:srgbClr val="2D75B6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2D75B6"/>
                </a:solidFill>
                <a:latin typeface="Carlito"/>
                <a:cs typeface="Carlito"/>
              </a:rPr>
              <a:t>documents</a:t>
            </a:r>
            <a:r>
              <a:rPr sz="2600" spc="-5" dirty="0">
                <a:latin typeface="Carlito"/>
                <a:cs typeface="Carlito"/>
              </a:rPr>
              <a:t>.</a:t>
            </a:r>
            <a:endParaRPr sz="2600">
              <a:latin typeface="Carlito"/>
              <a:cs typeface="Carlito"/>
            </a:endParaRPr>
          </a:p>
          <a:p>
            <a:pPr marL="241300" marR="596900" indent="-228600">
              <a:lnSpc>
                <a:spcPct val="7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latin typeface="Carlito"/>
                <a:cs typeface="Carlito"/>
              </a:rPr>
              <a:t>For example, </a:t>
            </a:r>
            <a:r>
              <a:rPr sz="2600" spc="-5" dirty="0">
                <a:latin typeface="Carlito"/>
                <a:cs typeface="Carlito"/>
              </a:rPr>
              <a:t>suppose </a:t>
            </a:r>
            <a:r>
              <a:rPr sz="2600" spc="-15" dirty="0">
                <a:latin typeface="Carlito"/>
                <a:cs typeface="Carlito"/>
              </a:rPr>
              <a:t>we want </a:t>
            </a:r>
            <a:r>
              <a:rPr sz="2600" spc="-10" dirty="0">
                <a:latin typeface="Carlito"/>
                <a:cs typeface="Carlito"/>
              </a:rPr>
              <a:t>to </a:t>
            </a:r>
            <a:r>
              <a:rPr sz="2600" dirty="0">
                <a:latin typeface="Carlito"/>
                <a:cs typeface="Carlito"/>
              </a:rPr>
              <a:t>run a </a:t>
            </a:r>
            <a:r>
              <a:rPr sz="2600" spc="-15" dirty="0">
                <a:latin typeface="Carlito"/>
                <a:cs typeface="Carlito"/>
              </a:rPr>
              <a:t>program </a:t>
            </a:r>
            <a:r>
              <a:rPr sz="2600" spc="-5" dirty="0">
                <a:latin typeface="Carlito"/>
                <a:cs typeface="Carlito"/>
              </a:rPr>
              <a:t>that </a:t>
            </a:r>
            <a:r>
              <a:rPr sz="2600" spc="-15" dirty="0">
                <a:latin typeface="Carlito"/>
                <a:cs typeface="Carlito"/>
              </a:rPr>
              <a:t>creates </a:t>
            </a:r>
            <a:r>
              <a:rPr sz="2600" spc="-5" dirty="0">
                <a:solidFill>
                  <a:srgbClr val="2D75B6"/>
                </a:solidFill>
                <a:latin typeface="Carlito"/>
                <a:cs typeface="Carlito"/>
              </a:rPr>
              <a:t>animated  graphics </a:t>
            </a:r>
            <a:r>
              <a:rPr sz="2600" dirty="0">
                <a:latin typeface="Carlito"/>
                <a:cs typeface="Carlito"/>
              </a:rPr>
              <a:t>on the </a:t>
            </a:r>
            <a:r>
              <a:rPr sz="2600" spc="-5" dirty="0">
                <a:latin typeface="Carlito"/>
                <a:cs typeface="Carlito"/>
              </a:rPr>
              <a:t>screen </a:t>
            </a:r>
            <a:r>
              <a:rPr sz="2600" dirty="0">
                <a:latin typeface="Carlito"/>
                <a:cs typeface="Carlito"/>
              </a:rPr>
              <a:t>or a </a:t>
            </a:r>
            <a:r>
              <a:rPr sz="2600" spc="-15" dirty="0">
                <a:latin typeface="Carlito"/>
                <a:cs typeface="Carlito"/>
              </a:rPr>
              <a:t>program </a:t>
            </a:r>
            <a:r>
              <a:rPr sz="2600" spc="-5" dirty="0">
                <a:latin typeface="Carlito"/>
                <a:cs typeface="Carlito"/>
              </a:rPr>
              <a:t>that </a:t>
            </a:r>
            <a:r>
              <a:rPr sz="2600" spc="-10" dirty="0">
                <a:latin typeface="Carlito"/>
                <a:cs typeface="Carlito"/>
              </a:rPr>
              <a:t>interacts </a:t>
            </a:r>
            <a:r>
              <a:rPr sz="2600" dirty="0">
                <a:latin typeface="Carlito"/>
                <a:cs typeface="Carlito"/>
              </a:rPr>
              <a:t>with the</a:t>
            </a:r>
            <a:r>
              <a:rPr sz="2600" spc="-125" dirty="0">
                <a:latin typeface="Carlito"/>
                <a:cs typeface="Carlito"/>
              </a:rPr>
              <a:t> </a:t>
            </a:r>
            <a:r>
              <a:rPr sz="2600" spc="-55" dirty="0">
                <a:latin typeface="Carlito"/>
                <a:cs typeface="Carlito"/>
              </a:rPr>
              <a:t>user.</a:t>
            </a:r>
            <a:endParaRPr sz="2600">
              <a:latin typeface="Carlito"/>
              <a:cs typeface="Carlito"/>
            </a:endParaRPr>
          </a:p>
          <a:p>
            <a:pPr marL="241300" marR="1123315" indent="-228600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315595" algn="l"/>
                <a:tab pos="316865" algn="l"/>
              </a:tabLst>
            </a:pPr>
            <a:r>
              <a:rPr dirty="0"/>
              <a:t>	</a:t>
            </a:r>
            <a:r>
              <a:rPr sz="2600" spc="-5" dirty="0">
                <a:latin typeface="Carlito"/>
                <a:cs typeface="Carlito"/>
              </a:rPr>
              <a:t>The </a:t>
            </a:r>
            <a:r>
              <a:rPr sz="2600" spc="-15" dirty="0">
                <a:latin typeface="Carlito"/>
                <a:cs typeface="Carlito"/>
              </a:rPr>
              <a:t>program </a:t>
            </a:r>
            <a:r>
              <a:rPr sz="2600" spc="-10" dirty="0">
                <a:latin typeface="Carlito"/>
                <a:cs typeface="Carlito"/>
              </a:rPr>
              <a:t>definitely </a:t>
            </a:r>
            <a:r>
              <a:rPr sz="2600" spc="-5" dirty="0">
                <a:latin typeface="Carlito"/>
                <a:cs typeface="Carlito"/>
              </a:rPr>
              <a:t>needs </a:t>
            </a:r>
            <a:r>
              <a:rPr sz="2600" spc="-15" dirty="0">
                <a:latin typeface="Carlito"/>
                <a:cs typeface="Carlito"/>
              </a:rPr>
              <a:t>to </a:t>
            </a:r>
            <a:r>
              <a:rPr sz="2600" dirty="0">
                <a:latin typeface="Carlito"/>
                <a:cs typeface="Carlito"/>
              </a:rPr>
              <a:t>be run </a:t>
            </a:r>
            <a:r>
              <a:rPr sz="2600" spc="-20" dirty="0">
                <a:latin typeface="Carlito"/>
                <a:cs typeface="Carlito"/>
              </a:rPr>
              <a:t>at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5" dirty="0">
                <a:latin typeface="Carlito"/>
                <a:cs typeface="Carlito"/>
              </a:rPr>
              <a:t>client </a:t>
            </a:r>
            <a:r>
              <a:rPr sz="2600" spc="-10" dirty="0">
                <a:latin typeface="Carlito"/>
                <a:cs typeface="Carlito"/>
              </a:rPr>
              <a:t>site </a:t>
            </a:r>
            <a:r>
              <a:rPr sz="2600" spc="-5" dirty="0">
                <a:latin typeface="Carlito"/>
                <a:cs typeface="Carlito"/>
              </a:rPr>
              <a:t>where </a:t>
            </a:r>
            <a:r>
              <a:rPr sz="2600" dirty="0">
                <a:latin typeface="Carlito"/>
                <a:cs typeface="Carlito"/>
              </a:rPr>
              <a:t>the  </a:t>
            </a:r>
            <a:r>
              <a:rPr sz="2600" spc="-5" dirty="0">
                <a:latin typeface="Carlito"/>
                <a:cs typeface="Carlito"/>
              </a:rPr>
              <a:t>animation or </a:t>
            </a:r>
            <a:r>
              <a:rPr sz="2600" spc="-10" dirty="0">
                <a:latin typeface="Carlito"/>
                <a:cs typeface="Carlito"/>
              </a:rPr>
              <a:t>interaction </a:t>
            </a:r>
            <a:r>
              <a:rPr sz="2600" spc="-25" dirty="0">
                <a:latin typeface="Carlito"/>
                <a:cs typeface="Carlito"/>
              </a:rPr>
              <a:t>takes</a:t>
            </a:r>
            <a:r>
              <a:rPr sz="2600" spc="-35" dirty="0">
                <a:latin typeface="Carlito"/>
                <a:cs typeface="Carlito"/>
              </a:rPr>
              <a:t> </a:t>
            </a:r>
            <a:r>
              <a:rPr sz="2600" spc="-5" dirty="0">
                <a:latin typeface="Carlito"/>
                <a:cs typeface="Carlito"/>
              </a:rPr>
              <a:t>place.</a:t>
            </a:r>
            <a:endParaRPr sz="2600">
              <a:latin typeface="Carlito"/>
              <a:cs typeface="Carlito"/>
            </a:endParaRPr>
          </a:p>
          <a:p>
            <a:pPr marL="241300" marR="298450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rlito"/>
                <a:cs typeface="Carlito"/>
              </a:rPr>
              <a:t>When a </a:t>
            </a:r>
            <a:r>
              <a:rPr sz="2600" spc="-15" dirty="0">
                <a:latin typeface="Carlito"/>
                <a:cs typeface="Carlito"/>
              </a:rPr>
              <a:t>browser </a:t>
            </a:r>
            <a:r>
              <a:rPr sz="2600" spc="-10" dirty="0">
                <a:latin typeface="Carlito"/>
                <a:cs typeface="Carlito"/>
              </a:rPr>
              <a:t>requests </a:t>
            </a:r>
            <a:r>
              <a:rPr sz="2600" dirty="0">
                <a:latin typeface="Carlito"/>
                <a:cs typeface="Carlito"/>
              </a:rPr>
              <a:t>an </a:t>
            </a:r>
            <a:r>
              <a:rPr sz="2600" spc="-5" dirty="0">
                <a:latin typeface="Carlito"/>
                <a:cs typeface="Carlito"/>
              </a:rPr>
              <a:t>active document,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5" dirty="0">
                <a:latin typeface="Carlito"/>
                <a:cs typeface="Carlito"/>
              </a:rPr>
              <a:t>server sends </a:t>
            </a:r>
            <a:r>
              <a:rPr sz="2600" dirty="0">
                <a:latin typeface="Carlito"/>
                <a:cs typeface="Carlito"/>
              </a:rPr>
              <a:t>a </a:t>
            </a:r>
            <a:r>
              <a:rPr sz="2600" spc="-15" dirty="0">
                <a:latin typeface="Carlito"/>
                <a:cs typeface="Carlito"/>
              </a:rPr>
              <a:t>copy </a:t>
            </a:r>
            <a:r>
              <a:rPr sz="2600" spc="-5" dirty="0">
                <a:latin typeface="Carlito"/>
                <a:cs typeface="Carlito"/>
              </a:rPr>
              <a:t>of 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5" dirty="0">
                <a:latin typeface="Carlito"/>
                <a:cs typeface="Carlito"/>
              </a:rPr>
              <a:t>document </a:t>
            </a:r>
            <a:r>
              <a:rPr sz="2600" dirty="0">
                <a:latin typeface="Carlito"/>
                <a:cs typeface="Carlito"/>
              </a:rPr>
              <a:t>or a</a:t>
            </a:r>
            <a:r>
              <a:rPr sz="2600" spc="-25" dirty="0">
                <a:latin typeface="Carlito"/>
                <a:cs typeface="Carlito"/>
              </a:rPr>
              <a:t> </a:t>
            </a:r>
            <a:r>
              <a:rPr sz="2600" spc="-5" dirty="0">
                <a:latin typeface="Carlito"/>
                <a:cs typeface="Carlito"/>
              </a:rPr>
              <a:t>script.</a:t>
            </a:r>
            <a:endParaRPr sz="2600">
              <a:latin typeface="Carlito"/>
              <a:cs typeface="Carlito"/>
            </a:endParaRPr>
          </a:p>
          <a:p>
            <a:pPr marL="316230" indent="-304165">
              <a:lnSpc>
                <a:spcPct val="100000"/>
              </a:lnSpc>
              <a:spcBef>
                <a:spcPts val="75"/>
              </a:spcBef>
              <a:buFont typeface="Arial"/>
              <a:buChar char="•"/>
              <a:tabLst>
                <a:tab pos="315595" algn="l"/>
                <a:tab pos="316865" algn="l"/>
              </a:tabLst>
            </a:pPr>
            <a:r>
              <a:rPr sz="2600" spc="-5" dirty="0">
                <a:latin typeface="Carlito"/>
                <a:cs typeface="Carlito"/>
              </a:rPr>
              <a:t>The </a:t>
            </a:r>
            <a:r>
              <a:rPr sz="2600" spc="-10" dirty="0">
                <a:latin typeface="Carlito"/>
                <a:cs typeface="Carlito"/>
              </a:rPr>
              <a:t>document </a:t>
            </a:r>
            <a:r>
              <a:rPr sz="2600" dirty="0">
                <a:latin typeface="Carlito"/>
                <a:cs typeface="Carlito"/>
              </a:rPr>
              <a:t>is then </a:t>
            </a:r>
            <a:r>
              <a:rPr sz="2600" dirty="0">
                <a:solidFill>
                  <a:srgbClr val="2D75B6"/>
                </a:solidFill>
                <a:latin typeface="Carlito"/>
                <a:cs typeface="Carlito"/>
              </a:rPr>
              <a:t>run </a:t>
            </a:r>
            <a:r>
              <a:rPr sz="2600" spc="-20" dirty="0">
                <a:solidFill>
                  <a:srgbClr val="2D75B6"/>
                </a:solidFill>
                <a:latin typeface="Carlito"/>
                <a:cs typeface="Carlito"/>
              </a:rPr>
              <a:t>at </a:t>
            </a:r>
            <a:r>
              <a:rPr sz="2600" dirty="0">
                <a:solidFill>
                  <a:srgbClr val="2D75B6"/>
                </a:solidFill>
                <a:latin typeface="Carlito"/>
                <a:cs typeface="Carlito"/>
              </a:rPr>
              <a:t>the </a:t>
            </a:r>
            <a:r>
              <a:rPr sz="2600" spc="-5" dirty="0">
                <a:solidFill>
                  <a:srgbClr val="2D75B6"/>
                </a:solidFill>
                <a:latin typeface="Carlito"/>
                <a:cs typeface="Carlito"/>
              </a:rPr>
              <a:t>client </a:t>
            </a:r>
            <a:r>
              <a:rPr sz="2600" spc="-10" dirty="0">
                <a:solidFill>
                  <a:srgbClr val="2D75B6"/>
                </a:solidFill>
                <a:latin typeface="Carlito"/>
                <a:cs typeface="Carlito"/>
              </a:rPr>
              <a:t>(browser)</a:t>
            </a:r>
            <a:r>
              <a:rPr sz="2600" spc="-70" dirty="0">
                <a:solidFill>
                  <a:srgbClr val="2D75B6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2D75B6"/>
                </a:solidFill>
                <a:latin typeface="Carlito"/>
                <a:cs typeface="Carlito"/>
              </a:rPr>
              <a:t>site.</a:t>
            </a:r>
            <a:endParaRPr sz="2600">
              <a:latin typeface="Carlito"/>
              <a:cs typeface="Carlito"/>
            </a:endParaRPr>
          </a:p>
          <a:p>
            <a:pPr marL="241300" marR="54610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315595" algn="l"/>
                <a:tab pos="316865" algn="l"/>
              </a:tabLst>
            </a:pPr>
            <a:r>
              <a:rPr dirty="0"/>
              <a:t>	</a:t>
            </a:r>
            <a:r>
              <a:rPr sz="2600" spc="-5" dirty="0">
                <a:latin typeface="Carlito"/>
                <a:cs typeface="Carlito"/>
              </a:rPr>
              <a:t>One </a:t>
            </a:r>
            <a:r>
              <a:rPr sz="2600" spc="-25" dirty="0">
                <a:latin typeface="Carlito"/>
                <a:cs typeface="Carlito"/>
              </a:rPr>
              <a:t>way </a:t>
            </a:r>
            <a:r>
              <a:rPr sz="2600" spc="-15" dirty="0">
                <a:latin typeface="Carlito"/>
                <a:cs typeface="Carlito"/>
              </a:rPr>
              <a:t>to create </a:t>
            </a:r>
            <a:r>
              <a:rPr sz="2600" dirty="0">
                <a:latin typeface="Carlito"/>
                <a:cs typeface="Carlito"/>
              </a:rPr>
              <a:t>an </a:t>
            </a:r>
            <a:r>
              <a:rPr sz="2600" spc="-5" dirty="0">
                <a:latin typeface="Carlito"/>
                <a:cs typeface="Carlito"/>
              </a:rPr>
              <a:t>active </a:t>
            </a:r>
            <a:r>
              <a:rPr sz="2600" spc="-10" dirty="0">
                <a:latin typeface="Carlito"/>
                <a:cs typeface="Carlito"/>
              </a:rPr>
              <a:t>document </a:t>
            </a:r>
            <a:r>
              <a:rPr sz="2600" dirty="0">
                <a:latin typeface="Carlito"/>
                <a:cs typeface="Carlito"/>
              </a:rPr>
              <a:t>is </a:t>
            </a:r>
            <a:r>
              <a:rPr sz="2600" spc="-10" dirty="0">
                <a:latin typeface="Carlito"/>
                <a:cs typeface="Carlito"/>
              </a:rPr>
              <a:t>to </a:t>
            </a:r>
            <a:r>
              <a:rPr sz="2600" spc="-5" dirty="0">
                <a:latin typeface="Carlito"/>
                <a:cs typeface="Carlito"/>
              </a:rPr>
              <a:t>use </a:t>
            </a:r>
            <a:r>
              <a:rPr sz="2600" spc="-25" dirty="0">
                <a:solidFill>
                  <a:srgbClr val="2D75B6"/>
                </a:solidFill>
                <a:latin typeface="Carlito"/>
                <a:cs typeface="Carlito"/>
              </a:rPr>
              <a:t>Java </a:t>
            </a:r>
            <a:r>
              <a:rPr sz="2600" dirty="0">
                <a:solidFill>
                  <a:srgbClr val="2D75B6"/>
                </a:solidFill>
                <a:latin typeface="Carlito"/>
                <a:cs typeface="Carlito"/>
              </a:rPr>
              <a:t>applets</a:t>
            </a:r>
            <a:r>
              <a:rPr sz="2600" dirty="0">
                <a:latin typeface="Carlito"/>
                <a:cs typeface="Carlito"/>
              </a:rPr>
              <a:t>, It is </a:t>
            </a:r>
            <a:r>
              <a:rPr sz="2600" spc="-10" dirty="0">
                <a:latin typeface="Carlito"/>
                <a:cs typeface="Carlito"/>
              </a:rPr>
              <a:t>compiled  </a:t>
            </a:r>
            <a:r>
              <a:rPr sz="2600" dirty="0">
                <a:latin typeface="Carlito"/>
                <a:cs typeface="Carlito"/>
              </a:rPr>
              <a:t>and </a:t>
            </a:r>
            <a:r>
              <a:rPr sz="2600" spc="-5" dirty="0">
                <a:latin typeface="Carlito"/>
                <a:cs typeface="Carlito"/>
              </a:rPr>
              <a:t>ready </a:t>
            </a:r>
            <a:r>
              <a:rPr sz="2600" spc="-10" dirty="0">
                <a:latin typeface="Carlito"/>
                <a:cs typeface="Carlito"/>
              </a:rPr>
              <a:t>to </a:t>
            </a:r>
            <a:r>
              <a:rPr sz="2600" spc="-5" dirty="0">
                <a:latin typeface="Carlito"/>
                <a:cs typeface="Carlito"/>
              </a:rPr>
              <a:t>be </a:t>
            </a:r>
            <a:r>
              <a:rPr sz="2600" dirty="0">
                <a:latin typeface="Carlito"/>
                <a:cs typeface="Carlito"/>
              </a:rPr>
              <a:t>run. The </a:t>
            </a:r>
            <a:r>
              <a:rPr sz="2600" spc="-10" dirty="0">
                <a:latin typeface="Carlito"/>
                <a:cs typeface="Carlito"/>
              </a:rPr>
              <a:t>document </a:t>
            </a:r>
            <a:r>
              <a:rPr sz="2600" dirty="0">
                <a:latin typeface="Carlito"/>
                <a:cs typeface="Carlito"/>
              </a:rPr>
              <a:t>is in </a:t>
            </a:r>
            <a:r>
              <a:rPr sz="2600" spc="-10" dirty="0">
                <a:latin typeface="Carlito"/>
                <a:cs typeface="Carlito"/>
              </a:rPr>
              <a:t>bytecode </a:t>
            </a:r>
            <a:r>
              <a:rPr sz="2600" dirty="0">
                <a:latin typeface="Carlito"/>
                <a:cs typeface="Carlito"/>
              </a:rPr>
              <a:t>(binary)</a:t>
            </a:r>
            <a:r>
              <a:rPr sz="2600" spc="-120" dirty="0">
                <a:latin typeface="Carlito"/>
                <a:cs typeface="Carlito"/>
              </a:rPr>
              <a:t> </a:t>
            </a:r>
            <a:r>
              <a:rPr sz="2600" spc="-15" dirty="0">
                <a:latin typeface="Carlito"/>
                <a:cs typeface="Carlito"/>
              </a:rPr>
              <a:t>format.</a:t>
            </a:r>
            <a:endParaRPr sz="2600">
              <a:latin typeface="Carlito"/>
              <a:cs typeface="Carlito"/>
            </a:endParaRPr>
          </a:p>
          <a:p>
            <a:pPr marL="241300" marR="338455" indent="-228600">
              <a:lnSpc>
                <a:spcPct val="70100"/>
              </a:lnSpc>
              <a:spcBef>
                <a:spcPts val="990"/>
              </a:spcBef>
              <a:buFont typeface="Arial"/>
              <a:buChar char="•"/>
              <a:tabLst>
                <a:tab pos="315595" algn="l"/>
                <a:tab pos="316865" algn="l"/>
              </a:tabLst>
            </a:pPr>
            <a:r>
              <a:rPr dirty="0"/>
              <a:t>	</a:t>
            </a:r>
            <a:r>
              <a:rPr sz="2600" dirty="0">
                <a:latin typeface="Carlito"/>
                <a:cs typeface="Carlito"/>
              </a:rPr>
              <a:t>Another </a:t>
            </a:r>
            <a:r>
              <a:rPr sz="2600" spc="-25" dirty="0">
                <a:latin typeface="Carlito"/>
                <a:cs typeface="Carlito"/>
              </a:rPr>
              <a:t>way </a:t>
            </a:r>
            <a:r>
              <a:rPr sz="2600" dirty="0">
                <a:latin typeface="Carlito"/>
                <a:cs typeface="Carlito"/>
              </a:rPr>
              <a:t>is </a:t>
            </a:r>
            <a:r>
              <a:rPr sz="2600" spc="-10" dirty="0">
                <a:latin typeface="Carlito"/>
                <a:cs typeface="Carlito"/>
              </a:rPr>
              <a:t>to </a:t>
            </a:r>
            <a:r>
              <a:rPr sz="2600" spc="-5" dirty="0">
                <a:latin typeface="Carlito"/>
                <a:cs typeface="Carlito"/>
              </a:rPr>
              <a:t>use </a:t>
            </a:r>
            <a:r>
              <a:rPr sz="2600" spc="-10" dirty="0">
                <a:solidFill>
                  <a:srgbClr val="2D75B6"/>
                </a:solidFill>
                <a:latin typeface="Carlito"/>
                <a:cs typeface="Carlito"/>
              </a:rPr>
              <a:t>JavaScripts </a:t>
            </a:r>
            <a:r>
              <a:rPr sz="2600" spc="-5" dirty="0">
                <a:latin typeface="Carlito"/>
                <a:cs typeface="Carlito"/>
              </a:rPr>
              <a:t>but download </a:t>
            </a:r>
            <a:r>
              <a:rPr sz="2600" dirty="0">
                <a:latin typeface="Carlito"/>
                <a:cs typeface="Carlito"/>
              </a:rPr>
              <a:t>and run the </a:t>
            </a:r>
            <a:r>
              <a:rPr sz="2600" spc="-5" dirty="0">
                <a:latin typeface="Carlito"/>
                <a:cs typeface="Carlito"/>
              </a:rPr>
              <a:t>script </a:t>
            </a:r>
            <a:r>
              <a:rPr sz="2600" spc="-10" dirty="0">
                <a:latin typeface="Carlito"/>
                <a:cs typeface="Carlito"/>
              </a:rPr>
              <a:t>at </a:t>
            </a:r>
            <a:r>
              <a:rPr sz="2600" dirty="0">
                <a:latin typeface="Carlito"/>
                <a:cs typeface="Carlito"/>
              </a:rPr>
              <a:t>the  </a:t>
            </a:r>
            <a:r>
              <a:rPr sz="2600" spc="-5" dirty="0">
                <a:latin typeface="Carlito"/>
                <a:cs typeface="Carlito"/>
              </a:rPr>
              <a:t>client</a:t>
            </a:r>
            <a:r>
              <a:rPr sz="2600" spc="-25" dirty="0">
                <a:latin typeface="Carlito"/>
                <a:cs typeface="Carlito"/>
              </a:rPr>
              <a:t> </a:t>
            </a:r>
            <a:r>
              <a:rPr sz="2600" spc="-5" dirty="0">
                <a:latin typeface="Carlito"/>
                <a:cs typeface="Carlito"/>
              </a:rPr>
              <a:t>site.</a:t>
            </a:r>
            <a:endParaRPr sz="26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21903782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78422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0" dirty="0"/>
              <a:t>HyperText</a:t>
            </a:r>
            <a:r>
              <a:rPr spc="-55" dirty="0"/>
              <a:t> </a:t>
            </a:r>
            <a:r>
              <a:rPr spc="-70" dirty="0"/>
              <a:t>Transfer</a:t>
            </a:r>
            <a:r>
              <a:rPr spc="-50" dirty="0"/>
              <a:t> </a:t>
            </a:r>
            <a:r>
              <a:rPr spc="-30" dirty="0"/>
              <a:t>Protocol</a:t>
            </a:r>
            <a:r>
              <a:rPr dirty="0"/>
              <a:t> </a:t>
            </a:r>
            <a:r>
              <a:rPr spc="5" dirty="0"/>
              <a:t>(HTTP)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8066"/>
            <a:ext cx="10231755" cy="426847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241300" marR="68580" lvl="0" indent="-228600" algn="just" defTabSz="914400" rtl="0" eaLnBrk="1" fontAlgn="auto" latinLnBrk="0" hangingPunct="1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41300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sz="26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HyperText </a:t>
            </a:r>
            <a:r>
              <a:rPr kumimoji="0" sz="26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Transfer </a:t>
            </a:r>
            <a:r>
              <a:rPr kumimoji="0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Protocol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(HTTP) is a </a:t>
            </a:r>
            <a:r>
              <a:rPr kumimoji="0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protocol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that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used </a:t>
            </a:r>
            <a:r>
              <a:rPr kumimoji="0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define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how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client-server </a:t>
            </a:r>
            <a:r>
              <a:rPr kumimoji="0" sz="2600" b="0" i="0" u="none" strike="noStrike" kern="1200" cap="none" spc="-1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programs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can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written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 retrieve web pages </a:t>
            </a:r>
            <a:r>
              <a:rPr kumimoji="0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from </a:t>
            </a:r>
            <a:r>
              <a:rPr kumimoji="0" sz="2600" b="0" i="0" u="none" strike="noStrike" kern="1200" cap="none" spc="-5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Web.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16230" marR="0" lvl="0" indent="-304165" algn="just" defTabSz="914400" rtl="0" eaLnBrk="1" fontAlgn="auto" latinLnBrk="0" hangingPunct="1">
              <a:lnSpc>
                <a:spcPct val="100000"/>
              </a:lnSpc>
              <a:spcBef>
                <a:spcPts val="685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316865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26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HTTP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client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sends</a:t>
            </a:r>
            <a:r>
              <a:rPr kumimoji="0" sz="26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6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request;</a:t>
            </a:r>
            <a:r>
              <a:rPr kumimoji="0" sz="26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26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HTTP</a:t>
            </a:r>
            <a:r>
              <a:rPr kumimoji="0" sz="2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server</a:t>
            </a:r>
            <a:r>
              <a:rPr kumimoji="0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returns</a:t>
            </a:r>
            <a:r>
              <a:rPr kumimoji="0" sz="2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6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response.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41300" marR="726440" lvl="0" indent="-228600" algn="l" defTabSz="914400" rtl="0" eaLnBrk="1" fontAlgn="auto" latinLnBrk="0" hangingPunct="1">
              <a:lnSpc>
                <a:spcPts val="2810"/>
              </a:lnSpc>
              <a:spcBef>
                <a:spcPts val="1045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41300" algn="l"/>
              </a:tabLst>
              <a:defRPr/>
            </a:pP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server uses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port number 80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;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client uses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temporary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port </a:t>
            </a:r>
            <a:r>
              <a:rPr kumimoji="0" sz="2600" b="0" i="0" u="none" strike="noStrike" kern="1200" cap="none" spc="-5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number.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45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41300" algn="l"/>
              </a:tabLst>
              <a:defRPr/>
            </a:pPr>
            <a:r>
              <a:rPr kumimoji="0" sz="26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HTTP</a:t>
            </a:r>
            <a:r>
              <a:rPr kumimoji="0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uses</a:t>
            </a:r>
            <a:r>
              <a:rPr kumimoji="0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services</a:t>
            </a:r>
            <a:r>
              <a:rPr kumimoji="0" sz="2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</a:t>
            </a:r>
            <a:r>
              <a:rPr kumimoji="0" sz="26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TCP</a:t>
            </a:r>
            <a:r>
              <a:rPr kumimoji="0" sz="26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6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connection-oriented</a:t>
            </a:r>
            <a:r>
              <a:rPr kumimoji="0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reliable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protocol.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41300" marR="5080" lvl="0" indent="-228600" algn="l" defTabSz="914400" rtl="0" eaLnBrk="1" fontAlgn="auto" latinLnBrk="0" hangingPunct="1">
              <a:lnSpc>
                <a:spcPts val="2810"/>
              </a:lnSpc>
              <a:spcBef>
                <a:spcPts val="1035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315595" algn="l"/>
                <a:tab pos="316865" algn="l"/>
              </a:tabLst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This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means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that, </a:t>
            </a:r>
            <a:r>
              <a:rPr kumimoji="0" sz="2600" b="0" i="0" u="none" strike="noStrike" kern="1200" cap="none" spc="-2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before </a:t>
            </a:r>
            <a:r>
              <a:rPr kumimoji="0" sz="2600" b="0" i="0" u="none" strike="noStrike" kern="1200" cap="none" spc="-1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any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transaction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between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client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 the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server </a:t>
            </a:r>
            <a:r>
              <a:rPr kumimoji="0" sz="2600" b="0" i="0" u="none" strike="noStrike" kern="1200" cap="none" spc="-5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can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take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place,</a:t>
            </a:r>
            <a:r>
              <a:rPr kumimoji="0" sz="26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connection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needs</a:t>
            </a:r>
            <a:r>
              <a:rPr kumimoji="0" sz="2600" b="0" i="0" u="none" strike="noStrike" kern="1200" cap="none" spc="-3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be</a:t>
            </a:r>
            <a:r>
              <a:rPr kumimoji="0" sz="2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established</a:t>
            </a:r>
            <a:r>
              <a:rPr kumimoji="0" sz="26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between</a:t>
            </a:r>
            <a:r>
              <a:rPr kumimoji="0" sz="26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them.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16230" marR="0" lvl="0" indent="-304165" algn="l" defTabSz="914400" rtl="0" eaLnBrk="1" fontAlgn="auto" latinLnBrk="0" hangingPunct="1">
              <a:lnSpc>
                <a:spcPct val="100000"/>
              </a:lnSpc>
              <a:spcBef>
                <a:spcPts val="655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315595" algn="l"/>
                <a:tab pos="316865" algn="l"/>
              </a:tabLst>
              <a:defRPr/>
            </a:pP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After</a:t>
            </a:r>
            <a:r>
              <a:rPr kumimoji="0" sz="26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transaction,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6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connection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should</a:t>
            </a:r>
            <a:r>
              <a:rPr kumimoji="0" sz="2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</a:t>
            </a:r>
            <a:r>
              <a:rPr kumimoji="0" sz="2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terminated.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50000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809396"/>
            <a:ext cx="10278745" cy="501459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41300" algn="l"/>
                <a:tab pos="3065780" algn="l"/>
              </a:tabLst>
              <a:defRPr/>
            </a:pP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Nonpersistent</a:t>
            </a:r>
            <a:r>
              <a:rPr kumimoji="0" sz="2800" b="0" i="0" u="none" strike="noStrike" kern="1200" cap="none" spc="3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	</a:t>
            </a:r>
            <a:r>
              <a:rPr kumimoji="0" sz="2800" b="0" i="0" u="none" strike="noStrike" kern="1200" cap="none" spc="-3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Persistent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Connections.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41300" marR="656590" lvl="0" indent="-228600" algn="l" defTabSz="914400" rtl="0" eaLnBrk="1" fontAlgn="auto" latinLnBrk="0" hangingPunct="1">
              <a:lnSpc>
                <a:spcPts val="3020"/>
              </a:lnSpc>
              <a:spcBef>
                <a:spcPts val="1055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If the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web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pages,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objects</a:t>
            </a:r>
            <a:r>
              <a:rPr kumimoji="0" sz="28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</a:t>
            </a:r>
            <a:r>
              <a:rPr kumimoji="0" sz="28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retrieved,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are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located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different </a:t>
            </a:r>
            <a:r>
              <a:rPr kumimoji="0" sz="2800" b="0" i="0" u="none" strike="noStrike" kern="1200" cap="none" spc="-61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servers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create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new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TCP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connection</a:t>
            </a:r>
            <a:r>
              <a:rPr kumimoji="0" sz="28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for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retrieving</a:t>
            </a:r>
            <a:r>
              <a:rPr kumimoji="0" sz="28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each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object.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41300" marR="386080" lvl="0" indent="-228600" algn="l" defTabSz="914400" rtl="0" eaLnBrk="1" fontAlgn="auto" latinLnBrk="0" hangingPunct="1">
              <a:lnSpc>
                <a:spcPts val="3020"/>
              </a:lnSpc>
              <a:spcBef>
                <a:spcPts val="101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If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some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8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objects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are</a:t>
            </a:r>
            <a:r>
              <a:rPr kumimoji="0" sz="28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located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on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same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4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server</a:t>
            </a:r>
            <a:r>
              <a:rPr kumimoji="0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we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have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two </a:t>
            </a:r>
            <a:r>
              <a:rPr kumimoji="0" sz="2800" b="0" i="0" u="none" strike="noStrike" kern="1200" cap="none" spc="-6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choices: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41300" marR="680085" lvl="0" indent="-228600" algn="l" defTabSz="914400" rtl="0" eaLnBrk="1" fontAlgn="auto" latinLnBrk="0" hangingPunct="1">
              <a:lnSpc>
                <a:spcPts val="3020"/>
              </a:lnSpc>
              <a:spcBef>
                <a:spcPts val="1005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402590" algn="l"/>
                <a:tab pos="403225" algn="l"/>
                <a:tab pos="7938134" algn="l"/>
              </a:tabLst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retrieve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each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object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using</a:t>
            </a:r>
            <a:r>
              <a:rPr kumimoji="0" sz="28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new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TCP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connection</a:t>
            </a:r>
            <a:r>
              <a:rPr kumimoji="0" sz="2800" b="0" i="0" u="none" strike="noStrike" kern="1200" cap="none" spc="4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	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make</a:t>
            </a:r>
            <a:r>
              <a:rPr kumimoji="0" sz="2800" b="0" i="0" u="none" strike="noStrike" kern="1200" cap="none" spc="-4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800" b="0" i="0" u="none" strike="noStrike" kern="1200" cap="none" spc="-4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TCP </a:t>
            </a:r>
            <a:r>
              <a:rPr kumimoji="0" sz="2800" b="0" i="0" u="none" strike="noStrike" kern="1200" cap="none" spc="-62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connection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retrieve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them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all.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41300" marR="740410" lvl="0" indent="-228600" algn="l" defTabSz="914400" rtl="0" eaLnBrk="1" fontAlgn="auto" latinLnBrk="0" hangingPunct="1">
              <a:lnSpc>
                <a:spcPts val="3020"/>
              </a:lnSpc>
              <a:spcBef>
                <a:spcPts val="1015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first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method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referred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to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nonpersistent</a:t>
            </a:r>
            <a:r>
              <a:rPr kumimoji="0" sz="28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connections,</a:t>
            </a:r>
            <a:r>
              <a:rPr kumimoji="0" sz="28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sz="2800" b="0" i="0" u="none" strike="noStrike" kern="1200" cap="none" spc="-6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second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persistent</a:t>
            </a:r>
            <a:r>
              <a:rPr kumimoji="0" sz="28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connections.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41300" marR="5080" lvl="0" indent="-228600" algn="l" defTabSz="914400" rtl="0" eaLnBrk="1" fontAlgn="auto" latinLnBrk="0" hangingPunct="1">
              <a:lnSpc>
                <a:spcPts val="3020"/>
              </a:lnSpc>
              <a:spcBef>
                <a:spcPts val="1005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321945" algn="l"/>
                <a:tab pos="322580" algn="l"/>
              </a:tabLst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sz="28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HTTP,</a:t>
            </a:r>
            <a:r>
              <a:rPr kumimoji="0" sz="28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prior</a:t>
            </a:r>
            <a:r>
              <a:rPr kumimoji="0" sz="28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version</a:t>
            </a:r>
            <a:r>
              <a:rPr kumimoji="0" sz="28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1.1,</a:t>
            </a:r>
            <a:r>
              <a:rPr kumimoji="0" sz="28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specified</a:t>
            </a:r>
            <a:r>
              <a:rPr kumimoji="0" sz="28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nonpersistent</a:t>
            </a:r>
            <a:r>
              <a:rPr kumimoji="0" sz="28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connections,</a:t>
            </a:r>
            <a:r>
              <a:rPr kumimoji="0" sz="28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while </a:t>
            </a:r>
            <a:r>
              <a:rPr kumimoji="0" sz="2800" b="0" i="0" u="none" strike="noStrike" kern="1200" cap="none" spc="-6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persistent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connections</a:t>
            </a:r>
            <a:r>
              <a:rPr kumimoji="0" sz="28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default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version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1.1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08591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61061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Nonpersistent</a:t>
            </a:r>
            <a:r>
              <a:rPr spc="-30" dirty="0"/>
              <a:t> </a:t>
            </a:r>
            <a:r>
              <a:rPr spc="-5" dirty="0"/>
              <a:t>Connections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421028"/>
            <a:ext cx="10176510" cy="501142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425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One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TCP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connection</a:t>
            </a:r>
            <a:r>
              <a:rPr kumimoji="0" sz="28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made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for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each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request/response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following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lists</a:t>
            </a:r>
            <a:r>
              <a:rPr kumimoji="0" sz="28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steps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this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strategy: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64490" marR="0" lvl="0" indent="-352425" algn="l" defTabSz="914400" rtl="0" eaLnBrk="1" fontAlgn="auto" latinLnBrk="0" hangingPunct="1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365125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client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opens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TCP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connection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sends</a:t>
            </a:r>
            <a:r>
              <a:rPr kumimoji="0" sz="28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request.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64490" marR="0" lvl="0" indent="-352425" algn="l" defTabSz="914400" rtl="0" eaLnBrk="1" fontAlgn="auto" latinLnBrk="0" hangingPunct="1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365125" algn="l"/>
              </a:tabLst>
              <a:defRPr/>
            </a:pP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server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sends</a:t>
            </a:r>
            <a:r>
              <a:rPr kumimoji="0" sz="28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response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</a:t>
            </a:r>
            <a:r>
              <a:rPr kumimoji="0" sz="28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closes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connection.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5080" lvl="0" indent="0" algn="l" defTabSz="914400" rtl="0" eaLnBrk="1" fontAlgn="auto" latinLnBrk="0" hangingPunct="1">
              <a:lnSpc>
                <a:spcPts val="2690"/>
              </a:lnSpc>
              <a:spcBef>
                <a:spcPts val="969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365125" algn="l"/>
              </a:tabLst>
              <a:defRPr/>
            </a:pP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client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reads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data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until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it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encounters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28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end-of-file</a:t>
            </a:r>
            <a:r>
              <a:rPr kumimoji="0" sz="2800" b="0" i="0" u="none" strike="noStrike" kern="1200" cap="none" spc="3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marker;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it </a:t>
            </a:r>
            <a:r>
              <a:rPr kumimoji="0" sz="2800" b="0" i="0" u="none" strike="noStrike" kern="1200" cap="none" spc="-6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then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closes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connection.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41300" marR="245745" lvl="0" indent="-228600" algn="l" defTabSz="914400" rtl="0" eaLnBrk="1" fontAlgn="auto" latinLnBrk="0" hangingPunct="1">
              <a:lnSpc>
                <a:spcPts val="2690"/>
              </a:lnSpc>
              <a:spcBef>
                <a:spcPts val="101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this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strategy,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if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file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contains</a:t>
            </a:r>
            <a:r>
              <a:rPr kumimoji="0" sz="28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links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N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different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pictures</a:t>
            </a:r>
            <a:r>
              <a:rPr kumimoji="0" sz="28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different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files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(all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located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same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server),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connection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must </a:t>
            </a:r>
            <a:r>
              <a:rPr kumimoji="0" sz="2800" b="0" i="0" u="none" strike="noStrike" kern="1200" cap="none" spc="-6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opened</a:t>
            </a:r>
            <a:r>
              <a:rPr kumimoji="0" sz="28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closed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+ 1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times.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41300" marR="655320" lvl="0" indent="-228600" algn="l" defTabSz="914400" rtl="0" eaLnBrk="1" fontAlgn="auto" latinLnBrk="0" hangingPunct="1">
              <a:lnSpc>
                <a:spcPct val="80000"/>
              </a:lnSpc>
              <a:spcBef>
                <a:spcPts val="1015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nonpersistent</a:t>
            </a:r>
            <a:r>
              <a:rPr kumimoji="0" sz="28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strategy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imposes</a:t>
            </a:r>
            <a:r>
              <a:rPr kumimoji="0" sz="28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high</a:t>
            </a:r>
            <a:r>
              <a:rPr kumimoji="0" sz="28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overhead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server </a:t>
            </a:r>
            <a:r>
              <a:rPr kumimoji="0" sz="2800" b="0" i="0" u="none" strike="noStrike" kern="1200" cap="none" spc="-6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because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server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needs</a:t>
            </a:r>
            <a:r>
              <a:rPr kumimoji="0" sz="28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+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different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3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buffers</a:t>
            </a:r>
            <a:r>
              <a:rPr kumimoji="0" sz="2800" b="0" i="0" u="none" strike="noStrike" kern="1200" cap="none" spc="3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each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time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connection</a:t>
            </a:r>
            <a:r>
              <a:rPr kumimoji="0" sz="28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opened.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46573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515048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5" dirty="0"/>
              <a:t>Persistent</a:t>
            </a:r>
            <a:r>
              <a:rPr spc="-55" dirty="0"/>
              <a:t> </a:t>
            </a:r>
            <a:r>
              <a:rPr dirty="0"/>
              <a:t>Connections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462278"/>
            <a:ext cx="10333990" cy="4865370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241300" marR="1116965" lvl="0" indent="-228600" algn="l" defTabSz="914400" rtl="0" eaLnBrk="1" fontAlgn="auto" latinLnBrk="0" hangingPunct="1">
              <a:lnSpc>
                <a:spcPct val="70000"/>
              </a:lnSpc>
              <a:spcBef>
                <a:spcPts val="96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413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server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leaves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the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connection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open 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for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more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requests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after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sending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 </a:t>
            </a:r>
            <a:r>
              <a:rPr kumimoji="0" sz="2400" b="0" i="0" u="none" strike="noStrike" kern="1200" cap="none" spc="-5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response.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41300" marR="62230" lvl="0" indent="-22860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309880" algn="l"/>
                <a:tab pos="310515" algn="l"/>
              </a:tabLst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server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can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close the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connection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at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request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client or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if a time-out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has </a:t>
            </a:r>
            <a:r>
              <a:rPr kumimoji="0" sz="2400" b="0" i="0" u="none" strike="noStrike" kern="1200" cap="none" spc="-5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been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reached.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09880" marR="0" lvl="0" indent="-297815" algn="l" defTabSz="914400" rtl="0" eaLnBrk="1" fontAlgn="auto" latinLnBrk="0" hangingPunct="1">
              <a:lnSpc>
                <a:spcPct val="100000"/>
              </a:lnSpc>
              <a:spcBef>
                <a:spcPts val="145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309880" algn="l"/>
                <a:tab pos="310515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sender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usually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sends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the</a:t>
            </a:r>
            <a:r>
              <a:rPr kumimoji="0" sz="24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length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400" b="0" i="0" u="none" strike="noStrike" kern="1200" cap="none" spc="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data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with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each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response.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41300" marR="5080" lvl="0" indent="-228600" algn="l" defTabSz="914400" rtl="0" eaLnBrk="1" fontAlgn="auto" latinLnBrk="0" hangingPunct="1">
              <a:lnSpc>
                <a:spcPct val="70000"/>
              </a:lnSpc>
              <a:spcBef>
                <a:spcPts val="994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41300" algn="l"/>
              </a:tabLst>
              <a:defRPr/>
            </a:pPr>
            <a:r>
              <a:rPr kumimoji="0" sz="2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However,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there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are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some occasions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when the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sender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does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not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know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the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length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 </a:t>
            </a:r>
            <a:r>
              <a:rPr kumimoji="0" sz="2400" b="0" i="0" u="none" strike="noStrike" kern="1200" cap="none" spc="-5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data.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41300" marR="233679" lvl="0" indent="-228600" algn="l" defTabSz="914400" rtl="0" eaLnBrk="1" fontAlgn="auto" latinLnBrk="0" hangingPunct="1">
              <a:lnSpc>
                <a:spcPct val="70000"/>
              </a:lnSpc>
              <a:spcBef>
                <a:spcPts val="994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41300" algn="l"/>
              </a:tabLst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 these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cases,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server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informs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client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that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length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not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known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 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closes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connection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after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sending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data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client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knows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that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end</a:t>
            </a:r>
            <a:r>
              <a:rPr kumimoji="0" sz="2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 </a:t>
            </a:r>
            <a:r>
              <a:rPr kumimoji="0" sz="2400" b="0" i="0" u="none" strike="noStrike" kern="1200" cap="none" spc="-5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data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has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been reached.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09880" marR="0" lvl="0" indent="-297815" algn="l" defTabSz="914400" rtl="0" eaLnBrk="1" fontAlgn="auto" latinLnBrk="0" hangingPunct="1">
              <a:lnSpc>
                <a:spcPct val="100000"/>
              </a:lnSpc>
              <a:spcBef>
                <a:spcPts val="145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309880" algn="l"/>
                <a:tab pos="310515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Time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resources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are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saved</a:t>
            </a:r>
            <a:r>
              <a:rPr kumimoji="0" sz="2400" b="0" i="0" u="none" strike="noStrike" kern="1200" cap="none" spc="1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using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persistent</a:t>
            </a:r>
            <a:r>
              <a:rPr kumimoji="0" sz="2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connections.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41300" marR="286385" lvl="0" indent="-228600" algn="l" defTabSz="914400" rtl="0" eaLnBrk="1" fontAlgn="auto" latinLnBrk="0" hangingPunct="1">
              <a:lnSpc>
                <a:spcPct val="70000"/>
              </a:lnSpc>
              <a:spcBef>
                <a:spcPts val="994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413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Only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one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set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buffers</a:t>
            </a:r>
            <a:r>
              <a:rPr kumimoji="0" sz="2400" b="0" i="0" u="none" strike="noStrike" kern="1200" cap="none" spc="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variables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needs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set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for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the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connection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at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each </a:t>
            </a:r>
            <a:r>
              <a:rPr kumimoji="0" sz="2400" b="0" i="0" u="none" strike="noStrike" kern="1200" cap="none" spc="-5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site.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41300" marR="145415" lvl="0" indent="-22860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309880" algn="l"/>
                <a:tab pos="310515" algn="l"/>
              </a:tabLst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4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round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trip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time 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for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connection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establishment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connection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termination</a:t>
            </a:r>
            <a:r>
              <a:rPr kumimoji="0" sz="2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 </a:t>
            </a:r>
            <a:r>
              <a:rPr kumimoji="0" sz="2400" b="0" i="0" u="none" strike="noStrike" kern="1200" cap="none" spc="-5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saved.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4286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33585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Non-persistent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72683" y="365770"/>
            <a:ext cx="5832442" cy="633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2769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22498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persistent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68955" y="1319826"/>
            <a:ext cx="6612842" cy="532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2228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396747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Message</a:t>
            </a:r>
            <a:r>
              <a:rPr spc="-80" dirty="0"/>
              <a:t> </a:t>
            </a:r>
            <a:r>
              <a:rPr spc="-15" dirty="0"/>
              <a:t>Formats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9822180" cy="3265804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41300" marR="5080" lvl="0" indent="-228600" algn="l" defTabSz="914400" rtl="0" eaLnBrk="1" fontAlgn="auto" latinLnBrk="0" hangingPunct="1">
              <a:lnSpc>
                <a:spcPts val="3030"/>
              </a:lnSpc>
              <a:spcBef>
                <a:spcPts val="47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HTTP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protocol</a:t>
            </a:r>
            <a:r>
              <a:rPr kumimoji="0" sz="28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defines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format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of</a:t>
            </a:r>
            <a:r>
              <a:rPr kumimoji="0" sz="28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request</a:t>
            </a:r>
            <a:r>
              <a:rPr kumimoji="0" sz="2800" b="0" i="0" u="none" strike="noStrike" kern="1200" cap="none" spc="2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</a:t>
            </a:r>
            <a:r>
              <a:rPr kumimoji="0" sz="2800" b="0" i="0" u="none" strike="noStrike" kern="1200" cap="none" spc="2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response </a:t>
            </a:r>
            <a:r>
              <a:rPr kumimoji="0" sz="2800" b="0" i="0" u="none" strike="noStrike" kern="1200" cap="none" spc="-62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messages.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Each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message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 made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four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sections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first</a:t>
            </a:r>
            <a:r>
              <a:rPr kumimoji="0" sz="28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section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request</a:t>
            </a:r>
            <a:r>
              <a:rPr kumimoji="0" sz="28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message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called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request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line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;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first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section</a:t>
            </a:r>
            <a:r>
              <a:rPr kumimoji="0" sz="28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response</a:t>
            </a:r>
            <a:r>
              <a:rPr kumimoji="0" sz="28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message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called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8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status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line.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41300" marR="676910" lvl="0" indent="-228600" algn="l" defTabSz="914400" rtl="0" eaLnBrk="1" fontAlgn="auto" latinLnBrk="0" hangingPunct="1">
              <a:lnSpc>
                <a:spcPts val="3020"/>
              </a:lnSpc>
              <a:spcBef>
                <a:spcPts val="1055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Other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three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sections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have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same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names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request</a:t>
            </a:r>
            <a:r>
              <a:rPr kumimoji="0" sz="28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 </a:t>
            </a:r>
            <a:r>
              <a:rPr kumimoji="0" sz="2800" b="0" i="0" u="none" strike="noStrike" kern="1200" cap="none" spc="-6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response</a:t>
            </a:r>
            <a:r>
              <a:rPr kumimoji="0" sz="28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messages.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77712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39471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Request</a:t>
            </a:r>
            <a:r>
              <a:rPr spc="-80" dirty="0"/>
              <a:t> </a:t>
            </a:r>
            <a:r>
              <a:rPr spc="-5" dirty="0"/>
              <a:t>Message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0399" y="762000"/>
            <a:ext cx="7543801" cy="609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322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169669"/>
            <a:ext cx="10042525" cy="377634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1002665" lvl="0" indent="-228600" algn="l" defTabSz="914400" rtl="0" eaLnBrk="1" fontAlgn="auto" latinLnBrk="0" hangingPunct="1">
              <a:lnSpc>
                <a:spcPts val="302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There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are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three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fields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first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line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separated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by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one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space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 </a:t>
            </a:r>
            <a:r>
              <a:rPr kumimoji="0" sz="2800" b="0" i="0" u="none" strike="noStrike" kern="1200" cap="none" spc="-6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terminated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by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two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characters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(carriage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return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line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feed)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35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method</a:t>
            </a:r>
            <a:r>
              <a:rPr kumimoji="0" sz="28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field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defines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request</a:t>
            </a:r>
            <a:r>
              <a:rPr kumimoji="0" sz="28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types.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21945" marR="0" lvl="0" indent="-309880" algn="l" defTabSz="914400" rtl="0" eaLnBrk="1" fontAlgn="auto" latinLnBrk="0" hangingPunct="1">
              <a:lnSpc>
                <a:spcPct val="100000"/>
              </a:lnSpc>
              <a:spcBef>
                <a:spcPts val="655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321945" algn="l"/>
                <a:tab pos="32258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version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1.1</a:t>
            </a:r>
            <a:r>
              <a:rPr kumimoji="0" sz="28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HTTP,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several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methods</a:t>
            </a:r>
            <a:r>
              <a:rPr kumimoji="0" sz="28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are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defined.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Most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time,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client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uses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8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GET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method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send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request.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7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this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case,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body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message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empty.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41300" marR="10160" lvl="0" indent="-228600" algn="l" defTabSz="914400" rtl="0" eaLnBrk="1" fontAlgn="auto" latinLnBrk="0" hangingPunct="1">
              <a:lnSpc>
                <a:spcPts val="3030"/>
              </a:lnSpc>
              <a:spcBef>
                <a:spcPts val="104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POST</a:t>
            </a:r>
            <a:r>
              <a:rPr kumimoji="0" sz="2800" b="0" i="0" u="none" strike="noStrike" kern="1200" cap="none" spc="3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method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used</a:t>
            </a:r>
            <a:r>
              <a:rPr kumimoji="0" sz="28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send</a:t>
            </a:r>
            <a:r>
              <a:rPr kumimoji="0" sz="28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some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information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server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 </a:t>
            </a:r>
            <a:r>
              <a:rPr kumimoji="0" sz="2800" b="0" i="0" u="none" strike="noStrike" kern="1200" cap="none" spc="-6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added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the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web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page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to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modify</a:t>
            </a:r>
            <a:r>
              <a:rPr kumimoji="0" sz="28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web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page.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6938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80695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Example</a:t>
            </a:r>
            <a:r>
              <a:rPr sz="4400" spc="-5" dirty="0"/>
              <a:t> </a:t>
            </a:r>
            <a:r>
              <a:rPr sz="4400" spc="-10" dirty="0"/>
              <a:t>of</a:t>
            </a:r>
            <a:r>
              <a:rPr sz="4400" spc="-5" dirty="0"/>
              <a:t> </a:t>
            </a:r>
            <a:r>
              <a:rPr sz="4400" dirty="0"/>
              <a:t>a</a:t>
            </a:r>
            <a:r>
              <a:rPr sz="4400" spc="15" dirty="0"/>
              <a:t> </a:t>
            </a:r>
            <a:r>
              <a:rPr sz="4400" spc="-10" dirty="0"/>
              <a:t>client-server paradigm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6148" y="1690117"/>
            <a:ext cx="8268947" cy="4590286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7631" y="1818155"/>
            <a:ext cx="9537246" cy="356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8609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756373"/>
            <a:ext cx="10335260" cy="514223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775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After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request</a:t>
            </a:r>
            <a:r>
              <a:rPr kumimoji="0" sz="28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line,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we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can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have</a:t>
            </a:r>
            <a:r>
              <a:rPr kumimoji="0" sz="28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3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zero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more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request</a:t>
            </a:r>
            <a:r>
              <a:rPr kumimoji="0" sz="28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header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lines.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41300" marR="314325" lvl="0" indent="-228600" algn="l" defTabSz="914400" rtl="0" eaLnBrk="1" fontAlgn="auto" latinLnBrk="0" hangingPunct="1">
              <a:lnSpc>
                <a:spcPts val="302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Each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header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line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sends</a:t>
            </a:r>
            <a:r>
              <a:rPr kumimoji="0" sz="28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additional</a:t>
            </a:r>
            <a:r>
              <a:rPr kumimoji="0" sz="2800" b="0" i="0" u="none" strike="noStrike" kern="1200" cap="none" spc="2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information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from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client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the </a:t>
            </a:r>
            <a:r>
              <a:rPr kumimoji="0" sz="2800" b="0" i="0" u="none" strike="noStrike" kern="1200" cap="none" spc="-6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server.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41300" marR="474345" lvl="0" indent="-228600" algn="l" defTabSz="914400" rtl="0" eaLnBrk="1" fontAlgn="auto" latinLnBrk="0" hangingPunct="1">
              <a:lnSpc>
                <a:spcPts val="3030"/>
              </a:lnSpc>
              <a:spcBef>
                <a:spcPts val="994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For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example,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client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can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request</a:t>
            </a:r>
            <a:r>
              <a:rPr kumimoji="0" sz="28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that</a:t>
            </a:r>
            <a:r>
              <a:rPr kumimoji="0" sz="28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document</a:t>
            </a:r>
            <a:r>
              <a:rPr kumimoji="0" sz="28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sent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 </a:t>
            </a:r>
            <a:r>
              <a:rPr kumimoji="0" sz="2800" b="0" i="0" u="none" strike="noStrike" kern="1200" cap="none" spc="-6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special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format.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41300" marR="357505" lvl="0" indent="-228600" algn="l" defTabSz="914400" rtl="0" eaLnBrk="1" fontAlgn="auto" latinLnBrk="0" hangingPunct="1">
              <a:lnSpc>
                <a:spcPts val="3020"/>
              </a:lnSpc>
              <a:spcBef>
                <a:spcPts val="994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Each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header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line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has</a:t>
            </a:r>
            <a:r>
              <a:rPr kumimoji="0" sz="28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header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name,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colon,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space,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</a:t>
            </a:r>
            <a:r>
              <a:rPr kumimoji="0" sz="2800" b="0" i="0" u="none" strike="noStrike" kern="1200" cap="none" spc="2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header </a:t>
            </a:r>
            <a:r>
              <a:rPr kumimoji="0" sz="2800" b="0" i="0" u="none" strike="noStrike" kern="1200" cap="none" spc="-62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value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35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value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field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defines</a:t>
            </a:r>
            <a:r>
              <a:rPr kumimoji="0" sz="28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values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associated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with</a:t>
            </a:r>
            <a:r>
              <a:rPr kumimoji="0" sz="28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each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header</a:t>
            </a:r>
            <a:r>
              <a:rPr kumimoji="0" sz="28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name.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body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can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present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 a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request</a:t>
            </a:r>
            <a:r>
              <a:rPr kumimoji="0" sz="28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message.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41300" marR="1454785" lvl="0" indent="-228600" algn="l" defTabSz="914400" rtl="0" eaLnBrk="1" fontAlgn="auto" latinLnBrk="0" hangingPunct="1">
              <a:lnSpc>
                <a:spcPts val="3030"/>
              </a:lnSpc>
              <a:spcBef>
                <a:spcPts val="1035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321945" algn="l"/>
                <a:tab pos="322580" algn="l"/>
              </a:tabLst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sz="2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Usually,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it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contains</a:t>
            </a:r>
            <a:r>
              <a:rPr kumimoji="0" sz="2800" b="0" i="0" u="none" strike="noStrike" kern="1200" cap="none" spc="2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comment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sent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file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 </a:t>
            </a:r>
            <a:r>
              <a:rPr kumimoji="0" sz="2800" b="0" i="0" u="none" strike="noStrike" kern="1200" cap="none" spc="-6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published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website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when the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method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PUT</a:t>
            </a:r>
            <a:r>
              <a:rPr kumimoji="0" sz="28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POST.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27515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7841" y="1889624"/>
            <a:ext cx="8208084" cy="413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8955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42773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Response</a:t>
            </a:r>
            <a:r>
              <a:rPr spc="-55" dirty="0"/>
              <a:t> </a:t>
            </a:r>
            <a:r>
              <a:rPr spc="-5" dirty="0"/>
              <a:t>Message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07116" y="1726281"/>
            <a:ext cx="5478825" cy="462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80706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295732"/>
            <a:ext cx="10238105" cy="60026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0" lvl="0" indent="-228600" algn="l" defTabSz="914400" rtl="0" eaLnBrk="1" fontAlgn="auto" latinLnBrk="0" hangingPunct="1">
              <a:lnSpc>
                <a:spcPts val="2245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40665" algn="l"/>
                <a:tab pos="24130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2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response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message</a:t>
            </a:r>
            <a:r>
              <a:rPr kumimoji="0" sz="2200" b="0" i="0" u="none" strike="noStrike" kern="1200" cap="none" spc="3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consists</a:t>
            </a:r>
            <a:r>
              <a:rPr kumimoji="0" sz="22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</a:t>
            </a:r>
            <a:r>
              <a:rPr kumimoji="0" sz="22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status</a:t>
            </a:r>
            <a:r>
              <a:rPr kumimoji="0" sz="22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line,</a:t>
            </a:r>
            <a:r>
              <a:rPr kumimoji="0" sz="2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header</a:t>
            </a:r>
            <a:r>
              <a:rPr kumimoji="0" sz="2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lines,</a:t>
            </a:r>
            <a:r>
              <a:rPr kumimoji="0" sz="22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blank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line,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</a:t>
            </a:r>
            <a:r>
              <a:rPr kumimoji="0" sz="22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sometimes</a:t>
            </a:r>
            <a:r>
              <a:rPr kumimoji="0" sz="22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41300" marR="0" lvl="0" indent="0" algn="l" defTabSz="914400" rtl="0" eaLnBrk="1" fontAlgn="auto" latinLnBrk="0" hangingPunct="1">
              <a:lnSpc>
                <a:spcPts val="22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body.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40665" algn="l"/>
                <a:tab pos="241300" algn="l"/>
              </a:tabLst>
              <a:defRPr/>
            </a:pP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2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first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line</a:t>
            </a:r>
            <a:r>
              <a:rPr kumimoji="0" sz="2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</a:t>
            </a:r>
            <a:r>
              <a:rPr kumimoji="0" sz="2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response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message</a:t>
            </a:r>
            <a:r>
              <a:rPr kumimoji="0" sz="22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</a:t>
            </a:r>
            <a:r>
              <a:rPr kumimoji="0" sz="22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called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2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status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line.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41300" marR="661670" lvl="0" indent="-228600" algn="l" defTabSz="914400" rtl="0" eaLnBrk="1" fontAlgn="auto" latinLnBrk="0" hangingPunct="1">
              <a:lnSpc>
                <a:spcPct val="70000"/>
              </a:lnSpc>
              <a:spcBef>
                <a:spcPts val="994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40665" algn="l"/>
                <a:tab pos="241300" algn="l"/>
              </a:tabLst>
              <a:defRPr/>
            </a:pP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There</a:t>
            </a:r>
            <a:r>
              <a:rPr kumimoji="0" sz="22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are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three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fields</a:t>
            </a:r>
            <a:r>
              <a:rPr kumimoji="0" sz="22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</a:t>
            </a:r>
            <a:r>
              <a:rPr kumimoji="0" sz="2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this</a:t>
            </a:r>
            <a:r>
              <a:rPr kumimoji="0" sz="2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line</a:t>
            </a:r>
            <a:r>
              <a:rPr kumimoji="0" sz="2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separated</a:t>
            </a:r>
            <a:r>
              <a:rPr kumimoji="0" sz="22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by</a:t>
            </a:r>
            <a:r>
              <a:rPr kumimoji="0" sz="22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spaces</a:t>
            </a:r>
            <a:r>
              <a:rPr kumimoji="0" sz="2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 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terminated</a:t>
            </a:r>
            <a:r>
              <a:rPr kumimoji="0" sz="22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by</a:t>
            </a:r>
            <a:r>
              <a:rPr kumimoji="0" sz="22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carriage </a:t>
            </a:r>
            <a:r>
              <a:rPr kumimoji="0" sz="2200" b="0" i="0" u="none" strike="noStrike" kern="1200" cap="none" spc="-48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return</a:t>
            </a:r>
            <a:r>
              <a:rPr kumimoji="0" sz="2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 line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feed.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40665" algn="l"/>
                <a:tab pos="241300" algn="l"/>
              </a:tabLst>
              <a:defRPr/>
            </a:pP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2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first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field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defines</a:t>
            </a:r>
            <a:r>
              <a:rPr kumimoji="0" sz="22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200" b="0" i="0" u="none" strike="noStrike" kern="1200" cap="none" spc="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version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of</a:t>
            </a:r>
            <a:r>
              <a:rPr kumimoji="0" sz="2200" b="0" i="0" u="none" strike="noStrike" kern="1200" cap="none" spc="1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HTTP</a:t>
            </a:r>
            <a:r>
              <a:rPr kumimoji="0" sz="2200" b="0" i="0" u="none" strike="noStrike" kern="1200" cap="none" spc="2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protocol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r>
              <a:rPr kumimoji="0" sz="2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currently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1.1.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40665" algn="l"/>
                <a:tab pos="241300" algn="l"/>
              </a:tabLst>
              <a:defRPr/>
            </a:pP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2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status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code</a:t>
            </a:r>
            <a:r>
              <a:rPr kumimoji="0" sz="2200" b="0" i="0" u="none" strike="noStrike" kern="1200" cap="none" spc="2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field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defines</a:t>
            </a:r>
            <a:r>
              <a:rPr kumimoji="0" sz="22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status</a:t>
            </a:r>
            <a:r>
              <a:rPr kumimoji="0" sz="22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</a:t>
            </a:r>
            <a:r>
              <a:rPr kumimoji="0" sz="22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request.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05435" marR="0" lvl="0" indent="-293370" algn="l" defTabSz="914400" rtl="0" eaLnBrk="1" fontAlgn="auto" latinLnBrk="0" hangingPunct="1">
              <a:lnSpc>
                <a:spcPct val="100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305435" algn="l"/>
                <a:tab pos="30607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It</a:t>
            </a:r>
            <a:r>
              <a:rPr kumimoji="0" sz="2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consists</a:t>
            </a:r>
            <a:r>
              <a:rPr kumimoji="0" sz="2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</a:t>
            </a:r>
            <a:r>
              <a:rPr kumimoji="0" sz="2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three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digits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41300" marR="0" lvl="0" indent="-228600" algn="l" defTabSz="914400" rtl="0" eaLnBrk="1" fontAlgn="auto" latinLnBrk="0" hangingPunct="1">
              <a:lnSpc>
                <a:spcPts val="2245"/>
              </a:lnSpc>
              <a:spcBef>
                <a:spcPts val="215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40665" algn="l"/>
                <a:tab pos="24130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2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codes</a:t>
            </a:r>
            <a:r>
              <a:rPr kumimoji="0" sz="2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 the</a:t>
            </a:r>
            <a:r>
              <a:rPr kumimoji="0" sz="22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100</a:t>
            </a:r>
            <a:r>
              <a:rPr kumimoji="0" sz="2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range</a:t>
            </a:r>
            <a:r>
              <a:rPr kumimoji="0" sz="2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are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only</a:t>
            </a:r>
            <a:r>
              <a:rPr kumimoji="0" sz="2200" b="0" i="0" u="none" strike="noStrike" kern="1200" cap="none" spc="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informational,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2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codes</a:t>
            </a:r>
            <a:r>
              <a:rPr kumimoji="0" sz="22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 the</a:t>
            </a:r>
            <a:r>
              <a:rPr kumimoji="0" sz="22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200</a:t>
            </a:r>
            <a:r>
              <a:rPr kumimoji="0" sz="2200" b="0" i="0" u="none" strike="noStrike" kern="1200" cap="none" spc="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2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range</a:t>
            </a:r>
            <a:r>
              <a:rPr kumimoji="0" sz="2200" b="0" i="0" u="none" strike="noStrike" kern="1200" cap="none" spc="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indicate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41300" marR="0" lvl="0" indent="0" algn="l" defTabSz="914400" rtl="0" eaLnBrk="1" fontAlgn="auto" latinLnBrk="0" hangingPunct="1">
              <a:lnSpc>
                <a:spcPts val="22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successful</a:t>
            </a:r>
            <a:r>
              <a:rPr kumimoji="0" sz="2200" b="0" i="0" u="none" strike="noStrike" kern="1200" cap="none" spc="-2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request.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41300" marR="149225" lvl="0" indent="-228600" algn="l" defTabSz="914400" rtl="0" eaLnBrk="1" fontAlgn="auto" latinLnBrk="0" hangingPunct="1">
              <a:lnSpc>
                <a:spcPct val="70000"/>
              </a:lnSpc>
              <a:spcBef>
                <a:spcPts val="994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40665" algn="l"/>
                <a:tab pos="241300" algn="l"/>
              </a:tabLst>
              <a:defRPr/>
            </a:pP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2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codes</a:t>
            </a:r>
            <a:r>
              <a:rPr kumimoji="0" sz="22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</a:t>
            </a:r>
            <a:r>
              <a:rPr kumimoji="0" sz="2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2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300</a:t>
            </a:r>
            <a:r>
              <a:rPr kumimoji="0" sz="2200" b="0" i="0" u="none" strike="noStrike" kern="1200" cap="none" spc="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2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range</a:t>
            </a:r>
            <a:r>
              <a:rPr kumimoji="0" sz="2200" b="0" i="0" u="none" strike="noStrike" kern="1200" cap="none" spc="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redirect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2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client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</a:t>
            </a:r>
            <a:r>
              <a:rPr kumimoji="0" sz="22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another URL,</a:t>
            </a:r>
            <a:r>
              <a:rPr kumimoji="0" sz="22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 the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codes</a:t>
            </a:r>
            <a:r>
              <a:rPr kumimoji="0" sz="22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</a:t>
            </a:r>
            <a:r>
              <a:rPr kumimoji="0" sz="2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2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400 </a:t>
            </a:r>
            <a:r>
              <a:rPr kumimoji="0" sz="2200" b="0" i="0" u="none" strike="noStrike" kern="1200" cap="none" spc="-4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range</a:t>
            </a:r>
            <a:r>
              <a:rPr kumimoji="0" sz="2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indicate</a:t>
            </a:r>
            <a:r>
              <a:rPr kumimoji="0" sz="22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2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error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at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the</a:t>
            </a:r>
            <a:r>
              <a:rPr kumimoji="0" sz="22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client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site.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05435" marR="0" lvl="0" indent="-293370" algn="l" defTabSz="914400" rtl="0" eaLnBrk="1" fontAlgn="auto" latinLnBrk="0" hangingPunct="1">
              <a:lnSpc>
                <a:spcPct val="100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305435" algn="l"/>
                <a:tab pos="306070" algn="l"/>
              </a:tabLst>
              <a:defRPr/>
            </a:pPr>
            <a:r>
              <a:rPr kumimoji="0" sz="2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Finally,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2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codes</a:t>
            </a:r>
            <a:r>
              <a:rPr kumimoji="0" sz="2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</a:t>
            </a:r>
            <a:r>
              <a:rPr kumimoji="0" sz="22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2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500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2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range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indicate</a:t>
            </a:r>
            <a:r>
              <a:rPr kumimoji="0" sz="2200" b="0" i="0" u="none" strike="noStrike" kern="1200" cap="none" spc="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error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at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the</a:t>
            </a:r>
            <a:r>
              <a:rPr kumimoji="0" sz="22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server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site.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219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40665" algn="l"/>
                <a:tab pos="241300" algn="l"/>
              </a:tabLst>
              <a:defRPr/>
            </a:pP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2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status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phrase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explains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status</a:t>
            </a:r>
            <a:r>
              <a:rPr kumimoji="0" sz="2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code</a:t>
            </a:r>
            <a:r>
              <a:rPr kumimoji="0" sz="22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</a:t>
            </a:r>
            <a:r>
              <a:rPr kumimoji="0" sz="2200" b="0" i="0" u="none" strike="noStrike" kern="1200" cap="none" spc="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2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text</a:t>
            </a:r>
            <a:r>
              <a:rPr kumimoji="0" sz="2200" b="0" i="0" u="none" strike="noStrike" kern="1200" cap="none" spc="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form.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40665" algn="l"/>
                <a:tab pos="241300" algn="l"/>
              </a:tabLst>
              <a:defRPr/>
            </a:pP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After</a:t>
            </a:r>
            <a:r>
              <a:rPr kumimoji="0" sz="22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2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status</a:t>
            </a:r>
            <a:r>
              <a:rPr kumimoji="0" sz="22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line,</a:t>
            </a:r>
            <a:r>
              <a:rPr kumimoji="0" sz="2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we</a:t>
            </a:r>
            <a:r>
              <a:rPr kumimoji="0" sz="22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can</a:t>
            </a:r>
            <a:r>
              <a:rPr kumimoji="0" sz="22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have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zero</a:t>
            </a:r>
            <a:r>
              <a:rPr kumimoji="0" sz="22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</a:t>
            </a:r>
            <a:r>
              <a:rPr kumimoji="0" sz="2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more</a:t>
            </a:r>
            <a:r>
              <a:rPr kumimoji="0" sz="22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response</a:t>
            </a:r>
            <a:r>
              <a:rPr kumimoji="0" sz="22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header</a:t>
            </a:r>
            <a:r>
              <a:rPr kumimoji="0" sz="2200" b="0" i="0" u="none" strike="noStrike" kern="1200" cap="none" spc="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lines.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05435" marR="0" lvl="0" indent="-293370" algn="l" defTabSz="914400" rtl="0" eaLnBrk="1" fontAlgn="auto" latinLnBrk="0" hangingPunct="1">
              <a:lnSpc>
                <a:spcPct val="100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305435" algn="l"/>
                <a:tab pos="306070" algn="l"/>
              </a:tabLst>
              <a:defRPr/>
            </a:pP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Each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header</a:t>
            </a:r>
            <a:r>
              <a:rPr kumimoji="0" sz="2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line</a:t>
            </a:r>
            <a:r>
              <a:rPr kumimoji="0" sz="22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sends</a:t>
            </a:r>
            <a:r>
              <a:rPr kumimoji="0" sz="2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additional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information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from</a:t>
            </a:r>
            <a:r>
              <a:rPr kumimoji="0" sz="2200" b="0" i="0" u="none" strike="noStrike" kern="1200" cap="none" spc="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200" b="0" i="0" u="none" strike="noStrike" kern="1200" cap="none" spc="1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server</a:t>
            </a:r>
            <a:r>
              <a:rPr kumimoji="0" sz="2200" b="0" i="0" u="none" strike="noStrike" kern="1200" cap="none" spc="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2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</a:t>
            </a:r>
            <a:r>
              <a:rPr kumimoji="0" sz="2200" b="0" i="0" u="none" strike="noStrike" kern="1200" cap="none" spc="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200" b="0" i="0" u="none" strike="noStrike" kern="1200" cap="none" spc="1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client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215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40665" algn="l"/>
                <a:tab pos="241300" algn="l"/>
              </a:tabLst>
              <a:defRPr/>
            </a:pP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For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example,</a:t>
            </a:r>
            <a:r>
              <a:rPr kumimoji="0" sz="22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2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sender</a:t>
            </a:r>
            <a:r>
              <a:rPr kumimoji="0" sz="2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can</a:t>
            </a:r>
            <a:r>
              <a:rPr kumimoji="0" sz="22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send</a:t>
            </a:r>
            <a:r>
              <a:rPr kumimoji="0" sz="22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extra</a:t>
            </a:r>
            <a:r>
              <a:rPr kumimoji="0" sz="2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information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about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2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document.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05435" marR="0" lvl="0" indent="-293370" algn="l" defTabSz="914400" rtl="0" eaLnBrk="1" fontAlgn="auto" latinLnBrk="0" hangingPunct="1">
              <a:lnSpc>
                <a:spcPct val="100000"/>
              </a:lnSpc>
              <a:spcBef>
                <a:spcPts val="209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305435" algn="l"/>
                <a:tab pos="306070" algn="l"/>
              </a:tabLst>
              <a:defRPr/>
            </a:pP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Each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header</a:t>
            </a:r>
            <a:r>
              <a:rPr kumimoji="0" sz="22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line</a:t>
            </a:r>
            <a:r>
              <a:rPr kumimoji="0" sz="2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has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a</a:t>
            </a:r>
            <a:r>
              <a:rPr kumimoji="0" sz="2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header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name,</a:t>
            </a:r>
            <a:r>
              <a:rPr kumimoji="0" sz="2200" b="0" i="0" u="none" strike="noStrike" kern="1200" cap="none" spc="4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colon,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space,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header</a:t>
            </a:r>
            <a:r>
              <a:rPr kumimoji="0" sz="2200" b="0" i="0" u="none" strike="noStrike" kern="1200" cap="none" spc="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value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37233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8793" y="1708471"/>
            <a:ext cx="8062078" cy="405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30875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19208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</a:t>
            </a:r>
            <a:r>
              <a:rPr spc="-85" dirty="0"/>
              <a:t>x</a:t>
            </a:r>
            <a:r>
              <a:rPr dirty="0"/>
              <a:t>ample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9947" y="1588111"/>
            <a:ext cx="7687162" cy="436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35774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17716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Cookies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07159"/>
            <a:ext cx="10198100" cy="475742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13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775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sz="2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World</a:t>
            </a:r>
            <a:r>
              <a:rPr kumimoji="0" sz="28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Wide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Web</a:t>
            </a:r>
            <a:r>
              <a:rPr kumimoji="0" sz="28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was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originally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designed</a:t>
            </a:r>
            <a:r>
              <a:rPr kumimoji="0" sz="28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stateless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3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entity.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413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client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sends</a:t>
            </a:r>
            <a:r>
              <a:rPr kumimoji="0" sz="28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request;</a:t>
            </a:r>
            <a:r>
              <a:rPr kumimoji="0" sz="28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server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responds.</a:t>
            </a:r>
            <a:r>
              <a:rPr kumimoji="0" sz="28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Their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relationship</a:t>
            </a:r>
            <a:r>
              <a:rPr kumimoji="0" sz="28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over.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41300" marR="575945" lvl="0" indent="-228600" algn="just" defTabSz="914400" rtl="0" eaLnBrk="1" fontAlgn="auto" latinLnBrk="0" hangingPunct="1">
              <a:lnSpc>
                <a:spcPts val="3020"/>
              </a:lnSpc>
              <a:spcBef>
                <a:spcPts val="1045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Today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Web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has other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functions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that need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remember some </a:t>
            </a:r>
            <a:r>
              <a:rPr kumimoji="0" sz="2800" b="0" i="0" u="none" strike="noStrike" kern="1200" cap="none" spc="-6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information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about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clients: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41300" marR="829310" lvl="0" indent="-228600" algn="just" defTabSz="914400" rtl="0" eaLnBrk="1" fontAlgn="auto" latinLnBrk="0" hangingPunct="1">
              <a:lnSpc>
                <a:spcPts val="3020"/>
              </a:lnSpc>
              <a:spcBef>
                <a:spcPts val="1005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Websites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being used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electronic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stores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that allow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users to </a:t>
            </a:r>
            <a:r>
              <a:rPr kumimoji="0" sz="2800" b="0" i="0" u="none" strike="noStrike" kern="1200" cap="none" spc="-6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browse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through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store,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select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wanted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items, put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them in an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electronic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cart,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</a:t>
            </a:r>
            <a:r>
              <a:rPr kumimoji="0" sz="28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pay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at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the</a:t>
            </a:r>
            <a:r>
              <a:rPr kumimoji="0" sz="28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end.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Websites</a:t>
            </a:r>
            <a:r>
              <a:rPr kumimoji="0" sz="28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may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allow</a:t>
            </a:r>
            <a:r>
              <a:rPr kumimoji="0" sz="28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access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registered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clients</a:t>
            </a:r>
            <a:r>
              <a:rPr kumimoji="0" sz="2800" b="0" i="0" u="none" strike="noStrike" kern="1200" cap="none" spc="2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only.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websites</a:t>
            </a:r>
            <a:r>
              <a:rPr kumimoji="0" sz="28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are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used</a:t>
            </a:r>
            <a:r>
              <a:rPr kumimoji="0" sz="28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portals</a:t>
            </a:r>
            <a:r>
              <a:rPr kumimoji="0" sz="2800" b="0" i="0" u="none" strike="noStrike" kern="1200" cap="none" spc="2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advertising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3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agency</a:t>
            </a:r>
            <a:r>
              <a:rPr kumimoji="0" sz="28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For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these</a:t>
            </a:r>
            <a:r>
              <a:rPr kumimoji="0" sz="28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purposes,</a:t>
            </a:r>
            <a:r>
              <a:rPr kumimoji="0" sz="28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cookie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mechanism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was</a:t>
            </a:r>
            <a:r>
              <a:rPr kumimoji="0" sz="28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devised.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944980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64662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Creating</a:t>
            </a:r>
            <a:r>
              <a:rPr spc="-10" dirty="0"/>
              <a:t> </a:t>
            </a:r>
            <a:r>
              <a:rPr dirty="0"/>
              <a:t>and</a:t>
            </a:r>
            <a:r>
              <a:rPr spc="-5" dirty="0"/>
              <a:t> </a:t>
            </a:r>
            <a:r>
              <a:rPr spc="-10" dirty="0"/>
              <a:t>Storing </a:t>
            </a:r>
            <a:r>
              <a:rPr spc="-5" dirty="0"/>
              <a:t>Cookies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10352405" cy="3916713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41300" marR="224154" lvl="0" indent="-228600" algn="l" defTabSz="914400" rtl="0" eaLnBrk="1" fontAlgn="auto" latinLnBrk="0" hangingPunct="1">
              <a:lnSpc>
                <a:spcPts val="3030"/>
              </a:lnSpc>
              <a:spcBef>
                <a:spcPts val="47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321945" algn="l"/>
                <a:tab pos="322580" algn="l"/>
              </a:tabLst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When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server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receives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request</a:t>
            </a:r>
            <a:r>
              <a:rPr kumimoji="0" sz="28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from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client,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it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stores</a:t>
            </a:r>
            <a:r>
              <a:rPr kumimoji="0" sz="28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information </a:t>
            </a:r>
            <a:r>
              <a:rPr kumimoji="0" sz="2800" b="0" i="0" u="none" strike="noStrike" kern="1200" cap="none" spc="-6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about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client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file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 a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string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41300" marR="5080" lvl="0" indent="-228600" algn="l" defTabSz="914400" rtl="0" eaLnBrk="1" fontAlgn="auto" latinLnBrk="0" hangingPunct="1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contents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cookie</a:t>
            </a:r>
            <a:r>
              <a:rPr kumimoji="0" sz="2800" b="0" i="0" u="none" strike="noStrike" kern="1200" cap="none" spc="2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(information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server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has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gathered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about</a:t>
            </a:r>
            <a:r>
              <a:rPr kumimoji="0" sz="28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sz="2800" b="0" i="0" u="none" strike="noStrike" kern="1200" cap="none" spc="-6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client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such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name,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registration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number,</a:t>
            </a:r>
            <a:r>
              <a:rPr kumimoji="0" sz="28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on),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timestamp,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other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information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depending</a:t>
            </a:r>
            <a:r>
              <a:rPr kumimoji="0" sz="28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28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implementation.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41300" marR="608965" lvl="0" indent="-228600" algn="l" defTabSz="914400" rtl="0" eaLnBrk="1" fontAlgn="auto" latinLnBrk="0" hangingPunct="1">
              <a:lnSpc>
                <a:spcPts val="3020"/>
              </a:lnSpc>
              <a:spcBef>
                <a:spcPts val="1045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server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includes</a:t>
            </a:r>
            <a:r>
              <a:rPr kumimoji="0" sz="2800" b="0" i="0" u="none" strike="noStrike" kern="1200" cap="none" spc="3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cookie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response</a:t>
            </a:r>
            <a:r>
              <a:rPr kumimoji="0" sz="2800" b="0" i="0" u="none" strike="noStrike" kern="1200" cap="none" spc="3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that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it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sends</a:t>
            </a:r>
            <a:r>
              <a:rPr kumimoji="0" sz="28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the </a:t>
            </a:r>
            <a:r>
              <a:rPr kumimoji="0" sz="2800" b="0" i="0" u="none" strike="noStrike" kern="1200" cap="none" spc="-6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client.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41300" marR="128270" lvl="0" indent="-228600" algn="l" defTabSz="914400" rtl="0" eaLnBrk="1" fontAlgn="auto" latinLnBrk="0" hangingPunct="1">
              <a:lnSpc>
                <a:spcPts val="3020"/>
              </a:lnSpc>
              <a:spcBef>
                <a:spcPts val="1005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When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client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receives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the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response,</a:t>
            </a:r>
            <a:r>
              <a:rPr kumimoji="0" sz="28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browser</a:t>
            </a:r>
            <a:r>
              <a:rPr kumimoji="0" sz="2800" b="0" i="0" u="none" strike="noStrike" kern="1200" cap="none" spc="2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stores</a:t>
            </a:r>
            <a:r>
              <a:rPr kumimoji="0" sz="2800" b="0" i="0" u="none" strike="noStrike" kern="1200" cap="none" spc="3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cookie </a:t>
            </a:r>
            <a:r>
              <a:rPr kumimoji="0" sz="2800" b="0" i="0" u="none" strike="noStrike" kern="1200" cap="none" spc="-6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cookie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directory,</a:t>
            </a:r>
            <a:r>
              <a:rPr kumimoji="0" sz="28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which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sorted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by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server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domain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name.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590549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31483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Using</a:t>
            </a:r>
            <a:r>
              <a:rPr spc="-60" dirty="0"/>
              <a:t> </a:t>
            </a:r>
            <a:r>
              <a:rPr spc="-5" dirty="0"/>
              <a:t>Cookies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10321925" cy="3649979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41300" marR="488950" lvl="0" indent="-228600" algn="l" defTabSz="914400" rtl="0" eaLnBrk="1" fontAlgn="auto" latinLnBrk="0" hangingPunct="1">
              <a:lnSpc>
                <a:spcPts val="3030"/>
              </a:lnSpc>
              <a:spcBef>
                <a:spcPts val="47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When</a:t>
            </a:r>
            <a:r>
              <a:rPr kumimoji="0" sz="28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client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sends</a:t>
            </a:r>
            <a:r>
              <a:rPr kumimoji="0" sz="28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request</a:t>
            </a:r>
            <a:r>
              <a:rPr kumimoji="0" sz="28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server,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browser</a:t>
            </a:r>
            <a:r>
              <a:rPr kumimoji="0" sz="28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looks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sz="2800" b="0" i="0" u="none" strike="noStrike" kern="1200" cap="none" spc="-62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cookie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directory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see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if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it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can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find</a:t>
            </a:r>
            <a:r>
              <a:rPr kumimoji="0" sz="28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cookie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sent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by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that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server.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21945" marR="0" lvl="0" indent="-309880" algn="l" defTabSz="914400" rtl="0" eaLnBrk="1" fontAlgn="auto" latinLnBrk="0" hangingPunct="1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321945" algn="l"/>
                <a:tab pos="32258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If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found,</a:t>
            </a:r>
            <a:r>
              <a:rPr kumimoji="0" sz="28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cookie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included</a:t>
            </a:r>
            <a:r>
              <a:rPr kumimoji="0" sz="28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request.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41300" marR="723265" lvl="0" indent="-228600" algn="l" defTabSz="914400" rtl="0" eaLnBrk="1" fontAlgn="auto" latinLnBrk="0" hangingPunct="1">
              <a:lnSpc>
                <a:spcPts val="3030"/>
              </a:lnSpc>
              <a:spcBef>
                <a:spcPts val="1035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When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server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receives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request,</a:t>
            </a:r>
            <a:r>
              <a:rPr kumimoji="0" sz="28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it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knows</a:t>
            </a:r>
            <a:r>
              <a:rPr kumimoji="0" sz="28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that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this</a:t>
            </a:r>
            <a:r>
              <a:rPr kumimoji="0" sz="2800" b="0" i="0" u="none" strike="noStrike" kern="1200" cap="none" spc="2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old </a:t>
            </a:r>
            <a:r>
              <a:rPr kumimoji="0" sz="2800" b="0" i="0" u="none" strike="noStrike" kern="1200" cap="none" spc="-62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client,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not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new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one.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41300" marR="5080" lvl="0" indent="-228600" algn="l" defTabSz="914400" rtl="0" eaLnBrk="1" fontAlgn="auto" latinLnBrk="0" hangingPunct="1">
              <a:lnSpc>
                <a:spcPts val="3020"/>
              </a:lnSpc>
              <a:spcBef>
                <a:spcPts val="995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Note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that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contents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 the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cookie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are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never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read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by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8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browser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 </a:t>
            </a:r>
            <a:r>
              <a:rPr kumimoji="0" sz="2800" b="0" i="0" u="none" strike="noStrike" kern="1200" cap="none" spc="-6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disclosed</a:t>
            </a:r>
            <a:r>
              <a:rPr kumimoji="0" sz="28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user.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21945" marR="0" lvl="0" indent="-309880" algn="l" defTabSz="914400" rtl="0" eaLnBrk="1" fontAlgn="auto" latinLnBrk="0" hangingPunct="1">
              <a:lnSpc>
                <a:spcPct val="100000"/>
              </a:lnSpc>
              <a:spcBef>
                <a:spcPts val="635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321945" algn="l"/>
                <a:tab pos="32258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It is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cookie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made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by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server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</a:t>
            </a:r>
            <a:r>
              <a:rPr kumimoji="0" sz="28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eaten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by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4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server</a:t>
            </a:r>
            <a:r>
              <a:rPr kumimoji="0" sz="28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228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581660"/>
            <a:ext cx="10252710" cy="531304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746125" indent="-228600">
              <a:lnSpc>
                <a:spcPts val="3020"/>
              </a:lnSpc>
              <a:spcBef>
                <a:spcPts val="48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One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problem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with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this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paradigm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that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concentration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communication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load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shoulder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 the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server,</a:t>
            </a:r>
            <a:endParaRPr sz="2800">
              <a:latin typeface="Calibri"/>
              <a:cs typeface="Calibri"/>
            </a:endParaRPr>
          </a:p>
          <a:p>
            <a:pPr marL="321945" indent="-309880">
              <a:lnSpc>
                <a:spcPct val="100000"/>
              </a:lnSpc>
              <a:spcBef>
                <a:spcPts val="630"/>
              </a:spcBef>
              <a:buFont typeface="Arial MT"/>
              <a:buChar char="•"/>
              <a:tabLst>
                <a:tab pos="321945" algn="l"/>
                <a:tab pos="322580" algn="l"/>
              </a:tabLst>
            </a:pPr>
            <a:r>
              <a:rPr sz="2800" spc="-5" dirty="0">
                <a:latin typeface="Calibri"/>
                <a:cs typeface="Calibri"/>
              </a:rPr>
              <a:t>which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means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server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should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10" dirty="0">
                <a:latin typeface="Calibri"/>
                <a:cs typeface="Calibri"/>
              </a:rPr>
              <a:t>powerful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computer.</a:t>
            </a:r>
            <a:endParaRPr sz="2800">
              <a:latin typeface="Calibri"/>
              <a:cs typeface="Calibri"/>
            </a:endParaRPr>
          </a:p>
          <a:p>
            <a:pPr marL="241300" marR="820419" indent="-228600">
              <a:lnSpc>
                <a:spcPts val="3020"/>
              </a:lnSpc>
              <a:spcBef>
                <a:spcPts val="104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25" dirty="0">
                <a:latin typeface="Calibri"/>
                <a:cs typeface="Calibri"/>
              </a:rPr>
              <a:t>Even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powerful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computer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may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become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overwhelmed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if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large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number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clients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try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to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connect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to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server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same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time.</a:t>
            </a:r>
            <a:endParaRPr sz="2800">
              <a:latin typeface="Calibri"/>
              <a:cs typeface="Calibri"/>
            </a:endParaRPr>
          </a:p>
          <a:p>
            <a:pPr marL="241300" marR="145415" indent="-228600">
              <a:lnSpc>
                <a:spcPts val="3020"/>
              </a:lnSpc>
              <a:spcBef>
                <a:spcPts val="101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Another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problem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that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there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should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be a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service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provider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willing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accept the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cost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create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powerful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server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for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specific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service,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ts val="3030"/>
              </a:lnSpc>
              <a:spcBef>
                <a:spcPts val="100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which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means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service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must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always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return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some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type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income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for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server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order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to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encourage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such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arrangement.</a:t>
            </a:r>
            <a:endParaRPr sz="2800">
              <a:latin typeface="Calibri"/>
              <a:cs typeface="Calibri"/>
            </a:endParaRPr>
          </a:p>
          <a:p>
            <a:pPr marL="241300" marR="73660" indent="-228600">
              <a:lnSpc>
                <a:spcPct val="90000"/>
              </a:lnSpc>
              <a:spcBef>
                <a:spcPts val="944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30" dirty="0">
                <a:latin typeface="Calibri"/>
                <a:cs typeface="Calibri"/>
              </a:rPr>
              <a:t>World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Wide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Web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(WWW)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,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HyperText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Transfer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Protocol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(HTTP),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file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transfer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protocol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(FTP),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secure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shell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(SSH),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e-mail,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so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uses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this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paradigm.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19208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</a:t>
            </a:r>
            <a:r>
              <a:rPr spc="-85" dirty="0"/>
              <a:t>x</a:t>
            </a:r>
            <a:r>
              <a:rPr dirty="0"/>
              <a:t>ample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9819005" cy="390588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41300" marR="511175" lvl="0" indent="-228600" algn="l" defTabSz="914400" rtl="0" eaLnBrk="1" fontAlgn="auto" latinLnBrk="0" hangingPunct="1">
              <a:lnSpc>
                <a:spcPts val="3030"/>
              </a:lnSpc>
              <a:spcBef>
                <a:spcPts val="47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electronic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store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(e-commerce)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can</a:t>
            </a:r>
            <a:r>
              <a:rPr kumimoji="0" sz="28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use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cookie</a:t>
            </a:r>
            <a:r>
              <a:rPr kumimoji="0" sz="2800" b="0" i="0" u="none" strike="noStrike" kern="1200" cap="none" spc="2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for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its</a:t>
            </a:r>
            <a:r>
              <a:rPr kumimoji="0" sz="28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client </a:t>
            </a:r>
            <a:r>
              <a:rPr kumimoji="0" sz="2800" b="0" i="0" u="none" strike="noStrike" kern="1200" cap="none" spc="-6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shoppers.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41300" marR="29845" lvl="0" indent="-228600" algn="l" defTabSz="914400" rtl="0" eaLnBrk="1" fontAlgn="auto" latinLnBrk="0" hangingPunct="1">
              <a:lnSpc>
                <a:spcPts val="3020"/>
              </a:lnSpc>
              <a:spcBef>
                <a:spcPts val="1005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321945" algn="l"/>
                <a:tab pos="322580" algn="l"/>
              </a:tabLst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When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client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selects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item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inserts</a:t>
            </a:r>
            <a:r>
              <a:rPr kumimoji="0" sz="28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it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cart,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a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cookie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that </a:t>
            </a:r>
            <a:r>
              <a:rPr kumimoji="0" sz="2800" b="0" i="0" u="none" strike="noStrike" kern="1200" cap="none" spc="-6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contains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information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about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item,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such</a:t>
            </a:r>
            <a:r>
              <a:rPr kumimoji="0" sz="28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 its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number</a:t>
            </a:r>
            <a:r>
              <a:rPr kumimoji="0" sz="28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unit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price,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sent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browser</a:t>
            </a:r>
            <a:r>
              <a:rPr kumimoji="0" sz="28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41300" marR="144780" lvl="0" indent="-228600" algn="l" defTabSz="914400" rtl="0" eaLnBrk="1" fontAlgn="auto" latinLnBrk="0" hangingPunct="1">
              <a:lnSpc>
                <a:spcPts val="3020"/>
              </a:lnSpc>
              <a:spcBef>
                <a:spcPts val="1015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321945" algn="l"/>
                <a:tab pos="322580" algn="l"/>
              </a:tabLst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If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client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selects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second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item,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cookie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updated</a:t>
            </a:r>
            <a:r>
              <a:rPr kumimoji="0" sz="2800" b="0" i="0" u="none" strike="noStrike" kern="1200" cap="none" spc="3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with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sz="2800" b="0" i="0" u="none" strike="noStrike" kern="1200" cap="none" spc="-6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new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selection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information,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</a:t>
            </a:r>
            <a:r>
              <a:rPr kumimoji="0" sz="28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41300" marR="5080" lvl="0" indent="-228600" algn="l" defTabSz="914400" rtl="0" eaLnBrk="1" fontAlgn="auto" latinLnBrk="0" hangingPunct="1">
              <a:lnSpc>
                <a:spcPts val="3020"/>
              </a:lnSpc>
              <a:spcBef>
                <a:spcPts val="1005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When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client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finishes</a:t>
            </a:r>
            <a:r>
              <a:rPr kumimoji="0" sz="2800" b="0" i="0" u="none" strike="noStrike" kern="1200" cap="none" spc="4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shopping</a:t>
            </a:r>
            <a:r>
              <a:rPr kumimoji="0" sz="28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</a:t>
            </a:r>
            <a:r>
              <a:rPr kumimoji="0" sz="28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wants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check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out,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8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last </a:t>
            </a:r>
            <a:r>
              <a:rPr kumimoji="0" sz="2800" b="0" i="0" u="none" strike="noStrike" kern="1200" cap="none" spc="-6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cookie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retrieved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total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charge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calculated.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881259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601599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5" dirty="0"/>
              <a:t>Web</a:t>
            </a:r>
            <a:r>
              <a:rPr spc="-10" dirty="0"/>
              <a:t> </a:t>
            </a:r>
            <a:r>
              <a:rPr spc="-5" dirty="0"/>
              <a:t>Caching:</a:t>
            </a:r>
            <a:r>
              <a:rPr spc="-10" dirty="0"/>
              <a:t> </a:t>
            </a:r>
            <a:r>
              <a:rPr spc="-50" dirty="0"/>
              <a:t>Proxy</a:t>
            </a:r>
            <a:r>
              <a:rPr spc="-10" dirty="0"/>
              <a:t> </a:t>
            </a:r>
            <a:r>
              <a:rPr spc="-5" dirty="0"/>
              <a:t>Server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46250"/>
            <a:ext cx="10099040" cy="4481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41300" algn="l"/>
              </a:tabLst>
              <a:defRPr/>
            </a:pP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HTTP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supports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proxy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servers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41300" algn="l"/>
              </a:tabLst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proxy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server</a:t>
            </a:r>
            <a:r>
              <a:rPr kumimoji="0" sz="2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computer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that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keeps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copies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 responses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recent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requests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413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HTTP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client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sends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a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request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proxy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server.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413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proxy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server checks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its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cache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41300" marR="5080" lvl="0" indent="-228600" algn="l" defTabSz="914400" rtl="0" eaLnBrk="1" fontAlgn="auto" latinLnBrk="0" hangingPunct="1">
              <a:lnSpc>
                <a:spcPct val="70000"/>
              </a:lnSpc>
              <a:spcBef>
                <a:spcPts val="994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309880" algn="l"/>
                <a:tab pos="310515" algn="l"/>
              </a:tabLst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If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response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not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stored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cache,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proxy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server</a:t>
            </a:r>
            <a:r>
              <a:rPr kumimoji="0" sz="2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sends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the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request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 </a:t>
            </a:r>
            <a:r>
              <a:rPr kumimoji="0" sz="2400" b="0" i="0" u="none" strike="noStrike" kern="1200" cap="none" spc="-5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corresponding</a:t>
            </a:r>
            <a:r>
              <a:rPr kumimoji="0" sz="24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3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server.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41300" marR="64135" lvl="0" indent="-228600" algn="l" defTabSz="914400" rtl="0" eaLnBrk="1" fontAlgn="auto" latinLnBrk="0" hangingPunct="1">
              <a:lnSpc>
                <a:spcPct val="70000"/>
              </a:lnSpc>
              <a:spcBef>
                <a:spcPts val="101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309880" algn="l"/>
                <a:tab pos="310515" algn="l"/>
              </a:tabLst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Incoming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responses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are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sent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proxy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server</a:t>
            </a:r>
            <a:r>
              <a:rPr kumimoji="0" sz="2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 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stored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for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future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requests </a:t>
            </a:r>
            <a:r>
              <a:rPr kumimoji="0" sz="2400" b="0" i="0" u="none" strike="noStrike" kern="1200" cap="none" spc="-5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from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other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clients.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41300" marR="190500" lvl="0" indent="-228600" algn="l" defTabSz="914400" rtl="0" eaLnBrk="1" fontAlgn="auto" latinLnBrk="0" hangingPunct="1">
              <a:lnSpc>
                <a:spcPct val="70000"/>
              </a:lnSpc>
              <a:spcBef>
                <a:spcPts val="994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413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proxy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server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reduces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load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original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server,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decreases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traffic,</a:t>
            </a:r>
            <a:r>
              <a:rPr kumimoji="0" sz="24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 </a:t>
            </a:r>
            <a:r>
              <a:rPr kumimoji="0" sz="2400" b="0" i="0" u="none" strike="noStrike" kern="1200" cap="none" spc="-5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improves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latency.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41300" marR="364490" lvl="0" indent="-22860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41300" algn="l"/>
              </a:tabLst>
              <a:defRPr/>
            </a:pPr>
            <a:r>
              <a:rPr kumimoji="0" sz="2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However,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use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the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proxy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server,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the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client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must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configured</a:t>
            </a:r>
            <a:r>
              <a:rPr kumimoji="0" sz="24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access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sz="2400" b="0" i="0" u="none" strike="noStrike" kern="1200" cap="none" spc="-5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proxy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instead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target </a:t>
            </a:r>
            <a:r>
              <a:rPr kumimoji="0" sz="24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server.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45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413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proxy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server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acts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both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server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client.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811220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48437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5" dirty="0"/>
              <a:t>Proxy</a:t>
            </a:r>
            <a:r>
              <a:rPr spc="-30" dirty="0"/>
              <a:t> </a:t>
            </a:r>
            <a:r>
              <a:rPr dirty="0"/>
              <a:t>Server</a:t>
            </a:r>
            <a:r>
              <a:rPr spc="-30" dirty="0"/>
              <a:t> </a:t>
            </a:r>
            <a:r>
              <a:rPr spc="-15" dirty="0"/>
              <a:t>Location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07159"/>
            <a:ext cx="10151745" cy="373634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775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proxy</a:t>
            </a:r>
            <a:r>
              <a:rPr kumimoji="0" sz="28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servers</a:t>
            </a:r>
            <a:r>
              <a:rPr kumimoji="0" sz="28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are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normally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located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at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client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site.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This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means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that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we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can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have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hierarchy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proxy</a:t>
            </a:r>
            <a:r>
              <a:rPr kumimoji="0" sz="28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servers.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5080" lvl="0" indent="0" algn="l" defTabSz="914400" rtl="0" eaLnBrk="1" fontAlgn="auto" latinLnBrk="0" hangingPunct="1">
              <a:lnSpc>
                <a:spcPts val="3020"/>
              </a:lnSpc>
              <a:spcBef>
                <a:spcPts val="1045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365125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client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computer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can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also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used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proxy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server,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small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capacity,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that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stores</a:t>
            </a:r>
            <a:r>
              <a:rPr kumimoji="0" sz="28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responses</a:t>
            </a:r>
            <a:r>
              <a:rPr kumimoji="0" sz="28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requests</a:t>
            </a:r>
            <a:r>
              <a:rPr kumimoji="0" sz="28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often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invoked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by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client.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76835" lvl="0" indent="0" algn="l" defTabSz="914400" rtl="0" eaLnBrk="1" fontAlgn="auto" latinLnBrk="0" hangingPunct="1">
              <a:lnSpc>
                <a:spcPts val="3020"/>
              </a:lnSpc>
              <a:spcBef>
                <a:spcPts val="1005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365125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4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company,</a:t>
            </a:r>
            <a:r>
              <a:rPr kumimoji="0" sz="2800" b="0" i="0" u="none" strike="noStrike" kern="1200" cap="none" spc="4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proxy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server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may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installed</a:t>
            </a:r>
            <a:r>
              <a:rPr kumimoji="0" sz="28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computer</a:t>
            </a:r>
            <a:r>
              <a:rPr kumimoji="0" sz="28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LAN </a:t>
            </a:r>
            <a:r>
              <a:rPr kumimoji="0" sz="2800" b="0" i="0" u="none" strike="noStrike" kern="1200" cap="none" spc="-6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reduce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load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going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out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coming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into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LAN.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0005" lvl="0" indent="0" algn="l" defTabSz="914400" rtl="0" eaLnBrk="1" fontAlgn="auto" latinLnBrk="0" hangingPunct="1">
              <a:lnSpc>
                <a:spcPts val="3030"/>
              </a:lnSpc>
              <a:spcBef>
                <a:spcPts val="1005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365125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ISP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with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many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customers</a:t>
            </a:r>
            <a:r>
              <a:rPr kumimoji="0" sz="28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can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install</a:t>
            </a:r>
            <a:r>
              <a:rPr kumimoji="0" sz="28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proxy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server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reduce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sz="2800" b="0" i="0" u="none" strike="noStrike" kern="1200" cap="none" spc="-6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load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going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out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 and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coming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into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ISP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network.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090286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57835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Example</a:t>
            </a:r>
            <a:r>
              <a:rPr spc="-20" dirty="0"/>
              <a:t> </a:t>
            </a:r>
            <a:r>
              <a:rPr spc="-10" dirty="0"/>
              <a:t>of</a:t>
            </a:r>
            <a:r>
              <a:rPr spc="-15" dirty="0"/>
              <a:t> </a:t>
            </a:r>
            <a:r>
              <a:rPr dirty="0"/>
              <a:t>a</a:t>
            </a:r>
            <a:r>
              <a:rPr spc="-5" dirty="0"/>
              <a:t> </a:t>
            </a:r>
            <a:r>
              <a:rPr spc="-35" dirty="0"/>
              <a:t>proxy</a:t>
            </a:r>
            <a:r>
              <a:rPr spc="-20" dirty="0"/>
              <a:t> </a:t>
            </a:r>
            <a:r>
              <a:rPr spc="-5" dirty="0"/>
              <a:t>server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9011" y="2015673"/>
            <a:ext cx="9123512" cy="385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94443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Cache</a:t>
            </a:r>
            <a:r>
              <a:rPr spc="-55" dirty="0"/>
              <a:t> </a:t>
            </a:r>
            <a:r>
              <a:rPr spc="-15" dirty="0"/>
              <a:t>Update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211986"/>
            <a:ext cx="10255885" cy="501142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425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How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long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response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should</a:t>
            </a:r>
            <a:r>
              <a:rPr kumimoji="0" sz="28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remain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proxy</a:t>
            </a:r>
            <a:r>
              <a:rPr kumimoji="0" sz="28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server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?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Several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different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strategies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are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used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for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this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purpose.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41300" marR="438784" lvl="0" indent="-228600" algn="l" defTabSz="914400" rtl="0" eaLnBrk="1" fontAlgn="auto" latinLnBrk="0" hangingPunct="1">
              <a:lnSpc>
                <a:spcPts val="2690"/>
              </a:lnSpc>
              <a:spcBef>
                <a:spcPts val="99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One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solution</a:t>
            </a:r>
            <a:r>
              <a:rPr kumimoji="0" sz="28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store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list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sites</a:t>
            </a:r>
            <a:r>
              <a:rPr kumimoji="0" sz="2800" b="0" i="0" u="none" strike="noStrike" kern="1200" cap="none" spc="2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whose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information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remains </a:t>
            </a:r>
            <a:r>
              <a:rPr kumimoji="0" sz="2800" b="0" i="0" u="none" strike="noStrike" kern="1200" cap="none" spc="-6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same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for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while.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41300" marR="1264285" lvl="0" indent="-228600" algn="l" defTabSz="914400" rtl="0" eaLnBrk="1" fontAlgn="auto" latinLnBrk="0" hangingPunct="1">
              <a:lnSpc>
                <a:spcPts val="2690"/>
              </a:lnSpc>
              <a:spcBef>
                <a:spcPts val="99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For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example,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news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agency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may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change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its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news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page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every </a:t>
            </a:r>
            <a:r>
              <a:rPr kumimoji="0" sz="2800" b="0" i="0" u="none" strike="noStrike" kern="1200" cap="none" spc="-6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morning.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41300" marR="81915" lvl="0" indent="-228600" algn="l" defTabSz="914400" rtl="0" eaLnBrk="1" fontAlgn="auto" latinLnBrk="0" hangingPunct="1">
              <a:lnSpc>
                <a:spcPts val="2690"/>
              </a:lnSpc>
              <a:spcBef>
                <a:spcPts val="994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This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means</a:t>
            </a:r>
            <a:r>
              <a:rPr kumimoji="0" sz="28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that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proxy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server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can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get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the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news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early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morning </a:t>
            </a:r>
            <a:r>
              <a:rPr kumimoji="0" sz="2800" b="0" i="0" u="none" strike="noStrike" kern="1200" cap="none" spc="-6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keep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it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until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next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day.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41300" marR="448945" lvl="0" indent="-228600" algn="l" defTabSz="914400" rtl="0" eaLnBrk="1" fontAlgn="auto" latinLnBrk="0" hangingPunct="1">
              <a:lnSpc>
                <a:spcPts val="2690"/>
              </a:lnSpc>
              <a:spcBef>
                <a:spcPts val="1005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Another</a:t>
            </a:r>
            <a:r>
              <a:rPr kumimoji="0" sz="28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recommendation</a:t>
            </a:r>
            <a:r>
              <a:rPr kumimoji="0" sz="28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add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some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headers</a:t>
            </a:r>
            <a:r>
              <a:rPr kumimoji="0" sz="28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show</a:t>
            </a:r>
            <a:r>
              <a:rPr kumimoji="0" sz="28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last </a:t>
            </a:r>
            <a:r>
              <a:rPr kumimoji="0" sz="2800" b="0" i="0" u="none" strike="noStrike" kern="1200" cap="none" spc="-62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modification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time</a:t>
            </a:r>
            <a:r>
              <a:rPr kumimoji="0" sz="2800" b="0" i="0" u="none" strike="noStrike" kern="1200" cap="none" spc="-3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 the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information.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41300" marR="5080" lvl="0" indent="-228600" algn="l" defTabSz="914400" rtl="0" eaLnBrk="1" fontAlgn="auto" latinLnBrk="0" hangingPunct="1">
              <a:lnSpc>
                <a:spcPct val="80000"/>
              </a:lnSpc>
              <a:spcBef>
                <a:spcPts val="102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proxy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server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can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then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use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information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this</a:t>
            </a:r>
            <a:r>
              <a:rPr kumimoji="0" sz="28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header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</a:t>
            </a:r>
            <a:r>
              <a:rPr kumimoji="0" sz="28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guess </a:t>
            </a:r>
            <a:r>
              <a:rPr kumimoji="0" sz="2800" b="0" i="0" u="none" strike="noStrike" kern="1200" cap="none" spc="-6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how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long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information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would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valid.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860665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31369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0" dirty="0"/>
              <a:t>HTTP</a:t>
            </a:r>
            <a:r>
              <a:rPr spc="-65" dirty="0"/>
              <a:t> </a:t>
            </a:r>
            <a:r>
              <a:rPr dirty="0"/>
              <a:t>Security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07159"/>
            <a:ext cx="10088245" cy="245618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775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HTTP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by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default</a:t>
            </a:r>
            <a:r>
              <a:rPr kumimoji="0" sz="28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does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not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provide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security.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However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HTTP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can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run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over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Secure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Socket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Layer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(SSL).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21945" marR="0" lvl="0" indent="-309880" algn="l" defTabSz="914400" rtl="0" eaLnBrk="1" fontAlgn="auto" latinLnBrk="0" hangingPunct="1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321945" algn="l"/>
                <a:tab pos="32258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 this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case,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HTTP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referred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as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HTTPS.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41300" marR="5080" lvl="0" indent="-228600" algn="l" defTabSz="914400" rtl="0" eaLnBrk="1" fontAlgn="auto" latinLnBrk="0" hangingPunct="1">
              <a:lnSpc>
                <a:spcPts val="3030"/>
              </a:lnSpc>
              <a:spcBef>
                <a:spcPts val="1035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HTTPS</a:t>
            </a:r>
            <a:r>
              <a:rPr kumimoji="0" sz="28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provides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confidentiality,</a:t>
            </a:r>
            <a:r>
              <a:rPr kumimoji="0" sz="2800" b="0" i="0" u="none" strike="noStrike" kern="1200" cap="none" spc="4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client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server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authentication,</a:t>
            </a:r>
            <a:r>
              <a:rPr kumimoji="0" sz="2800" b="0" i="0" u="none" strike="noStrike" kern="1200" cap="none" spc="4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 </a:t>
            </a:r>
            <a:r>
              <a:rPr kumimoji="0" sz="2800" b="0" i="0" u="none" strike="noStrike" kern="1200" cap="none" spc="-62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data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3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integrity.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575087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8375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10" dirty="0"/>
              <a:t>FTP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9402445" cy="288163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41300" marR="5080" indent="-228600">
              <a:lnSpc>
                <a:spcPts val="3030"/>
              </a:lnSpc>
              <a:spcBef>
                <a:spcPts val="4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solidFill>
                  <a:srgbClr val="2E5496"/>
                </a:solidFill>
                <a:latin typeface="Carlito"/>
                <a:cs typeface="Carlito"/>
              </a:rPr>
              <a:t>File </a:t>
            </a:r>
            <a:r>
              <a:rPr sz="2800" spc="-45" dirty="0">
                <a:solidFill>
                  <a:srgbClr val="2E5496"/>
                </a:solidFill>
                <a:latin typeface="Carlito"/>
                <a:cs typeface="Carlito"/>
              </a:rPr>
              <a:t>Transfer </a:t>
            </a:r>
            <a:r>
              <a:rPr sz="2800" spc="-15" dirty="0">
                <a:solidFill>
                  <a:srgbClr val="2E5496"/>
                </a:solidFill>
                <a:latin typeface="Carlito"/>
                <a:cs typeface="Carlito"/>
              </a:rPr>
              <a:t>Protocol </a:t>
            </a:r>
            <a:r>
              <a:rPr sz="2800" spc="-5" dirty="0">
                <a:latin typeface="Carlito"/>
                <a:cs typeface="Carlito"/>
              </a:rPr>
              <a:t>(FTP) is the </a:t>
            </a:r>
            <a:r>
              <a:rPr sz="2800" spc="-20" dirty="0">
                <a:latin typeface="Carlito"/>
                <a:cs typeface="Carlito"/>
              </a:rPr>
              <a:t>standard protocol </a:t>
            </a:r>
            <a:r>
              <a:rPr sz="2800" spc="-15" dirty="0">
                <a:latin typeface="Carlito"/>
                <a:cs typeface="Carlito"/>
              </a:rPr>
              <a:t>provided by  </a:t>
            </a:r>
            <a:r>
              <a:rPr sz="2800" spc="-40" dirty="0">
                <a:latin typeface="Carlito"/>
                <a:cs typeface="Carlito"/>
              </a:rPr>
              <a:t>TCP/IP </a:t>
            </a:r>
            <a:r>
              <a:rPr sz="2800" spc="-25" dirty="0">
                <a:latin typeface="Carlito"/>
                <a:cs typeface="Carlito"/>
              </a:rPr>
              <a:t>for </a:t>
            </a:r>
            <a:r>
              <a:rPr sz="2800" spc="-15" dirty="0">
                <a:latin typeface="Carlito"/>
                <a:cs typeface="Carlito"/>
              </a:rPr>
              <a:t>copying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0" dirty="0">
                <a:latin typeface="Carlito"/>
                <a:cs typeface="Carlito"/>
              </a:rPr>
              <a:t>file </a:t>
            </a:r>
            <a:r>
              <a:rPr sz="2800" spc="-20" dirty="0">
                <a:latin typeface="Carlito"/>
                <a:cs typeface="Carlito"/>
              </a:rPr>
              <a:t>from </a:t>
            </a:r>
            <a:r>
              <a:rPr sz="2800" spc="-10" dirty="0">
                <a:latin typeface="Carlito"/>
                <a:cs typeface="Carlito"/>
              </a:rPr>
              <a:t>one </a:t>
            </a:r>
            <a:r>
              <a:rPr sz="2800" spc="-15" dirty="0">
                <a:latin typeface="Carlito"/>
                <a:cs typeface="Carlito"/>
              </a:rPr>
              <a:t>host </a:t>
            </a:r>
            <a:r>
              <a:rPr sz="2800" spc="-20" dirty="0">
                <a:latin typeface="Carlito"/>
                <a:cs typeface="Carlito"/>
              </a:rPr>
              <a:t>to</a:t>
            </a:r>
            <a:r>
              <a:rPr sz="2800" spc="215" dirty="0">
                <a:latin typeface="Carlito"/>
                <a:cs typeface="Carlito"/>
              </a:rPr>
              <a:t> </a:t>
            </a:r>
            <a:r>
              <a:rPr sz="2800" spc="-40" dirty="0">
                <a:latin typeface="Carlito"/>
                <a:cs typeface="Carlito"/>
              </a:rPr>
              <a:t>another.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0" dirty="0">
                <a:latin typeface="Carlito"/>
                <a:cs typeface="Carlito"/>
              </a:rPr>
              <a:t>Two </a:t>
            </a:r>
            <a:r>
              <a:rPr sz="2800" spc="-25" dirty="0">
                <a:latin typeface="Carlito"/>
                <a:cs typeface="Carlito"/>
              </a:rPr>
              <a:t>systems </a:t>
            </a:r>
            <a:r>
              <a:rPr sz="2800" spc="-20" dirty="0">
                <a:latin typeface="Carlito"/>
                <a:cs typeface="Carlito"/>
              </a:rPr>
              <a:t>may </a:t>
            </a:r>
            <a:r>
              <a:rPr sz="2800" spc="-10" dirty="0">
                <a:latin typeface="Carlito"/>
                <a:cs typeface="Carlito"/>
              </a:rPr>
              <a:t>use </a:t>
            </a:r>
            <a:r>
              <a:rPr sz="2800" spc="-25" dirty="0">
                <a:solidFill>
                  <a:srgbClr val="2E5496"/>
                </a:solidFill>
                <a:latin typeface="Carlito"/>
                <a:cs typeface="Carlito"/>
              </a:rPr>
              <a:t>different </a:t>
            </a:r>
            <a:r>
              <a:rPr sz="2800" spc="-10" dirty="0">
                <a:solidFill>
                  <a:srgbClr val="2E5496"/>
                </a:solidFill>
                <a:latin typeface="Carlito"/>
                <a:cs typeface="Carlito"/>
              </a:rPr>
              <a:t>file name</a:t>
            </a:r>
            <a:r>
              <a:rPr sz="2800" spc="195" dirty="0">
                <a:solidFill>
                  <a:srgbClr val="2E5496"/>
                </a:solidFill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conventions.</a:t>
            </a:r>
            <a:endParaRPr sz="2800">
              <a:latin typeface="Carlito"/>
              <a:cs typeface="Carlito"/>
            </a:endParaRPr>
          </a:p>
          <a:p>
            <a:pPr marL="321945" indent="-30988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321945" algn="l"/>
                <a:tab pos="322580" algn="l"/>
              </a:tabLst>
            </a:pPr>
            <a:r>
              <a:rPr sz="2800" spc="-50" dirty="0">
                <a:latin typeface="Carlito"/>
                <a:cs typeface="Carlito"/>
              </a:rPr>
              <a:t>Two </a:t>
            </a:r>
            <a:r>
              <a:rPr sz="2800" spc="-25" dirty="0">
                <a:latin typeface="Carlito"/>
                <a:cs typeface="Carlito"/>
              </a:rPr>
              <a:t>systems </a:t>
            </a:r>
            <a:r>
              <a:rPr sz="2800" spc="-20" dirty="0">
                <a:latin typeface="Carlito"/>
                <a:cs typeface="Carlito"/>
              </a:rPr>
              <a:t>may </a:t>
            </a:r>
            <a:r>
              <a:rPr sz="2800" spc="-25" dirty="0">
                <a:latin typeface="Carlito"/>
                <a:cs typeface="Carlito"/>
              </a:rPr>
              <a:t>have different </a:t>
            </a:r>
            <a:r>
              <a:rPr sz="2800" spc="-30" dirty="0">
                <a:latin typeface="Carlito"/>
                <a:cs typeface="Carlito"/>
              </a:rPr>
              <a:t>ways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20" dirty="0">
                <a:solidFill>
                  <a:srgbClr val="2E5496"/>
                </a:solidFill>
                <a:latin typeface="Carlito"/>
                <a:cs typeface="Carlito"/>
              </a:rPr>
              <a:t>represent</a:t>
            </a:r>
            <a:r>
              <a:rPr sz="2800" spc="229" dirty="0">
                <a:solidFill>
                  <a:srgbClr val="2E5496"/>
                </a:solidFill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data.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0" dirty="0">
                <a:latin typeface="Carlito"/>
                <a:cs typeface="Carlito"/>
              </a:rPr>
              <a:t>Two </a:t>
            </a:r>
            <a:r>
              <a:rPr sz="2800" spc="-25" dirty="0">
                <a:latin typeface="Carlito"/>
                <a:cs typeface="Carlito"/>
              </a:rPr>
              <a:t>systems </a:t>
            </a:r>
            <a:r>
              <a:rPr sz="2800" spc="-20" dirty="0">
                <a:latin typeface="Carlito"/>
                <a:cs typeface="Carlito"/>
              </a:rPr>
              <a:t>may </a:t>
            </a:r>
            <a:r>
              <a:rPr sz="2800" spc="-25" dirty="0">
                <a:latin typeface="Carlito"/>
                <a:cs typeface="Carlito"/>
              </a:rPr>
              <a:t>have different </a:t>
            </a:r>
            <a:r>
              <a:rPr sz="2800" spc="-15" dirty="0">
                <a:solidFill>
                  <a:srgbClr val="2E5496"/>
                </a:solidFill>
                <a:latin typeface="Carlito"/>
                <a:cs typeface="Carlito"/>
              </a:rPr>
              <a:t>directory</a:t>
            </a:r>
            <a:r>
              <a:rPr sz="2800" spc="185" dirty="0">
                <a:solidFill>
                  <a:srgbClr val="2E5496"/>
                </a:solidFill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structures.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All of </a:t>
            </a:r>
            <a:r>
              <a:rPr sz="2800" spc="-5" dirty="0">
                <a:solidFill>
                  <a:srgbClr val="2E5496"/>
                </a:solidFill>
                <a:latin typeface="Carlito"/>
                <a:cs typeface="Carlito"/>
              </a:rPr>
              <a:t>these </a:t>
            </a:r>
            <a:r>
              <a:rPr sz="2800" spc="-15" dirty="0">
                <a:solidFill>
                  <a:srgbClr val="2E5496"/>
                </a:solidFill>
                <a:latin typeface="Carlito"/>
                <a:cs typeface="Carlito"/>
              </a:rPr>
              <a:t>problems </a:t>
            </a:r>
            <a:r>
              <a:rPr sz="2800" spc="-25" dirty="0">
                <a:latin typeface="Carlito"/>
                <a:cs typeface="Carlito"/>
              </a:rPr>
              <a:t>have </a:t>
            </a:r>
            <a:r>
              <a:rPr sz="2800" spc="-10" dirty="0">
                <a:latin typeface="Carlito"/>
                <a:cs typeface="Carlito"/>
              </a:rPr>
              <a:t>been </a:t>
            </a:r>
            <a:r>
              <a:rPr sz="2800" spc="-15" dirty="0">
                <a:latin typeface="Carlito"/>
                <a:cs typeface="Carlito"/>
              </a:rPr>
              <a:t>solved by</a:t>
            </a:r>
            <a:r>
              <a:rPr sz="2800" spc="170" dirty="0">
                <a:latin typeface="Carlito"/>
                <a:cs typeface="Carlito"/>
              </a:rPr>
              <a:t> </a:t>
            </a:r>
            <a:r>
              <a:rPr sz="2800" spc="-95" dirty="0">
                <a:latin typeface="Carlito"/>
                <a:cs typeface="Carlito"/>
              </a:rPr>
              <a:t>FTP.</a:t>
            </a:r>
            <a:endParaRPr sz="28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58140464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42341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15" dirty="0"/>
              <a:t>basic </a:t>
            </a:r>
            <a:r>
              <a:rPr spc="-195" dirty="0"/>
              <a:t>model </a:t>
            </a:r>
            <a:r>
              <a:rPr spc="-190" dirty="0"/>
              <a:t>of</a:t>
            </a:r>
            <a:r>
              <a:rPr spc="-660" dirty="0"/>
              <a:t> </a:t>
            </a:r>
            <a:r>
              <a:rPr spc="-310" dirty="0"/>
              <a:t>FTP</a:t>
            </a:r>
          </a:p>
        </p:txBody>
      </p:sp>
      <p:sp>
        <p:nvSpPr>
          <p:cNvPr id="3" name="object 3"/>
          <p:cNvSpPr/>
          <p:nvPr/>
        </p:nvSpPr>
        <p:spPr>
          <a:xfrm>
            <a:off x="621791" y="2154927"/>
            <a:ext cx="10128104" cy="34487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224181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646633"/>
            <a:ext cx="10208895" cy="467169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41300" marR="1002665" indent="-228600">
              <a:lnSpc>
                <a:spcPts val="3030"/>
              </a:lnSpc>
              <a:spcBef>
                <a:spcPts val="4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client </a:t>
            </a:r>
            <a:r>
              <a:rPr sz="2800" spc="-5" dirty="0">
                <a:latin typeface="Carlito"/>
                <a:cs typeface="Carlito"/>
              </a:rPr>
              <a:t>has </a:t>
            </a:r>
            <a:r>
              <a:rPr sz="2800" spc="-15" dirty="0">
                <a:solidFill>
                  <a:srgbClr val="2E5496"/>
                </a:solidFill>
                <a:latin typeface="Carlito"/>
                <a:cs typeface="Carlito"/>
              </a:rPr>
              <a:t>three </a:t>
            </a:r>
            <a:r>
              <a:rPr sz="2800" spc="-10" dirty="0">
                <a:latin typeface="Carlito"/>
                <a:cs typeface="Carlito"/>
              </a:rPr>
              <a:t>components: user </a:t>
            </a:r>
            <a:r>
              <a:rPr sz="2800" spc="-15" dirty="0">
                <a:latin typeface="Carlito"/>
                <a:cs typeface="Carlito"/>
              </a:rPr>
              <a:t>interface, </a:t>
            </a:r>
            <a:r>
              <a:rPr sz="2800" spc="-10" dirty="0">
                <a:latin typeface="Carlito"/>
                <a:cs typeface="Carlito"/>
              </a:rPr>
              <a:t>client </a:t>
            </a:r>
            <a:r>
              <a:rPr sz="2800" spc="-20" dirty="0">
                <a:latin typeface="Carlito"/>
                <a:cs typeface="Carlito"/>
              </a:rPr>
              <a:t>control  </a:t>
            </a:r>
            <a:r>
              <a:rPr sz="2800" spc="-10" dirty="0">
                <a:latin typeface="Carlito"/>
                <a:cs typeface="Carlito"/>
              </a:rPr>
              <a:t>process, </a:t>
            </a:r>
            <a:r>
              <a:rPr sz="2800" spc="-5" dirty="0">
                <a:latin typeface="Carlito"/>
                <a:cs typeface="Carlito"/>
              </a:rPr>
              <a:t>and the </a:t>
            </a:r>
            <a:r>
              <a:rPr sz="2800" spc="-10" dirty="0">
                <a:latin typeface="Carlito"/>
                <a:cs typeface="Carlito"/>
              </a:rPr>
              <a:t>client </a:t>
            </a:r>
            <a:r>
              <a:rPr sz="2800" spc="-20" dirty="0">
                <a:latin typeface="Carlito"/>
                <a:cs typeface="Carlito"/>
              </a:rPr>
              <a:t>data </a:t>
            </a:r>
            <a:r>
              <a:rPr sz="2800" spc="-25" dirty="0">
                <a:latin typeface="Carlito"/>
                <a:cs typeface="Carlito"/>
              </a:rPr>
              <a:t>transfer</a:t>
            </a:r>
            <a:r>
              <a:rPr sz="2800" spc="105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process.</a:t>
            </a:r>
            <a:endParaRPr sz="2800">
              <a:latin typeface="Carlito"/>
              <a:cs typeface="Carlito"/>
            </a:endParaRPr>
          </a:p>
          <a:p>
            <a:pPr marL="241300" marR="233045" indent="-228600">
              <a:lnSpc>
                <a:spcPts val="302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server has </a:t>
            </a:r>
            <a:r>
              <a:rPr sz="2800" spc="-10" dirty="0">
                <a:solidFill>
                  <a:srgbClr val="2E5496"/>
                </a:solidFill>
                <a:latin typeface="Carlito"/>
                <a:cs typeface="Carlito"/>
              </a:rPr>
              <a:t>two </a:t>
            </a:r>
            <a:r>
              <a:rPr sz="2800" spc="-10" dirty="0">
                <a:latin typeface="Carlito"/>
                <a:cs typeface="Carlito"/>
              </a:rPr>
              <a:t>components: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server </a:t>
            </a:r>
            <a:r>
              <a:rPr sz="2800" spc="-20" dirty="0">
                <a:latin typeface="Carlito"/>
                <a:cs typeface="Carlito"/>
              </a:rPr>
              <a:t>control </a:t>
            </a:r>
            <a:r>
              <a:rPr sz="2800" spc="-15" dirty="0">
                <a:latin typeface="Carlito"/>
                <a:cs typeface="Carlito"/>
              </a:rPr>
              <a:t>process </a:t>
            </a:r>
            <a:r>
              <a:rPr sz="2800" spc="-5" dirty="0">
                <a:latin typeface="Carlito"/>
                <a:cs typeface="Carlito"/>
              </a:rPr>
              <a:t>and the  server </a:t>
            </a:r>
            <a:r>
              <a:rPr sz="2800" spc="-20" dirty="0">
                <a:latin typeface="Carlito"/>
                <a:cs typeface="Carlito"/>
              </a:rPr>
              <a:t>data </a:t>
            </a:r>
            <a:r>
              <a:rPr sz="2800" spc="-25" dirty="0">
                <a:latin typeface="Carlito"/>
                <a:cs typeface="Carlito"/>
              </a:rPr>
              <a:t>transfer</a:t>
            </a:r>
            <a:r>
              <a:rPr sz="2800" spc="5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process.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20" dirty="0">
                <a:solidFill>
                  <a:srgbClr val="2E5496"/>
                </a:solidFill>
                <a:latin typeface="Carlito"/>
                <a:cs typeface="Carlito"/>
              </a:rPr>
              <a:t>control </a:t>
            </a:r>
            <a:r>
              <a:rPr sz="2800" spc="-10" dirty="0">
                <a:solidFill>
                  <a:srgbClr val="2E5496"/>
                </a:solidFill>
                <a:latin typeface="Carlito"/>
                <a:cs typeface="Carlito"/>
              </a:rPr>
              <a:t>connection </a:t>
            </a:r>
            <a:r>
              <a:rPr sz="2800" spc="-5" dirty="0">
                <a:latin typeface="Carlito"/>
                <a:cs typeface="Carlito"/>
              </a:rPr>
              <a:t>is made </a:t>
            </a:r>
            <a:r>
              <a:rPr sz="2800" spc="-10" dirty="0">
                <a:latin typeface="Carlito"/>
                <a:cs typeface="Carlito"/>
              </a:rPr>
              <a:t>between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20" dirty="0">
                <a:latin typeface="Carlito"/>
                <a:cs typeface="Carlito"/>
              </a:rPr>
              <a:t>control</a:t>
            </a:r>
            <a:r>
              <a:rPr sz="2800" spc="135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processes.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20" dirty="0">
                <a:solidFill>
                  <a:srgbClr val="2E5496"/>
                </a:solidFill>
                <a:latin typeface="Carlito"/>
                <a:cs typeface="Carlito"/>
              </a:rPr>
              <a:t>data </a:t>
            </a:r>
            <a:r>
              <a:rPr sz="2800" spc="-10" dirty="0">
                <a:solidFill>
                  <a:srgbClr val="2E5496"/>
                </a:solidFill>
                <a:latin typeface="Carlito"/>
                <a:cs typeface="Carlito"/>
              </a:rPr>
              <a:t>connection </a:t>
            </a:r>
            <a:r>
              <a:rPr sz="2800" spc="-5" dirty="0">
                <a:latin typeface="Carlito"/>
                <a:cs typeface="Carlito"/>
              </a:rPr>
              <a:t>is made </a:t>
            </a:r>
            <a:r>
              <a:rPr sz="2800" spc="-10" dirty="0">
                <a:latin typeface="Carlito"/>
                <a:cs typeface="Carlito"/>
              </a:rPr>
              <a:t>between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20" dirty="0">
                <a:latin typeface="Carlito"/>
                <a:cs typeface="Carlito"/>
              </a:rPr>
              <a:t>data </a:t>
            </a:r>
            <a:r>
              <a:rPr sz="2800" spc="-25" dirty="0">
                <a:latin typeface="Carlito"/>
                <a:cs typeface="Carlito"/>
              </a:rPr>
              <a:t>transfer</a:t>
            </a:r>
            <a:r>
              <a:rPr sz="2800" spc="150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processes.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rlito"/>
                <a:cs typeface="Carlito"/>
              </a:rPr>
              <a:t>Separation </a:t>
            </a:r>
            <a:r>
              <a:rPr sz="2800" spc="-5" dirty="0">
                <a:latin typeface="Carlito"/>
                <a:cs typeface="Carlito"/>
              </a:rPr>
              <a:t>of </a:t>
            </a:r>
            <a:r>
              <a:rPr sz="2800" spc="-10" dirty="0">
                <a:latin typeface="Carlito"/>
                <a:cs typeface="Carlito"/>
              </a:rPr>
              <a:t>commands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20" dirty="0">
                <a:latin typeface="Carlito"/>
                <a:cs typeface="Carlito"/>
              </a:rPr>
              <a:t>data </a:t>
            </a:r>
            <a:r>
              <a:rPr sz="2800" spc="-25" dirty="0">
                <a:latin typeface="Carlito"/>
                <a:cs typeface="Carlito"/>
              </a:rPr>
              <a:t>transfer </a:t>
            </a:r>
            <a:r>
              <a:rPr sz="2800" spc="-20" dirty="0">
                <a:latin typeface="Carlito"/>
                <a:cs typeface="Carlito"/>
              </a:rPr>
              <a:t>makes </a:t>
            </a:r>
            <a:r>
              <a:rPr sz="2800" spc="-5" dirty="0">
                <a:latin typeface="Carlito"/>
                <a:cs typeface="Carlito"/>
              </a:rPr>
              <a:t>FTP </a:t>
            </a:r>
            <a:r>
              <a:rPr sz="2800" spc="-15" dirty="0">
                <a:solidFill>
                  <a:srgbClr val="2E5496"/>
                </a:solidFill>
                <a:latin typeface="Carlito"/>
                <a:cs typeface="Carlito"/>
              </a:rPr>
              <a:t>more</a:t>
            </a:r>
            <a:r>
              <a:rPr sz="2800" spc="215" dirty="0">
                <a:solidFill>
                  <a:srgbClr val="2E5496"/>
                </a:solidFill>
                <a:latin typeface="Carlito"/>
                <a:cs typeface="Carlito"/>
              </a:rPr>
              <a:t> </a:t>
            </a:r>
            <a:r>
              <a:rPr sz="2800" spc="-15" dirty="0">
                <a:solidFill>
                  <a:srgbClr val="2E5496"/>
                </a:solidFill>
                <a:latin typeface="Carlito"/>
                <a:cs typeface="Carlito"/>
              </a:rPr>
              <a:t>efficient</a:t>
            </a:r>
            <a:r>
              <a:rPr sz="2800" spc="-15" dirty="0">
                <a:latin typeface="Carlito"/>
                <a:cs typeface="Carlito"/>
              </a:rPr>
              <a:t>.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20" dirty="0">
                <a:latin typeface="Carlito"/>
                <a:cs typeface="Carlito"/>
              </a:rPr>
              <a:t>control </a:t>
            </a:r>
            <a:r>
              <a:rPr sz="2800" spc="-10" dirty="0">
                <a:latin typeface="Carlito"/>
                <a:cs typeface="Carlito"/>
              </a:rPr>
              <a:t>connection uses very </a:t>
            </a:r>
            <a:r>
              <a:rPr sz="2800" spc="-10" dirty="0">
                <a:solidFill>
                  <a:srgbClr val="2E5496"/>
                </a:solidFill>
                <a:latin typeface="Carlito"/>
                <a:cs typeface="Carlito"/>
              </a:rPr>
              <a:t>simple </a:t>
            </a:r>
            <a:r>
              <a:rPr sz="2800" spc="-5" dirty="0">
                <a:latin typeface="Carlito"/>
                <a:cs typeface="Carlito"/>
              </a:rPr>
              <a:t>rules of</a:t>
            </a:r>
            <a:r>
              <a:rPr sz="2800" spc="16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communication.</a:t>
            </a:r>
            <a:endParaRPr sz="2800">
              <a:latin typeface="Carlito"/>
              <a:cs typeface="Carlito"/>
            </a:endParaRPr>
          </a:p>
          <a:p>
            <a:pPr marL="241300" marR="248920" indent="-228600">
              <a:lnSpc>
                <a:spcPts val="3030"/>
              </a:lnSpc>
              <a:spcBef>
                <a:spcPts val="103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20" dirty="0">
                <a:latin typeface="Carlito"/>
                <a:cs typeface="Carlito"/>
              </a:rPr>
              <a:t>data </a:t>
            </a:r>
            <a:r>
              <a:rPr sz="2800" spc="-10" dirty="0">
                <a:latin typeface="Carlito"/>
                <a:cs typeface="Carlito"/>
              </a:rPr>
              <a:t>connection, </a:t>
            </a:r>
            <a:r>
              <a:rPr sz="2800" spc="-5" dirty="0">
                <a:latin typeface="Carlito"/>
                <a:cs typeface="Carlito"/>
              </a:rPr>
              <a:t>on the </a:t>
            </a:r>
            <a:r>
              <a:rPr sz="2800" spc="-10" dirty="0">
                <a:latin typeface="Carlito"/>
                <a:cs typeface="Carlito"/>
              </a:rPr>
              <a:t>other hand, needs </a:t>
            </a:r>
            <a:r>
              <a:rPr sz="2800" spc="-15" dirty="0">
                <a:latin typeface="Carlito"/>
                <a:cs typeface="Carlito"/>
              </a:rPr>
              <a:t>more </a:t>
            </a:r>
            <a:r>
              <a:rPr sz="2800" spc="-20" dirty="0">
                <a:solidFill>
                  <a:srgbClr val="2E5496"/>
                </a:solidFill>
                <a:latin typeface="Carlito"/>
                <a:cs typeface="Carlito"/>
              </a:rPr>
              <a:t>complex </a:t>
            </a:r>
            <a:r>
              <a:rPr sz="2800" spc="-5" dirty="0">
                <a:latin typeface="Carlito"/>
                <a:cs typeface="Carlito"/>
              </a:rPr>
              <a:t>rules  </a:t>
            </a:r>
            <a:r>
              <a:rPr sz="2800" spc="-10" dirty="0">
                <a:latin typeface="Carlito"/>
                <a:cs typeface="Carlito"/>
              </a:rPr>
              <a:t>due </a:t>
            </a:r>
            <a:r>
              <a:rPr sz="2800" spc="-15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variety </a:t>
            </a:r>
            <a:r>
              <a:rPr sz="2800" spc="-5" dirty="0">
                <a:latin typeface="Carlito"/>
                <a:cs typeface="Carlito"/>
              </a:rPr>
              <a:t>of </a:t>
            </a:r>
            <a:r>
              <a:rPr sz="2800" spc="-20" dirty="0">
                <a:latin typeface="Carlito"/>
                <a:cs typeface="Carlito"/>
              </a:rPr>
              <a:t>data </a:t>
            </a:r>
            <a:r>
              <a:rPr sz="2800" spc="-5" dirty="0">
                <a:latin typeface="Carlito"/>
                <a:cs typeface="Carlito"/>
              </a:rPr>
              <a:t>types</a:t>
            </a:r>
            <a:r>
              <a:rPr sz="2800" spc="105" dirty="0">
                <a:latin typeface="Carlito"/>
                <a:cs typeface="Carlito"/>
              </a:rPr>
              <a:t> </a:t>
            </a:r>
            <a:r>
              <a:rPr sz="2800" spc="-20" dirty="0">
                <a:latin typeface="Carlito"/>
                <a:cs typeface="Carlito"/>
              </a:rPr>
              <a:t>transferred.</a:t>
            </a:r>
            <a:endParaRPr sz="28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293034623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934034"/>
            <a:ext cx="10226040" cy="454533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41300" marR="1292225" indent="-228600">
              <a:lnSpc>
                <a:spcPts val="3030"/>
              </a:lnSpc>
              <a:spcBef>
                <a:spcPts val="4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20" dirty="0">
                <a:latin typeface="Carlito"/>
                <a:cs typeface="Carlito"/>
              </a:rPr>
              <a:t>control </a:t>
            </a:r>
            <a:r>
              <a:rPr sz="2800" spc="-10" dirty="0">
                <a:latin typeface="Carlito"/>
                <a:cs typeface="Carlito"/>
              </a:rPr>
              <a:t>connection </a:t>
            </a:r>
            <a:r>
              <a:rPr sz="2800" spc="-10" dirty="0">
                <a:solidFill>
                  <a:srgbClr val="2E5496"/>
                </a:solidFill>
                <a:latin typeface="Carlito"/>
                <a:cs typeface="Carlito"/>
              </a:rPr>
              <a:t>remains connected </a:t>
            </a:r>
            <a:r>
              <a:rPr sz="2800" spc="-10" dirty="0">
                <a:latin typeface="Carlito"/>
                <a:cs typeface="Carlito"/>
              </a:rPr>
              <a:t>during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5" dirty="0">
                <a:latin typeface="Carlito"/>
                <a:cs typeface="Carlito"/>
              </a:rPr>
              <a:t>entire  interactive </a:t>
            </a:r>
            <a:r>
              <a:rPr sz="2800" spc="-5" dirty="0">
                <a:latin typeface="Carlito"/>
                <a:cs typeface="Carlito"/>
              </a:rPr>
              <a:t>FTP</a:t>
            </a:r>
            <a:r>
              <a:rPr sz="2800" spc="2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session.</a:t>
            </a:r>
            <a:endParaRPr sz="2800">
              <a:latin typeface="Carlito"/>
              <a:cs typeface="Carlito"/>
            </a:endParaRPr>
          </a:p>
          <a:p>
            <a:pPr marL="241300" marR="172085" indent="-228600">
              <a:lnSpc>
                <a:spcPts val="302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20" dirty="0">
                <a:latin typeface="Carlito"/>
                <a:cs typeface="Carlito"/>
              </a:rPr>
              <a:t>data </a:t>
            </a:r>
            <a:r>
              <a:rPr sz="2800" spc="-10" dirty="0">
                <a:latin typeface="Carlito"/>
                <a:cs typeface="Carlito"/>
              </a:rPr>
              <a:t>connection </a:t>
            </a:r>
            <a:r>
              <a:rPr sz="2800" spc="-5" dirty="0">
                <a:latin typeface="Carlito"/>
                <a:cs typeface="Carlito"/>
              </a:rPr>
              <a:t>is </a:t>
            </a:r>
            <a:r>
              <a:rPr sz="2800" spc="-10" dirty="0">
                <a:solidFill>
                  <a:srgbClr val="2E5496"/>
                </a:solidFill>
                <a:latin typeface="Carlito"/>
                <a:cs typeface="Carlito"/>
              </a:rPr>
              <a:t>opened </a:t>
            </a:r>
            <a:r>
              <a:rPr sz="2800" spc="-5" dirty="0">
                <a:solidFill>
                  <a:srgbClr val="2E5496"/>
                </a:solidFill>
                <a:latin typeface="Carlito"/>
                <a:cs typeface="Carlito"/>
              </a:rPr>
              <a:t>and then closed </a:t>
            </a:r>
            <a:r>
              <a:rPr sz="2800" spc="-25" dirty="0">
                <a:latin typeface="Carlito"/>
                <a:cs typeface="Carlito"/>
              </a:rPr>
              <a:t>for </a:t>
            </a:r>
            <a:r>
              <a:rPr sz="2800" spc="-5" dirty="0">
                <a:latin typeface="Carlito"/>
                <a:cs typeface="Carlito"/>
              </a:rPr>
              <a:t>each </a:t>
            </a:r>
            <a:r>
              <a:rPr sz="2800" spc="-10" dirty="0">
                <a:latin typeface="Carlito"/>
                <a:cs typeface="Carlito"/>
              </a:rPr>
              <a:t>file </a:t>
            </a:r>
            <a:r>
              <a:rPr sz="2800" spc="-25" dirty="0">
                <a:latin typeface="Carlito"/>
                <a:cs typeface="Carlito"/>
              </a:rPr>
              <a:t>transfer  activity.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when a </a:t>
            </a:r>
            <a:r>
              <a:rPr sz="2800" spc="-10" dirty="0">
                <a:latin typeface="Carlito"/>
                <a:cs typeface="Carlito"/>
              </a:rPr>
              <a:t>user </a:t>
            </a:r>
            <a:r>
              <a:rPr sz="2800" spc="-15" dirty="0">
                <a:latin typeface="Carlito"/>
                <a:cs typeface="Carlito"/>
              </a:rPr>
              <a:t>starts </a:t>
            </a:r>
            <a:r>
              <a:rPr sz="2800" spc="-5" dirty="0">
                <a:latin typeface="Carlito"/>
                <a:cs typeface="Carlito"/>
              </a:rPr>
              <a:t>an FTP </a:t>
            </a:r>
            <a:r>
              <a:rPr sz="2800" spc="-10" dirty="0">
                <a:latin typeface="Carlito"/>
                <a:cs typeface="Carlito"/>
              </a:rPr>
              <a:t>session,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20" dirty="0">
                <a:latin typeface="Carlito"/>
                <a:cs typeface="Carlito"/>
              </a:rPr>
              <a:t>control </a:t>
            </a:r>
            <a:r>
              <a:rPr sz="2800" spc="-10" dirty="0">
                <a:latin typeface="Carlito"/>
                <a:cs typeface="Carlito"/>
              </a:rPr>
              <a:t>connection</a:t>
            </a:r>
            <a:r>
              <a:rPr sz="2800" spc="320" dirty="0">
                <a:latin typeface="Carlito"/>
                <a:cs typeface="Carlito"/>
              </a:rPr>
              <a:t> </a:t>
            </a:r>
            <a:r>
              <a:rPr sz="2800" spc="-20" dirty="0">
                <a:latin typeface="Carlito"/>
                <a:cs typeface="Carlito"/>
              </a:rPr>
              <a:t>opens.</a:t>
            </a:r>
            <a:endParaRPr sz="2800">
              <a:latin typeface="Carlito"/>
              <a:cs typeface="Carlito"/>
            </a:endParaRPr>
          </a:p>
          <a:p>
            <a:pPr marL="241300" marR="480059" indent="-228600">
              <a:lnSpc>
                <a:spcPts val="3020"/>
              </a:lnSpc>
              <a:spcBef>
                <a:spcPts val="1045"/>
              </a:spcBef>
              <a:buFont typeface="Arial"/>
              <a:buChar char="•"/>
              <a:tabLst>
                <a:tab pos="321945" algn="l"/>
                <a:tab pos="322580" algn="l"/>
              </a:tabLst>
            </a:pPr>
            <a:r>
              <a:rPr dirty="0"/>
              <a:t>	</a:t>
            </a:r>
            <a:r>
              <a:rPr sz="2800" spc="-10" dirty="0">
                <a:latin typeface="Carlito"/>
                <a:cs typeface="Carlito"/>
              </a:rPr>
              <a:t>While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20" dirty="0">
                <a:latin typeface="Carlito"/>
                <a:cs typeface="Carlito"/>
              </a:rPr>
              <a:t>control </a:t>
            </a:r>
            <a:r>
              <a:rPr sz="2800" spc="-10" dirty="0">
                <a:latin typeface="Carlito"/>
                <a:cs typeface="Carlito"/>
              </a:rPr>
              <a:t>connection </a:t>
            </a:r>
            <a:r>
              <a:rPr sz="2800" spc="-5" dirty="0">
                <a:latin typeface="Carlito"/>
                <a:cs typeface="Carlito"/>
              </a:rPr>
              <a:t>is </a:t>
            </a:r>
            <a:r>
              <a:rPr sz="2800" spc="-10" dirty="0">
                <a:latin typeface="Carlito"/>
                <a:cs typeface="Carlito"/>
              </a:rPr>
              <a:t>open,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20" dirty="0">
                <a:latin typeface="Carlito"/>
                <a:cs typeface="Carlito"/>
              </a:rPr>
              <a:t>data </a:t>
            </a:r>
            <a:r>
              <a:rPr sz="2800" spc="-10" dirty="0">
                <a:latin typeface="Carlito"/>
                <a:cs typeface="Carlito"/>
              </a:rPr>
              <a:t>connection can be  </a:t>
            </a:r>
            <a:r>
              <a:rPr sz="2800" spc="-5" dirty="0">
                <a:latin typeface="Carlito"/>
                <a:cs typeface="Carlito"/>
              </a:rPr>
              <a:t>opened and closed multiple times if </a:t>
            </a:r>
            <a:r>
              <a:rPr sz="2800" spc="-20" dirty="0">
                <a:latin typeface="Carlito"/>
                <a:cs typeface="Carlito"/>
              </a:rPr>
              <a:t>several </a:t>
            </a:r>
            <a:r>
              <a:rPr sz="2800" spc="-10" dirty="0">
                <a:latin typeface="Carlito"/>
                <a:cs typeface="Carlito"/>
              </a:rPr>
              <a:t>files </a:t>
            </a:r>
            <a:r>
              <a:rPr sz="2800" spc="-15" dirty="0">
                <a:latin typeface="Carlito"/>
                <a:cs typeface="Carlito"/>
              </a:rPr>
              <a:t>are</a:t>
            </a:r>
            <a:r>
              <a:rPr sz="2800" spc="100" dirty="0">
                <a:latin typeface="Carlito"/>
                <a:cs typeface="Carlito"/>
              </a:rPr>
              <a:t> </a:t>
            </a:r>
            <a:r>
              <a:rPr sz="2800" spc="-20" dirty="0">
                <a:latin typeface="Carlito"/>
                <a:cs typeface="Carlito"/>
              </a:rPr>
              <a:t>transferred.</a:t>
            </a:r>
            <a:endParaRPr sz="2800">
              <a:latin typeface="Carlito"/>
              <a:cs typeface="Carlito"/>
            </a:endParaRPr>
          </a:p>
          <a:p>
            <a:pPr marL="321945" indent="-309880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321945" algn="l"/>
                <a:tab pos="322580" algn="l"/>
              </a:tabLst>
            </a:pPr>
            <a:r>
              <a:rPr sz="2800" spc="-10" dirty="0">
                <a:latin typeface="Carlito"/>
                <a:cs typeface="Carlito"/>
              </a:rPr>
              <a:t>FTP uses two </a:t>
            </a:r>
            <a:r>
              <a:rPr sz="2800" spc="-5" dirty="0">
                <a:latin typeface="Carlito"/>
                <a:cs typeface="Carlito"/>
              </a:rPr>
              <a:t>well-known </a:t>
            </a:r>
            <a:r>
              <a:rPr sz="2800" spc="-25" dirty="0">
                <a:latin typeface="Carlito"/>
                <a:cs typeface="Carlito"/>
              </a:rPr>
              <a:t>TCP</a:t>
            </a:r>
            <a:r>
              <a:rPr sz="2800" spc="6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ports:</a:t>
            </a:r>
            <a:endParaRPr sz="2800">
              <a:latin typeface="Carlito"/>
              <a:cs typeface="Carlito"/>
            </a:endParaRPr>
          </a:p>
          <a:p>
            <a:pPr marL="241300" marR="5080" indent="-228600">
              <a:lnSpc>
                <a:spcPts val="302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solidFill>
                  <a:srgbClr val="2E5496"/>
                </a:solidFill>
                <a:latin typeface="Carlito"/>
                <a:cs typeface="Carlito"/>
              </a:rPr>
              <a:t>port </a:t>
            </a:r>
            <a:r>
              <a:rPr sz="2800" spc="-5" dirty="0">
                <a:solidFill>
                  <a:srgbClr val="2E5496"/>
                </a:solidFill>
                <a:latin typeface="Carlito"/>
                <a:cs typeface="Carlito"/>
              </a:rPr>
              <a:t>21 </a:t>
            </a:r>
            <a:r>
              <a:rPr sz="2800" spc="-5" dirty="0">
                <a:latin typeface="Carlito"/>
                <a:cs typeface="Carlito"/>
              </a:rPr>
              <a:t>is </a:t>
            </a:r>
            <a:r>
              <a:rPr sz="2800" spc="-10" dirty="0">
                <a:latin typeface="Carlito"/>
                <a:cs typeface="Carlito"/>
              </a:rPr>
              <a:t>used </a:t>
            </a:r>
            <a:r>
              <a:rPr sz="2800" spc="-25" dirty="0">
                <a:latin typeface="Carlito"/>
                <a:cs typeface="Carlito"/>
              </a:rPr>
              <a:t>for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20" dirty="0">
                <a:latin typeface="Carlito"/>
                <a:cs typeface="Carlito"/>
              </a:rPr>
              <a:t>control </a:t>
            </a:r>
            <a:r>
              <a:rPr sz="2800" spc="-10" dirty="0">
                <a:latin typeface="Carlito"/>
                <a:cs typeface="Carlito"/>
              </a:rPr>
              <a:t>connection,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10" dirty="0">
                <a:solidFill>
                  <a:srgbClr val="2E5496"/>
                </a:solidFill>
                <a:latin typeface="Carlito"/>
                <a:cs typeface="Carlito"/>
              </a:rPr>
              <a:t>port </a:t>
            </a:r>
            <a:r>
              <a:rPr sz="2800" spc="-5" dirty="0">
                <a:solidFill>
                  <a:srgbClr val="2E5496"/>
                </a:solidFill>
                <a:latin typeface="Carlito"/>
                <a:cs typeface="Carlito"/>
              </a:rPr>
              <a:t>20 </a:t>
            </a:r>
            <a:r>
              <a:rPr sz="2800" spc="-5" dirty="0">
                <a:latin typeface="Carlito"/>
                <a:cs typeface="Carlito"/>
              </a:rPr>
              <a:t>is </a:t>
            </a:r>
            <a:r>
              <a:rPr sz="2800" spc="-10" dirty="0">
                <a:latin typeface="Carlito"/>
                <a:cs typeface="Carlito"/>
              </a:rPr>
              <a:t>used </a:t>
            </a:r>
            <a:r>
              <a:rPr sz="2800" spc="-25" dirty="0">
                <a:latin typeface="Carlito"/>
                <a:cs typeface="Carlito"/>
              </a:rPr>
              <a:t>for </a:t>
            </a:r>
            <a:r>
              <a:rPr sz="2800" spc="-5" dirty="0">
                <a:latin typeface="Carlito"/>
                <a:cs typeface="Carlito"/>
              </a:rPr>
              <a:t>the  </a:t>
            </a:r>
            <a:r>
              <a:rPr sz="2800" spc="-20" dirty="0">
                <a:latin typeface="Carlito"/>
                <a:cs typeface="Carlito"/>
              </a:rPr>
              <a:t>data</a:t>
            </a:r>
            <a:r>
              <a:rPr sz="280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connection.</a:t>
            </a:r>
            <a:endParaRPr sz="28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619462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63900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New</a:t>
            </a:r>
            <a:r>
              <a:rPr sz="4400" spc="-5" dirty="0"/>
              <a:t> </a:t>
            </a:r>
            <a:r>
              <a:rPr sz="4400" spc="-20" dirty="0"/>
              <a:t>Paradigm:</a:t>
            </a:r>
            <a:r>
              <a:rPr sz="4400" spc="-15" dirty="0"/>
              <a:t> </a:t>
            </a:r>
            <a:r>
              <a:rPr sz="4400" spc="-30" dirty="0"/>
              <a:t>Peer-to-Peer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07159"/>
            <a:ext cx="10337800" cy="3862704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P2P </a:t>
            </a:r>
            <a:r>
              <a:rPr sz="2800" spc="-15" dirty="0">
                <a:latin typeface="Calibri"/>
                <a:cs typeface="Calibri"/>
              </a:rPr>
              <a:t>paradigm</a:t>
            </a:r>
            <a:endParaRPr sz="2800">
              <a:latin typeface="Calibri"/>
              <a:cs typeface="Calibri"/>
            </a:endParaRPr>
          </a:p>
          <a:p>
            <a:pPr marL="241300" marR="323215" indent="-228600">
              <a:lnSpc>
                <a:spcPts val="3020"/>
              </a:lnSpc>
              <a:spcBef>
                <a:spcPts val="106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In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this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paradigm,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there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is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no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need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for</a:t>
            </a:r>
            <a:r>
              <a:rPr sz="2800" spc="-5" dirty="0">
                <a:latin typeface="Calibri"/>
                <a:cs typeface="Calibri"/>
              </a:rPr>
              <a:t> a </a:t>
            </a:r>
            <a:r>
              <a:rPr sz="2800" spc="-10" dirty="0">
                <a:latin typeface="Calibri"/>
                <a:cs typeface="Calibri"/>
              </a:rPr>
              <a:t>server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process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to</a:t>
            </a:r>
            <a:r>
              <a:rPr sz="2800" spc="-5" dirty="0">
                <a:latin typeface="Calibri"/>
                <a:cs typeface="Calibri"/>
              </a:rPr>
              <a:t> be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running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all the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time and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waiting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for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client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processes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to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connect.</a:t>
            </a:r>
            <a:endParaRPr sz="2800">
              <a:latin typeface="Calibri"/>
              <a:cs typeface="Calibri"/>
            </a:endParaRPr>
          </a:p>
          <a:p>
            <a:pPr marL="321945" indent="-309880">
              <a:lnSpc>
                <a:spcPct val="100000"/>
              </a:lnSpc>
              <a:spcBef>
                <a:spcPts val="620"/>
              </a:spcBef>
              <a:buFont typeface="Arial MT"/>
              <a:buChar char="•"/>
              <a:tabLst>
                <a:tab pos="321945" algn="l"/>
                <a:tab pos="322580" algn="l"/>
              </a:tabLst>
            </a:pP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responsibility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spc="-15" dirty="0">
                <a:latin typeface="Calibri"/>
                <a:cs typeface="Calibri"/>
              </a:rPr>
              <a:t>shared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between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peers.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ts val="3020"/>
              </a:lnSpc>
              <a:spcBef>
                <a:spcPts val="104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computer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connected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to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Internet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provide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service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one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time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receive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service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another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time.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3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computer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even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provide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receive</a:t>
            </a:r>
            <a:r>
              <a:rPr sz="2800" spc="-5" dirty="0">
                <a:latin typeface="Calibri"/>
                <a:cs typeface="Calibri"/>
              </a:rPr>
              <a:t> services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same</a:t>
            </a:r>
            <a:r>
              <a:rPr sz="2800" dirty="0">
                <a:latin typeface="Calibri"/>
                <a:cs typeface="Calibri"/>
              </a:rPr>
              <a:t> time.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Internet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telephony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file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sharing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indeed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peer-to-peer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activity.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913917"/>
            <a:ext cx="10293985" cy="271272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8600" algn="just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rlito"/>
                <a:cs typeface="Carlito"/>
              </a:rPr>
              <a:t>Communication </a:t>
            </a:r>
            <a:r>
              <a:rPr sz="2800" spc="-5" dirty="0">
                <a:latin typeface="Carlito"/>
                <a:cs typeface="Carlito"/>
              </a:rPr>
              <a:t>is </a:t>
            </a:r>
            <a:r>
              <a:rPr sz="2800" spc="-10" dirty="0">
                <a:latin typeface="Carlito"/>
                <a:cs typeface="Carlito"/>
              </a:rPr>
              <a:t>achieved </a:t>
            </a:r>
            <a:r>
              <a:rPr sz="2800" spc="-15" dirty="0">
                <a:latin typeface="Carlito"/>
                <a:cs typeface="Carlito"/>
              </a:rPr>
              <a:t>through </a:t>
            </a:r>
            <a:r>
              <a:rPr sz="2800" spc="-10" dirty="0">
                <a:latin typeface="Carlito"/>
                <a:cs typeface="Carlito"/>
              </a:rPr>
              <a:t>commands </a:t>
            </a:r>
            <a:r>
              <a:rPr sz="2800" spc="-5" dirty="0">
                <a:latin typeface="Carlito"/>
                <a:cs typeface="Carlito"/>
              </a:rPr>
              <a:t>and</a:t>
            </a:r>
            <a:r>
              <a:rPr sz="2800" spc="15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responses.</a:t>
            </a:r>
            <a:endParaRPr sz="2800">
              <a:latin typeface="Carlito"/>
              <a:cs typeface="Carlito"/>
            </a:endParaRPr>
          </a:p>
          <a:p>
            <a:pPr marL="241300" marR="57150" indent="-228600" algn="just">
              <a:lnSpc>
                <a:spcPts val="3020"/>
              </a:lnSpc>
              <a:spcBef>
                <a:spcPts val="105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rlito"/>
                <a:cs typeface="Carlito"/>
              </a:rPr>
              <a:t>During </a:t>
            </a:r>
            <a:r>
              <a:rPr sz="2800" spc="-5" dirty="0">
                <a:latin typeface="Carlito"/>
                <a:cs typeface="Carlito"/>
              </a:rPr>
              <a:t>this </a:t>
            </a:r>
            <a:r>
              <a:rPr sz="2800" spc="-20" dirty="0">
                <a:latin typeface="Carlito"/>
                <a:cs typeface="Carlito"/>
              </a:rPr>
              <a:t>control </a:t>
            </a:r>
            <a:r>
              <a:rPr sz="2800" spc="-5" dirty="0">
                <a:latin typeface="Carlito"/>
                <a:cs typeface="Carlito"/>
              </a:rPr>
              <a:t>connection, </a:t>
            </a:r>
            <a:r>
              <a:rPr sz="2800" spc="-10" dirty="0">
                <a:latin typeface="Carlito"/>
                <a:cs typeface="Carlito"/>
              </a:rPr>
              <a:t>commands </a:t>
            </a:r>
            <a:r>
              <a:rPr sz="2800" spc="-15" dirty="0">
                <a:latin typeface="Carlito"/>
                <a:cs typeface="Carlito"/>
              </a:rPr>
              <a:t>are sent </a:t>
            </a:r>
            <a:r>
              <a:rPr sz="2800" spc="-20" dirty="0">
                <a:latin typeface="Carlito"/>
                <a:cs typeface="Carlito"/>
              </a:rPr>
              <a:t>from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client </a:t>
            </a:r>
            <a:r>
              <a:rPr sz="2800" spc="-15" dirty="0">
                <a:latin typeface="Carlito"/>
                <a:cs typeface="Carlito"/>
              </a:rPr>
              <a:t>to  </a:t>
            </a:r>
            <a:r>
              <a:rPr sz="2800" spc="-5" dirty="0">
                <a:latin typeface="Carlito"/>
                <a:cs typeface="Carlito"/>
              </a:rPr>
              <a:t>the server and </a:t>
            </a:r>
            <a:r>
              <a:rPr sz="2800" spc="-10" dirty="0">
                <a:latin typeface="Carlito"/>
                <a:cs typeface="Carlito"/>
              </a:rPr>
              <a:t>responses </a:t>
            </a:r>
            <a:r>
              <a:rPr sz="2800" spc="-15" dirty="0">
                <a:latin typeface="Carlito"/>
                <a:cs typeface="Carlito"/>
              </a:rPr>
              <a:t>are sent </a:t>
            </a:r>
            <a:r>
              <a:rPr sz="2800" spc="-20" dirty="0">
                <a:latin typeface="Carlito"/>
                <a:cs typeface="Carlito"/>
              </a:rPr>
              <a:t>from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server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the</a:t>
            </a:r>
            <a:r>
              <a:rPr sz="2800" spc="18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client.</a:t>
            </a:r>
            <a:endParaRPr sz="2800">
              <a:latin typeface="Carlito"/>
              <a:cs typeface="Carlito"/>
            </a:endParaRPr>
          </a:p>
          <a:p>
            <a:pPr marL="241300" marR="5080" indent="-228600" algn="just">
              <a:lnSpc>
                <a:spcPts val="302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rlito"/>
                <a:cs typeface="Carlito"/>
              </a:rPr>
              <a:t>Commands, </a:t>
            </a:r>
            <a:r>
              <a:rPr sz="2800" spc="-5" dirty="0">
                <a:latin typeface="Carlito"/>
                <a:cs typeface="Carlito"/>
              </a:rPr>
              <a:t>which </a:t>
            </a:r>
            <a:r>
              <a:rPr sz="2800" spc="-20" dirty="0">
                <a:latin typeface="Carlito"/>
                <a:cs typeface="Carlito"/>
              </a:rPr>
              <a:t>are </a:t>
            </a:r>
            <a:r>
              <a:rPr sz="2800" spc="-15" dirty="0">
                <a:latin typeface="Carlito"/>
                <a:cs typeface="Carlito"/>
              </a:rPr>
              <a:t>sent </a:t>
            </a:r>
            <a:r>
              <a:rPr sz="2800" spc="-20" dirty="0">
                <a:latin typeface="Carlito"/>
                <a:cs typeface="Carlito"/>
              </a:rPr>
              <a:t>from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FTP client </a:t>
            </a:r>
            <a:r>
              <a:rPr sz="2800" spc="-20" dirty="0">
                <a:latin typeface="Carlito"/>
                <a:cs typeface="Carlito"/>
              </a:rPr>
              <a:t>control </a:t>
            </a:r>
            <a:r>
              <a:rPr sz="2800" spc="-15" dirty="0">
                <a:latin typeface="Carlito"/>
                <a:cs typeface="Carlito"/>
              </a:rPr>
              <a:t>process, </a:t>
            </a:r>
            <a:r>
              <a:rPr sz="2800" spc="-20" dirty="0">
                <a:latin typeface="Carlito"/>
                <a:cs typeface="Carlito"/>
              </a:rPr>
              <a:t>are </a:t>
            </a:r>
            <a:r>
              <a:rPr sz="2800" spc="-15" dirty="0">
                <a:latin typeface="Carlito"/>
                <a:cs typeface="Carlito"/>
              </a:rPr>
              <a:t>in 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20" dirty="0">
                <a:latin typeface="Carlito"/>
                <a:cs typeface="Carlito"/>
              </a:rPr>
              <a:t>form </a:t>
            </a:r>
            <a:r>
              <a:rPr sz="2800" spc="-5" dirty="0">
                <a:latin typeface="Carlito"/>
                <a:cs typeface="Carlito"/>
              </a:rPr>
              <a:t>of ASCII </a:t>
            </a:r>
            <a:r>
              <a:rPr sz="2800" spc="-10" dirty="0">
                <a:latin typeface="Carlito"/>
                <a:cs typeface="Carlito"/>
              </a:rPr>
              <a:t>uppercase, </a:t>
            </a:r>
            <a:r>
              <a:rPr sz="2800" spc="-5" dirty="0">
                <a:latin typeface="Carlito"/>
                <a:cs typeface="Carlito"/>
              </a:rPr>
              <a:t>which </a:t>
            </a:r>
            <a:r>
              <a:rPr sz="2800" spc="-20" dirty="0">
                <a:latin typeface="Carlito"/>
                <a:cs typeface="Carlito"/>
              </a:rPr>
              <a:t>may </a:t>
            </a:r>
            <a:r>
              <a:rPr sz="2800" spc="-5" dirty="0">
                <a:latin typeface="Carlito"/>
                <a:cs typeface="Carlito"/>
              </a:rPr>
              <a:t>or </a:t>
            </a:r>
            <a:r>
              <a:rPr sz="2800" spc="-20" dirty="0">
                <a:latin typeface="Carlito"/>
                <a:cs typeface="Carlito"/>
              </a:rPr>
              <a:t>may </a:t>
            </a:r>
            <a:r>
              <a:rPr sz="2800" spc="-10" dirty="0">
                <a:latin typeface="Carlito"/>
                <a:cs typeface="Carlito"/>
              </a:rPr>
              <a:t>not </a:t>
            </a:r>
            <a:r>
              <a:rPr sz="2800" spc="-5" dirty="0">
                <a:latin typeface="Carlito"/>
                <a:cs typeface="Carlito"/>
              </a:rPr>
              <a:t>be </a:t>
            </a:r>
            <a:r>
              <a:rPr sz="2800" spc="-20" dirty="0">
                <a:latin typeface="Carlito"/>
                <a:cs typeface="Carlito"/>
              </a:rPr>
              <a:t>followed </a:t>
            </a:r>
            <a:r>
              <a:rPr sz="2800" spc="-15" dirty="0">
                <a:latin typeface="Carlito"/>
                <a:cs typeface="Carlito"/>
              </a:rPr>
              <a:t>by </a:t>
            </a:r>
            <a:r>
              <a:rPr sz="2800" spc="-5" dirty="0">
                <a:latin typeface="Carlito"/>
                <a:cs typeface="Carlito"/>
              </a:rPr>
              <a:t>an  </a:t>
            </a:r>
            <a:r>
              <a:rPr sz="2800" spc="-10" dirty="0">
                <a:latin typeface="Carlito"/>
                <a:cs typeface="Carlito"/>
              </a:rPr>
              <a:t>argument.</a:t>
            </a:r>
            <a:endParaRPr sz="28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73795711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50984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45" dirty="0"/>
              <a:t>Some </a:t>
            </a:r>
            <a:r>
              <a:rPr spc="-310" dirty="0"/>
              <a:t>FTP</a:t>
            </a:r>
            <a:r>
              <a:rPr spc="-565" dirty="0"/>
              <a:t> </a:t>
            </a:r>
            <a:r>
              <a:rPr spc="-250" dirty="0"/>
              <a:t>commands..</a:t>
            </a:r>
          </a:p>
        </p:txBody>
      </p:sp>
      <p:sp>
        <p:nvSpPr>
          <p:cNvPr id="3" name="object 3"/>
          <p:cNvSpPr/>
          <p:nvPr/>
        </p:nvSpPr>
        <p:spPr>
          <a:xfrm>
            <a:off x="1423415" y="1825767"/>
            <a:ext cx="9121416" cy="37962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428158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600" y="685800"/>
            <a:ext cx="9585960" cy="3189976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FTP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command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generates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least one</a:t>
            </a:r>
            <a:r>
              <a:rPr sz="24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response.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response has two parts: </a:t>
            </a:r>
            <a:r>
              <a:rPr sz="2400" spc="-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400" spc="-10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three-digit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followed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sz="2400" spc="2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marR="5080" indent="-228600">
              <a:lnSpc>
                <a:spcPts val="3020"/>
              </a:lnSpc>
              <a:spcBef>
                <a:spcPts val="1045"/>
              </a:spcBef>
              <a:buFont typeface="Arial"/>
              <a:buChar char="•"/>
              <a:tabLst>
                <a:tab pos="321945" algn="l"/>
                <a:tab pos="322580" algn="l"/>
              </a:tabLst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numeric part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defines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code;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defines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needed 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parameters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further</a:t>
            </a:r>
            <a:r>
              <a:rPr sz="24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explanations.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8600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spc="-2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</a:t>
            </a:r>
            <a:r>
              <a:rPr sz="2400" spc="-10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defines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status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400" spc="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command.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1945" indent="-30988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21945" algn="l"/>
                <a:tab pos="322580" algn="l"/>
              </a:tabLst>
            </a:pP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spc="-10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 digit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defines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area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the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status</a:t>
            </a:r>
            <a:r>
              <a:rPr sz="2400" spc="2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applies.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1945" indent="-30988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321945" algn="l"/>
                <a:tab pos="322580" algn="l"/>
              </a:tabLst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spc="-1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third </a:t>
            </a:r>
            <a:r>
              <a:rPr sz="2400" spc="-10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provides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</a:t>
            </a:r>
            <a:r>
              <a:rPr sz="24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169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3951604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45" dirty="0"/>
              <a:t>Some</a:t>
            </a:r>
            <a:r>
              <a:rPr spc="-395" dirty="0"/>
              <a:t> </a:t>
            </a:r>
            <a:r>
              <a:rPr spc="-220" dirty="0"/>
              <a:t>responses..</a:t>
            </a:r>
          </a:p>
        </p:txBody>
      </p:sp>
      <p:sp>
        <p:nvSpPr>
          <p:cNvPr id="3" name="object 3"/>
          <p:cNvSpPr/>
          <p:nvPr/>
        </p:nvSpPr>
        <p:spPr>
          <a:xfrm>
            <a:off x="1257299" y="2299805"/>
            <a:ext cx="9888909" cy="30812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805194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947115"/>
            <a:ext cx="10339705" cy="4128694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41300" marR="1170940" indent="-228600">
              <a:lnSpc>
                <a:spcPts val="3030"/>
              </a:lnSpc>
              <a:spcBef>
                <a:spcPts val="4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creation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 </a:t>
            </a:r>
            <a:r>
              <a:rPr sz="2800" spc="-20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sz="2800" spc="-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connection is </a:t>
            </a:r>
            <a:r>
              <a:rPr sz="2800" spc="-2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 </a:t>
            </a:r>
            <a:r>
              <a:rPr sz="2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connection.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170940">
              <a:lnSpc>
                <a:spcPts val="3030"/>
              </a:lnSpc>
              <a:spcBef>
                <a:spcPts val="475"/>
              </a:spcBef>
              <a:tabLst>
                <a:tab pos="241300" algn="l"/>
              </a:tabLst>
            </a:pPr>
            <a:r>
              <a:rPr lang="en-US" sz="280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280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teps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4490" indent="-352425">
              <a:lnSpc>
                <a:spcPct val="100000"/>
              </a:lnSpc>
              <a:spcBef>
                <a:spcPts val="660"/>
              </a:spcBef>
              <a:buAutoNum type="arabicPeriod"/>
              <a:tabLst>
                <a:tab pos="365125" algn="l"/>
                <a:tab pos="2025650" algn="l"/>
              </a:tabLst>
            </a:pP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client,	issues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800" spc="-1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passive </a:t>
            </a:r>
            <a:r>
              <a:rPr sz="2800" spc="-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ephemeral</a:t>
            </a:r>
            <a:r>
              <a:rPr sz="2800" spc="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port</a:t>
            </a:r>
            <a:r>
              <a:rPr lang="en-US" sz="2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because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client that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issues </a:t>
            </a:r>
            <a:r>
              <a:rPr sz="2800" spc="-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800" spc="-10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commands </a:t>
            </a:r>
            <a:r>
              <a:rPr sz="2800" spc="-2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sz="2800" spc="-1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transferring</a:t>
            </a:r>
            <a:r>
              <a:rPr sz="2800" spc="240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files.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916305">
              <a:lnSpc>
                <a:spcPts val="3020"/>
              </a:lnSpc>
              <a:spcBef>
                <a:spcPts val="1055"/>
              </a:spcBef>
              <a:buAutoNum type="arabicPeriod" startAt="2"/>
              <a:tabLst>
                <a:tab pos="365125" algn="l"/>
              </a:tabLst>
            </a:pP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client </a:t>
            </a:r>
            <a:r>
              <a:rPr sz="2800" spc="-10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sends this port number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server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  command.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99695">
              <a:lnSpc>
                <a:spcPts val="3020"/>
              </a:lnSpc>
              <a:spcBef>
                <a:spcPts val="1005"/>
              </a:spcBef>
              <a:buAutoNum type="arabicPeriod" startAt="2"/>
              <a:tabLst>
                <a:tab pos="365125" algn="l"/>
              </a:tabLst>
            </a:pP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server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receives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 number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sz="2800" spc="-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issues an </a:t>
            </a:r>
            <a:r>
              <a:rPr sz="2800" spc="-10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 open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wellknown port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and the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received ephemeral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</a:t>
            </a:r>
            <a:r>
              <a:rPr sz="2800" spc="1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71563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793493"/>
            <a:ext cx="10290810" cy="313753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41300" marR="73660" indent="-228600">
              <a:lnSpc>
                <a:spcPts val="3030"/>
              </a:lnSpc>
              <a:spcBef>
                <a:spcPts val="4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client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</a:t>
            </a:r>
            <a:r>
              <a:rPr sz="2800" spc="-1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define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file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transferred,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data,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</a:t>
            </a:r>
            <a:r>
              <a:rPr sz="2800" spc="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marR="786765" indent="-228600">
              <a:lnSpc>
                <a:spcPts val="302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Before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sending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file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connection, </a:t>
            </a:r>
            <a:r>
              <a:rPr sz="2800" spc="-20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prepare </a:t>
            </a:r>
            <a:r>
              <a:rPr sz="2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</a:t>
            </a:r>
            <a:r>
              <a:rPr sz="28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connection.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marR="5080" indent="-228600">
              <a:lnSpc>
                <a:spcPts val="3020"/>
              </a:lnSpc>
              <a:spcBef>
                <a:spcPts val="1010"/>
              </a:spcBef>
              <a:buFont typeface="Arial"/>
              <a:buChar char="•"/>
              <a:tabLst>
                <a:tab pos="321945" algn="l"/>
                <a:tab pos="322580" algn="l"/>
              </a:tabLst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800" spc="-1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heterogeneity problem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resolved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defining </a:t>
            </a:r>
            <a:r>
              <a:rPr sz="2800" spc="-10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</a:t>
            </a:r>
            <a:r>
              <a:rPr sz="2800" spc="-1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attributes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communication: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1945" indent="-309880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321945" algn="l"/>
                <a:tab pos="322580" algn="l"/>
              </a:tabLst>
            </a:pP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file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type,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structure,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</a:t>
            </a:r>
            <a:r>
              <a:rPr sz="2800" spc="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</a:t>
            </a:r>
            <a:r>
              <a:rPr sz="2800" spc="-5" dirty="0">
                <a:latin typeface="Carlito"/>
                <a:cs typeface="Carlito"/>
              </a:rPr>
              <a:t>.</a:t>
            </a:r>
            <a:endParaRPr sz="280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50341751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561212"/>
            <a:ext cx="10262235" cy="453457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241300" marR="1060450" indent="-228600">
              <a:lnSpc>
                <a:spcPts val="2690"/>
              </a:lnSpc>
              <a:spcBef>
                <a:spcPts val="74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FTP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following </a:t>
            </a:r>
            <a:r>
              <a:rPr sz="2400" spc="-10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file </a:t>
            </a:r>
            <a:r>
              <a:rPr sz="2400" spc="-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across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connection: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8600">
              <a:lnSpc>
                <a:spcPct val="100000"/>
              </a:lnSpc>
              <a:spcBef>
                <a:spcPts val="34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ASCII file, EBCDIC file, or image</a:t>
            </a:r>
            <a:r>
              <a:rPr sz="24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file.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marR="5080" indent="-228600">
              <a:lnSpc>
                <a:spcPts val="2690"/>
              </a:lnSpc>
              <a:spcBef>
                <a:spcPts val="99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may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: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file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structure,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record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structure,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 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8600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spc="-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file </a:t>
            </a:r>
            <a:r>
              <a:rPr sz="2400" spc="-1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format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(used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default)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no</a:t>
            </a:r>
            <a:r>
              <a:rPr sz="2400" spc="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8600">
              <a:lnSpc>
                <a:spcPct val="100000"/>
              </a:lnSpc>
              <a:spcBef>
                <a:spcPts val="33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 </a:t>
            </a:r>
            <a:r>
              <a:rPr sz="2400" spc="-20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stream </a:t>
            </a:r>
            <a:r>
              <a:rPr sz="2400" spc="-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2400" spc="120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bytes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marR="543560" indent="-228600">
              <a:lnSpc>
                <a:spcPts val="2690"/>
              </a:lnSpc>
              <a:spcBef>
                <a:spcPts val="98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sz="2400" spc="-20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record </a:t>
            </a:r>
            <a:r>
              <a:rPr sz="2400" spc="-1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file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divided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records.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can be 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only with </a:t>
            </a:r>
            <a:r>
              <a:rPr sz="2400" spc="-20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sz="2400" spc="20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files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marR="369570" indent="-228600">
              <a:lnSpc>
                <a:spcPts val="2690"/>
              </a:lnSpc>
              <a:spcBef>
                <a:spcPts val="994"/>
              </a:spcBef>
              <a:buFont typeface="Arial"/>
              <a:buChar char="•"/>
              <a:tabLst>
                <a:tab pos="321945" algn="l"/>
                <a:tab pos="322580" algn="l"/>
              </a:tabLst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sz="2400" spc="-1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structure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file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divided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pages,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each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  having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 number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</a:t>
            </a:r>
            <a:r>
              <a:rPr sz="2400"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header.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8600">
              <a:lnSpc>
                <a:spcPct val="100000"/>
              </a:lnSpc>
              <a:spcBef>
                <a:spcPts val="34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pages can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stored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accessed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randomly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sz="2400" spc="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sequentially.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74539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400" y="1219200"/>
            <a:ext cx="10311130" cy="3649979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41300" marR="5080" indent="-228600">
              <a:lnSpc>
                <a:spcPts val="3030"/>
              </a:lnSpc>
              <a:spcBef>
                <a:spcPts val="4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</a:t>
            </a:r>
            <a:r>
              <a:rPr sz="2800" spc="-1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</a:t>
            </a:r>
            <a:r>
              <a:rPr sz="2800" spc="-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modes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stream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mode,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block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mode, or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compressed 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marR="99060" indent="-228600">
              <a:lnSpc>
                <a:spcPts val="302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800" spc="-20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stream </a:t>
            </a:r>
            <a:r>
              <a:rPr sz="2800" spc="-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default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mode;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are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delivered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FTP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 </a:t>
            </a:r>
            <a:r>
              <a:rPr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TCP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stream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2800" spc="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bytes.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1945" indent="-30988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321945" algn="l"/>
                <a:tab pos="322580" algn="l"/>
              </a:tabLst>
            </a:pP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sz="2800" spc="-10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block </a:t>
            </a:r>
            <a:r>
              <a:rPr sz="2800" spc="-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delivered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FTP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TCP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sz="28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blocks.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case,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block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preceded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sz="2800" spc="-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800" spc="-1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3-byte</a:t>
            </a:r>
            <a:r>
              <a:rPr sz="2800" spc="204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0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header.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marR="111125" indent="-228600">
              <a:lnSpc>
                <a:spcPts val="3030"/>
              </a:lnSpc>
              <a:spcBef>
                <a:spcPts val="105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byte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called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block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descriptor;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bytes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 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size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block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sz="28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bytes.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57294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793493"/>
            <a:ext cx="10226675" cy="288163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41300" marR="5080" indent="-228600">
              <a:lnSpc>
                <a:spcPts val="3030"/>
              </a:lnSpc>
              <a:spcBef>
                <a:spcPts val="4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File </a:t>
            </a:r>
            <a:r>
              <a:rPr sz="2800" spc="-2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occurs over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connection under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commands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sent over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</a:t>
            </a:r>
            <a:r>
              <a:rPr sz="28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connection.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file </a:t>
            </a:r>
            <a:r>
              <a:rPr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FTP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means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2800" spc="-1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  <a:r>
              <a:rPr sz="2800" spc="12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things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2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etrieving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file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(server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client),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1945" indent="-30988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321945" algn="l"/>
                <a:tab pos="322580" algn="l"/>
              </a:tabLst>
            </a:pPr>
            <a:r>
              <a:rPr lang="en-US"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280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toring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file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(client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sz="28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server),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28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irectory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listing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(server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sz="28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client).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10246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42972" y="149558"/>
            <a:ext cx="7144080" cy="64158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0284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8154034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Example</a:t>
            </a:r>
            <a:r>
              <a:rPr sz="4400" spc="-5" dirty="0"/>
              <a:t> </a:t>
            </a:r>
            <a:r>
              <a:rPr sz="4400" spc="-10" dirty="0"/>
              <a:t>of</a:t>
            </a:r>
            <a:r>
              <a:rPr sz="4400" spc="-5" dirty="0"/>
              <a:t> </a:t>
            </a:r>
            <a:r>
              <a:rPr sz="4400" dirty="0"/>
              <a:t>a</a:t>
            </a:r>
            <a:r>
              <a:rPr sz="4400" spc="15" dirty="0"/>
              <a:t> </a:t>
            </a:r>
            <a:r>
              <a:rPr sz="4400" spc="-10" dirty="0"/>
              <a:t>peer-to-peer</a:t>
            </a:r>
            <a:r>
              <a:rPr sz="4400" dirty="0"/>
              <a:t> </a:t>
            </a:r>
            <a:r>
              <a:rPr sz="4400" spc="-10" dirty="0"/>
              <a:t>paradigm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6023" y="1690123"/>
            <a:ext cx="8616134" cy="4559583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35369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25" dirty="0"/>
              <a:t>Security </a:t>
            </a:r>
            <a:r>
              <a:rPr spc="-229" dirty="0"/>
              <a:t>for</a:t>
            </a:r>
            <a:r>
              <a:rPr spc="-480" dirty="0"/>
              <a:t> </a:t>
            </a:r>
            <a:r>
              <a:rPr spc="-310" dirty="0"/>
              <a:t>FTP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10240645" cy="352234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 marR="275590" indent="-228600">
              <a:lnSpc>
                <a:spcPct val="90000"/>
              </a:lnSpc>
              <a:spcBef>
                <a:spcPts val="43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Although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FTP </a:t>
            </a:r>
            <a:r>
              <a:rPr sz="2800" spc="-1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requires </a:t>
            </a:r>
            <a:r>
              <a:rPr sz="2800" spc="-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800" spc="-1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password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password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sent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plaintext 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(unencrypted),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means it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intercepted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 </a:t>
            </a:r>
            <a:r>
              <a:rPr sz="2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attacker.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marR="5080" indent="-228600">
              <a:lnSpc>
                <a:spcPts val="3020"/>
              </a:lnSpc>
              <a:spcBef>
                <a:spcPts val="1055"/>
              </a:spcBef>
              <a:buFont typeface="Arial"/>
              <a:buChar char="•"/>
              <a:tabLst>
                <a:tab pos="321945" algn="l"/>
                <a:tab pos="322580" algn="l"/>
              </a:tabLst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connection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</a:t>
            </a:r>
            <a:r>
              <a:rPr sz="2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transfers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plaintext,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is </a:t>
            </a:r>
            <a:r>
              <a:rPr sz="2800" spc="-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insecure.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marR="557530" indent="-228600">
              <a:lnSpc>
                <a:spcPts val="302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secure,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can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 a </a:t>
            </a:r>
            <a:r>
              <a:rPr sz="2800" spc="-1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Secure </a:t>
            </a:r>
            <a:r>
              <a:rPr sz="2800" spc="-2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Socket </a:t>
            </a:r>
            <a:r>
              <a:rPr sz="2800" spc="-2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Layer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FTP  application </a:t>
            </a:r>
            <a:r>
              <a:rPr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layer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</a:t>
            </a:r>
            <a:r>
              <a:rPr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TCP</a:t>
            </a:r>
            <a:r>
              <a:rPr sz="28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layer.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case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FTP is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called</a:t>
            </a:r>
            <a:r>
              <a:rPr sz="28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0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SSL-FTP.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54617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33572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Electronic</a:t>
            </a:r>
            <a:r>
              <a:rPr spc="-3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19046"/>
            <a:ext cx="10222865" cy="4021998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7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Electronic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mail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(or </a:t>
            </a:r>
            <a:r>
              <a:rPr sz="240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allows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users to </a:t>
            </a:r>
            <a:r>
              <a:rPr sz="2400" spc="-1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exchange</a:t>
            </a:r>
            <a:r>
              <a:rPr sz="2400" spc="-2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messages.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marR="5080" indent="-228600">
              <a:lnSpc>
                <a:spcPts val="2500"/>
              </a:lnSpc>
              <a:spcBef>
                <a:spcPts val="975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an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such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sz="24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FTP,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server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running all the  time,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waiting 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request from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client.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6230" indent="-304165">
              <a:lnSpc>
                <a:spcPct val="100000"/>
              </a:lnSpc>
              <a:spcBef>
                <a:spcPts val="400"/>
              </a:spcBef>
              <a:buFont typeface="Arial"/>
              <a:buChar char="•"/>
              <a:tabLst>
                <a:tab pos="315595" algn="l"/>
                <a:tab pos="316865" algn="l"/>
              </a:tabLst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the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request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arrives,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server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provides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4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service.</a:t>
            </a:r>
          </a:p>
          <a:p>
            <a:pPr marL="241300" indent="-228600">
              <a:lnSpc>
                <a:spcPct val="100000"/>
              </a:lnSpc>
              <a:spcBef>
                <a:spcPts val="37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request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</a:t>
            </a:r>
            <a:r>
              <a:rPr sz="24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response.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6230" indent="-304165">
              <a:lnSpc>
                <a:spcPct val="100000"/>
              </a:lnSpc>
              <a:spcBef>
                <a:spcPts val="375"/>
              </a:spcBef>
              <a:buFont typeface="Arial"/>
              <a:buChar char="•"/>
              <a:tabLst>
                <a:tab pos="315595" algn="l"/>
                <a:tab pos="316865" algn="l"/>
              </a:tabLst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of electronic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mail, the </a:t>
            </a:r>
            <a:r>
              <a:rPr sz="2400" spc="-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situation </a:t>
            </a:r>
            <a:r>
              <a:rPr sz="240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sz="2400" spc="-8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8600">
              <a:lnSpc>
                <a:spcPct val="100000"/>
              </a:lnSpc>
              <a:spcBef>
                <a:spcPts val="384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 is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considered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400" spc="-1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one-way</a:t>
            </a:r>
            <a:r>
              <a:rPr sz="2400" spc="-2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transaction.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8600">
              <a:lnSpc>
                <a:spcPct val="100000"/>
              </a:lnSpc>
              <a:spcBef>
                <a:spcPts val="37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4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24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sz="2400" spc="-1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</a:t>
            </a:r>
            <a:r>
              <a:rPr sz="2400" spc="-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sz="2400" spc="2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respond.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marR="709295" indent="-228600">
              <a:lnSpc>
                <a:spcPct val="8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neither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feasible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 logical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 a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server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wait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until  someone sends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sz="24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e-mail.</a:t>
            </a:r>
          </a:p>
        </p:txBody>
      </p:sp>
    </p:spTree>
    <p:extLst>
      <p:ext uri="{BB962C8B-B14F-4D97-AF65-F5344CB8AC3E}">
        <p14:creationId xmlns:p14="http://schemas.microsoft.com/office/powerpoint/2010/main" val="421298028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764540"/>
            <a:ext cx="9740900" cy="215091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indent="-228600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idea of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client/ server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programming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implemented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sz="2400" spc="-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another</a:t>
            </a:r>
            <a:r>
              <a:rPr sz="2400" spc="1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way: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8600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some </a:t>
            </a:r>
            <a:r>
              <a:rPr sz="2400" spc="-1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intermediate </a:t>
            </a:r>
            <a:r>
              <a:rPr sz="2400" spc="-2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computers</a:t>
            </a:r>
            <a:r>
              <a:rPr sz="2400" spc="10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(servers).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marR="831850" indent="-228600">
              <a:lnSpc>
                <a:spcPts val="3020"/>
              </a:lnSpc>
              <a:spcBef>
                <a:spcPts val="1045"/>
              </a:spcBef>
              <a:buFont typeface="Arial"/>
              <a:buChar char="•"/>
              <a:tabLst>
                <a:tab pos="321945" algn="l"/>
                <a:tab pos="322580" algn="l"/>
              </a:tabLst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users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</a:t>
            </a:r>
            <a:r>
              <a:rPr sz="2400" spc="-1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client </a:t>
            </a:r>
            <a:r>
              <a:rPr sz="2400" spc="-2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programs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want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intermediate servers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apply the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client/server</a:t>
            </a:r>
            <a:r>
              <a:rPr sz="2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paradigm.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69443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49174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Architecture </a:t>
            </a:r>
            <a:r>
              <a:rPr spc="-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pc="-5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59966"/>
            <a:ext cx="10315575" cy="3355919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241300" marR="191135" indent="-228600">
              <a:lnSpc>
                <a:spcPct val="80000"/>
              </a:lnSpc>
              <a:spcBef>
                <a:spcPts val="76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scenario,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sender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receiver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e-mail, 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Alice and Bob </a:t>
            </a:r>
            <a:r>
              <a:rPr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respectively,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connected via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LAN or a </a:t>
            </a:r>
            <a:r>
              <a:rPr sz="2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WAN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2400" spc="-1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 </a:t>
            </a:r>
            <a:r>
              <a:rPr sz="2400" spc="-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sz="2400" spc="-1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servers.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marR="371475" indent="-228600">
              <a:lnSpc>
                <a:spcPct val="8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administrator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created </a:t>
            </a:r>
            <a:r>
              <a:rPr sz="2400" spc="-1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</a:t>
            </a:r>
            <a:r>
              <a:rPr sz="2400" spc="-1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mailbox 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received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messages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stored.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marR="180340" indent="-228600">
              <a:lnSpc>
                <a:spcPts val="2690"/>
              </a:lnSpc>
              <a:spcBef>
                <a:spcPts val="98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mailbox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 </a:t>
            </a:r>
            <a:r>
              <a:rPr sz="2400" spc="-1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server </a:t>
            </a:r>
            <a:r>
              <a:rPr sz="2400" spc="-2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 </a:t>
            </a:r>
            <a:r>
              <a:rPr sz="2400" spc="-1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drive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special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file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permission  restrictions.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8600">
              <a:lnSpc>
                <a:spcPct val="100000"/>
              </a:lnSpc>
              <a:spcBef>
                <a:spcPts val="34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owner of the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mailbox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access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sz="24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it.</a:t>
            </a:r>
          </a:p>
          <a:p>
            <a:pPr marL="241300" marR="5080" indent="-228600">
              <a:lnSpc>
                <a:spcPct val="80000"/>
              </a:lnSpc>
              <a:spcBef>
                <a:spcPts val="994"/>
              </a:spcBef>
              <a:buFont typeface="Arial"/>
              <a:buChar char="•"/>
              <a:tabLst>
                <a:tab pos="321945" algn="l"/>
                <a:tab pos="322580" algn="l"/>
              </a:tabLst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administrator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created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400" spc="-1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queue (spool)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store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messages 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waiting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sz="24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sent.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93369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54707" y="1132305"/>
            <a:ext cx="8663715" cy="45645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014163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257878"/>
            <a:ext cx="10300335" cy="6083076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75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simple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Alice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Bob 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takes </a:t>
            </a:r>
            <a:r>
              <a:rPr sz="2400" spc="-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nine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sz="2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steps.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marR="5080" indent="-228600">
              <a:lnSpc>
                <a:spcPts val="2500"/>
              </a:lnSpc>
              <a:spcBef>
                <a:spcPts val="975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Alice and Bob use </a:t>
            </a:r>
            <a:r>
              <a:rPr sz="2400" spc="-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agents: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User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Agent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(UA),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Mail </a:t>
            </a:r>
            <a:r>
              <a:rPr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 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Agent </a:t>
            </a:r>
            <a:r>
              <a:rPr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(MTA),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Message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Access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Agent</a:t>
            </a:r>
            <a:r>
              <a:rPr sz="24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(MAA).</a:t>
            </a:r>
          </a:p>
          <a:p>
            <a:pPr marL="241300" marR="586105" indent="-228600">
              <a:lnSpc>
                <a:spcPts val="25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Alice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needs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send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message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Bob, she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runs a </a:t>
            </a:r>
            <a:r>
              <a:rPr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UA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 prepare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message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send it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sz="24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server.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marR="144780" indent="-228600">
              <a:lnSpc>
                <a:spcPct val="80000"/>
              </a:lnSpc>
              <a:spcBef>
                <a:spcPts val="1015"/>
              </a:spcBef>
              <a:buFont typeface="Arial"/>
              <a:buChar char="•"/>
              <a:tabLst>
                <a:tab pos="315595" algn="l"/>
                <a:tab pos="316865" algn="l"/>
              </a:tabLst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 </a:t>
            </a:r>
            <a:r>
              <a:rPr sz="2400" spc="-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server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site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uses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queue (spool)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store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messages waiting 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sent.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marR="33655" indent="-228600">
              <a:lnSpc>
                <a:spcPts val="2500"/>
              </a:lnSpc>
              <a:spcBef>
                <a:spcPts val="969"/>
              </a:spcBef>
              <a:buFont typeface="Arial"/>
              <a:buChar char="•"/>
              <a:tabLst>
                <a:tab pos="390525" algn="l"/>
                <a:tab pos="391160" algn="l"/>
              </a:tabLst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message, </a:t>
            </a:r>
            <a:r>
              <a:rPr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needs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sent through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Internet from 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Alice’s 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site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Bob’s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site using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MTA</a:t>
            </a:r>
            <a:r>
              <a:rPr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6230" indent="-304165">
              <a:lnSpc>
                <a:spcPct val="100000"/>
              </a:lnSpc>
              <a:spcBef>
                <a:spcPts val="405"/>
              </a:spcBef>
              <a:buFont typeface="Arial"/>
              <a:buChar char="•"/>
              <a:tabLst>
                <a:tab pos="315595" algn="l"/>
                <a:tab pos="316865" algn="l"/>
              </a:tabLst>
            </a:pP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</a:t>
            </a:r>
            <a:r>
              <a:rPr sz="2400" spc="-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message </a:t>
            </a:r>
            <a:r>
              <a:rPr sz="2400" spc="-2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 </a:t>
            </a:r>
            <a:r>
              <a:rPr sz="2400" spc="-1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agents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needed: one client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server.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marR="48260" indent="-228600">
              <a:lnSpc>
                <a:spcPct val="8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spc="-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server </a:t>
            </a:r>
            <a:r>
              <a:rPr sz="2400" spc="-6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MTA </a:t>
            </a:r>
            <a:r>
              <a:rPr sz="2400" spc="-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needs </a:t>
            </a:r>
            <a:r>
              <a:rPr sz="2400" spc="-1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240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 all the time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not know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a 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client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ask 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connection. The client, on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hand,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 triggered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message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queue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sz="24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sent.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8600">
              <a:lnSpc>
                <a:spcPct val="100000"/>
              </a:lnSpc>
              <a:spcBef>
                <a:spcPts val="37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agent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Bob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site allows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Bob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read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received</a:t>
            </a:r>
            <a:r>
              <a:rPr sz="24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message.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marR="187325" indent="-228600">
              <a:lnSpc>
                <a:spcPts val="2500"/>
              </a:lnSpc>
              <a:spcBef>
                <a:spcPts val="985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Bob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later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uses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sz="2400" spc="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MAA </a:t>
            </a:r>
            <a:r>
              <a:rPr sz="2400" spc="-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client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retrieve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message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MAA</a:t>
            </a:r>
            <a:r>
              <a:rPr sz="2400" spc="-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server 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running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</a:t>
            </a:r>
            <a:r>
              <a:rPr sz="24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server.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56418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707159"/>
            <a:ext cx="10050780" cy="2732479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sz="2400" spc="-1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bypass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mail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server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MTA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server</a:t>
            </a:r>
            <a:r>
              <a:rPr sz="2400" spc="2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directly.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pair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client-server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programs: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message access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programs</a:t>
            </a:r>
            <a:r>
              <a:rPr sz="2400" spc="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needed.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2590" indent="-390525">
              <a:lnSpc>
                <a:spcPct val="100000"/>
              </a:lnSpc>
              <a:spcBef>
                <a:spcPts val="660"/>
              </a:spcBef>
              <a:buClr>
                <a:srgbClr val="000000"/>
              </a:buClr>
              <a:buFont typeface="Arial"/>
              <a:buChar char="•"/>
              <a:tabLst>
                <a:tab pos="402590" algn="l"/>
                <a:tab pos="403225" algn="l"/>
              </a:tabLst>
            </a:pPr>
            <a:r>
              <a:rPr sz="2400" spc="-1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push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program: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client pushes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message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400" spc="2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server.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1945" indent="-30988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321945" algn="l"/>
                <a:tab pos="322580" algn="l"/>
              </a:tabLst>
            </a:pPr>
            <a:r>
              <a:rPr sz="2400" spc="-1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pull 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:The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client needs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pull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message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400" spc="2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server.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marR="5080" indent="-228600">
              <a:lnSpc>
                <a:spcPts val="3020"/>
              </a:lnSpc>
              <a:spcBef>
                <a:spcPts val="105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electronic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mail </a:t>
            </a:r>
            <a:r>
              <a:rPr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needs </a:t>
            </a:r>
            <a:r>
              <a:rPr sz="2400" spc="-1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</a:t>
            </a:r>
            <a:r>
              <a:rPr sz="2400" spc="-2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UAs, </a:t>
            </a:r>
            <a:r>
              <a:rPr sz="2400" spc="-1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</a:t>
            </a:r>
            <a:r>
              <a:rPr sz="2400" spc="-1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pairs </a:t>
            </a:r>
            <a:r>
              <a:rPr sz="2400" spc="-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2400" spc="-6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MTAs </a:t>
            </a:r>
            <a:r>
              <a:rPr sz="2400" spc="-1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(client  </a:t>
            </a:r>
            <a:r>
              <a:rPr sz="2400" spc="-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server), and a </a:t>
            </a:r>
            <a:r>
              <a:rPr sz="2400" spc="-1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 </a:t>
            </a:r>
            <a:r>
              <a:rPr sz="2400" spc="-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MAAs </a:t>
            </a:r>
            <a:r>
              <a:rPr sz="2400" spc="-1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(client </a:t>
            </a:r>
            <a:r>
              <a:rPr sz="2400" spc="-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2400" spc="18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server).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54989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25126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40" dirty="0"/>
              <a:t>User</a:t>
            </a:r>
            <a:r>
              <a:rPr spc="-395" dirty="0"/>
              <a:t> </a:t>
            </a:r>
            <a:r>
              <a:rPr spc="-200" dirty="0"/>
              <a:t>Agent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486646"/>
            <a:ext cx="10203815" cy="3661002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an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electronic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sz="24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marR="487680" indent="-228600">
              <a:lnSpc>
                <a:spcPts val="2690"/>
              </a:lnSpc>
              <a:spcBef>
                <a:spcPts val="97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provides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service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sending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receiving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message</a:t>
            </a:r>
            <a:r>
              <a:rPr sz="2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easier.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marR="127000" indent="-228600">
              <a:lnSpc>
                <a:spcPct val="80000"/>
              </a:lnSpc>
              <a:spcBef>
                <a:spcPts val="1030"/>
              </a:spcBef>
              <a:buFont typeface="Arial"/>
              <a:buChar char="•"/>
              <a:tabLst>
                <a:tab pos="321945" algn="l"/>
                <a:tab pos="322580" algn="l"/>
              </a:tabLst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agent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sz="2400" spc="-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400" spc="-1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software package </a:t>
            </a:r>
            <a:r>
              <a:rPr sz="2400" spc="-2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(program)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composes, reads,  replies 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to,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forwards</a:t>
            </a:r>
            <a:r>
              <a:rPr sz="24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messages.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8600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also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handles </a:t>
            </a:r>
            <a:r>
              <a:rPr sz="2400" spc="-1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 </a:t>
            </a:r>
            <a:r>
              <a:rPr sz="2400" spc="-2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mailboxes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</a:t>
            </a:r>
            <a:r>
              <a:rPr sz="2400" spc="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computers.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8600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 agents: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command-driven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2400" spc="2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GUI-based.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marR="307975" indent="-228600">
              <a:lnSpc>
                <a:spcPts val="2690"/>
              </a:lnSpc>
              <a:spcBef>
                <a:spcPts val="98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command driven user agents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mail,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pine,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 elm.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8600">
              <a:lnSpc>
                <a:spcPct val="100000"/>
              </a:lnSpc>
              <a:spcBef>
                <a:spcPts val="34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GUI-based user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agents are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Eudora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2400" spc="2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Outlook.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30665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29267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70" dirty="0"/>
              <a:t>Sending</a:t>
            </a:r>
            <a:r>
              <a:rPr spc="-380" dirty="0"/>
              <a:t> </a:t>
            </a:r>
            <a:r>
              <a:rPr spc="-65" dirty="0"/>
              <a:t>Mail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509522"/>
            <a:ext cx="10026015" cy="454469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118110" indent="-228600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send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mail, the </a:t>
            </a:r>
            <a:r>
              <a:rPr sz="24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user,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UA, creates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mail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looks very  similar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postal</a:t>
            </a:r>
            <a:r>
              <a:rPr sz="24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mail.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8600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sz="2400" spc="-1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envelope </a:t>
            </a:r>
            <a:r>
              <a:rPr sz="2400" spc="-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</a:t>
            </a:r>
            <a:r>
              <a:rPr sz="2400" spc="8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message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marR="716915" indent="-228600">
              <a:lnSpc>
                <a:spcPts val="302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envelope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usually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contains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sender address,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receiver  address,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sz="24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8600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message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contains </a:t>
            </a:r>
            <a:r>
              <a:rPr sz="2400" spc="-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spc="-1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header </a:t>
            </a:r>
            <a:r>
              <a:rPr sz="2400" spc="-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</a:t>
            </a:r>
            <a:r>
              <a:rPr sz="2400" spc="10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body</a:t>
            </a:r>
            <a:r>
              <a:rPr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marR="613410" indent="-228600">
              <a:lnSpc>
                <a:spcPts val="3020"/>
              </a:lnSpc>
              <a:spcBef>
                <a:spcPts val="106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header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message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defines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sender,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receiver,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 subject of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message, and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other</a:t>
            </a:r>
            <a:r>
              <a:rPr sz="24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marR="5080" indent="-228600">
              <a:lnSpc>
                <a:spcPts val="303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body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message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contains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actual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  by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recipient.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73552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00627" y="574585"/>
            <a:ext cx="5172420" cy="5690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6976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274191"/>
            <a:ext cx="10342245" cy="377634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indent="-228600">
              <a:lnSpc>
                <a:spcPts val="3020"/>
              </a:lnSpc>
              <a:spcBef>
                <a:spcPts val="48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Easily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scalable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cost-effective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eliminating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need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for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expensive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servers.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3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main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challenge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has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been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security;</a:t>
            </a:r>
            <a:endParaRPr sz="2800">
              <a:latin typeface="Calibri"/>
              <a:cs typeface="Calibri"/>
            </a:endParaRPr>
          </a:p>
          <a:p>
            <a:pPr marL="241300" marR="1473835" indent="-228600">
              <a:lnSpc>
                <a:spcPts val="3020"/>
              </a:lnSpc>
              <a:spcBef>
                <a:spcPts val="104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It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more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difficult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to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create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secure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communication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between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distributed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services.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The other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challenge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spc="-10" dirty="0">
                <a:latin typeface="Calibri"/>
                <a:cs typeface="Calibri"/>
              </a:rPr>
              <a:t>applicability;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it </a:t>
            </a:r>
            <a:r>
              <a:rPr sz="2800" spc="-10" dirty="0">
                <a:latin typeface="Calibri"/>
                <a:cs typeface="Calibri"/>
              </a:rPr>
              <a:t>appears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that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not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all </a:t>
            </a:r>
            <a:r>
              <a:rPr sz="2800" spc="-10" dirty="0">
                <a:latin typeface="Calibri"/>
                <a:cs typeface="Calibri"/>
              </a:rPr>
              <a:t>applications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use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this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new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paradigm.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41300" algn="l"/>
                <a:tab pos="7215505" algn="l"/>
              </a:tabLst>
            </a:pPr>
            <a:r>
              <a:rPr sz="2800" spc="-35" dirty="0">
                <a:latin typeface="Calibri"/>
                <a:cs typeface="Calibri"/>
              </a:rPr>
              <a:t>BitTorrent,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Skype,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5" dirty="0">
                <a:latin typeface="Calibri"/>
                <a:cs typeface="Calibri"/>
              </a:rPr>
              <a:t>IPTV,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Internet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telephony,	</a:t>
            </a:r>
            <a:r>
              <a:rPr sz="2800" spc="-5" dirty="0">
                <a:latin typeface="Calibri"/>
                <a:cs typeface="Calibri"/>
              </a:rPr>
              <a:t>use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this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paradigm.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32588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40" dirty="0"/>
              <a:t>Receiving</a:t>
            </a:r>
            <a:r>
              <a:rPr spc="-380" dirty="0"/>
              <a:t> </a:t>
            </a:r>
            <a:r>
              <a:rPr spc="-65" dirty="0"/>
              <a:t>Mail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07159"/>
            <a:ext cx="10013950" cy="3439852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user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agent is </a:t>
            </a:r>
            <a:r>
              <a:rPr sz="2400" spc="-1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triggered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(or a</a:t>
            </a:r>
            <a:r>
              <a:rPr sz="24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timer).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 has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mail, the </a:t>
            </a:r>
            <a:r>
              <a:rPr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UA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informs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</a:t>
            </a:r>
            <a:r>
              <a:rPr sz="2400" spc="2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notice.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marR="5080" indent="-228600">
              <a:lnSpc>
                <a:spcPct val="90000"/>
              </a:lnSpc>
              <a:spcBef>
                <a:spcPts val="994"/>
              </a:spcBef>
              <a:buFont typeface="Arial"/>
              <a:buChar char="•"/>
              <a:tabLst>
                <a:tab pos="321945" algn="l"/>
                <a:tab pos="322580" algn="l"/>
              </a:tabLst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user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ready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mail, </a:t>
            </a:r>
            <a:r>
              <a:rPr sz="2400" spc="-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400" spc="-1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 </a:t>
            </a:r>
            <a:r>
              <a:rPr sz="2400" spc="-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sz="2400" spc="-2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displayed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which each  line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contains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summary of the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 a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particular 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message in the</a:t>
            </a:r>
            <a:r>
              <a:rPr sz="2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mailbox.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marR="40005" indent="-228600">
              <a:lnSpc>
                <a:spcPts val="302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summary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usually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includes the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sender </a:t>
            </a:r>
            <a:r>
              <a:rPr sz="2400" spc="-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 </a:t>
            </a:r>
            <a:r>
              <a:rPr sz="2400" spc="-1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address, </a:t>
            </a:r>
            <a:r>
              <a:rPr sz="2400" spc="-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spc="-1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subject,  </a:t>
            </a:r>
            <a:r>
              <a:rPr sz="2400" spc="-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time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mail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sent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sz="240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received.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marR="90805" indent="-228600">
              <a:lnSpc>
                <a:spcPts val="3020"/>
              </a:lnSpc>
              <a:spcBef>
                <a:spcPts val="102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 can select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messages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display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contents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screen.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45583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317119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45" dirty="0"/>
              <a:t>Email</a:t>
            </a:r>
            <a:r>
              <a:rPr spc="-385" dirty="0"/>
              <a:t> </a:t>
            </a:r>
            <a:r>
              <a:rPr spc="-160" dirty="0"/>
              <a:t>Address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391792"/>
            <a:ext cx="10337165" cy="173228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indent="-228600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deliver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mail, a </a:t>
            </a:r>
            <a:r>
              <a:rPr sz="2400" spc="-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 </a:t>
            </a:r>
            <a:r>
              <a:rPr sz="2400" spc="-1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handling </a:t>
            </a:r>
            <a:r>
              <a:rPr sz="2400" spc="-3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addressing </a:t>
            </a:r>
            <a:r>
              <a:rPr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unique</a:t>
            </a:r>
            <a:r>
              <a:rPr sz="24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addresses.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marR="438150" indent="-228600">
              <a:lnSpc>
                <a:spcPts val="303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Internet,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address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consists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parts: </a:t>
            </a:r>
            <a:r>
              <a:rPr sz="2400" spc="-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local part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 </a:t>
            </a:r>
            <a:r>
              <a:rPr sz="2400" spc="-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domain </a:t>
            </a:r>
            <a:r>
              <a:rPr sz="2400" spc="-1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separated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@</a:t>
            </a:r>
            <a:r>
              <a:rPr sz="24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9" y="4716272"/>
            <a:ext cx="10278110" cy="836294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41300" marR="5080" indent="-228600">
              <a:lnSpc>
                <a:spcPts val="3030"/>
              </a:lnSpc>
              <a:spcBef>
                <a:spcPts val="47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usually selects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hosts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receive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send 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e-mail;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sometimes called </a:t>
            </a:r>
            <a:r>
              <a:rPr sz="2400" spc="-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 </a:t>
            </a:r>
            <a:r>
              <a:rPr sz="2400" spc="-1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servers </a:t>
            </a:r>
            <a:r>
              <a:rPr sz="2400" spc="-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sz="2400" spc="12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exchangers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76805" y="3566172"/>
            <a:ext cx="6178044" cy="7436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22526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55854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14" dirty="0"/>
              <a:t>Mailing </a:t>
            </a:r>
            <a:r>
              <a:rPr spc="-275" dirty="0"/>
              <a:t>List </a:t>
            </a:r>
            <a:r>
              <a:rPr spc="-130" dirty="0"/>
              <a:t>or </a:t>
            </a:r>
            <a:r>
              <a:rPr spc="-175" dirty="0"/>
              <a:t>Group</a:t>
            </a:r>
            <a:r>
              <a:rPr spc="-850" dirty="0"/>
              <a:t> </a:t>
            </a:r>
            <a:r>
              <a:rPr spc="-275" dirty="0"/>
              <a:t>List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10187940" cy="313753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41300" marR="990600" indent="-228600">
              <a:lnSpc>
                <a:spcPts val="3030"/>
              </a:lnSpc>
              <a:spcBef>
                <a:spcPts val="47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Electronic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mail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allows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name,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alias,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represent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several  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sz="2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addresses;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1945" indent="-30988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321945" algn="l"/>
                <a:tab pos="322580" algn="l"/>
              </a:tabLst>
            </a:pP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called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400" spc="-1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mailing</a:t>
            </a:r>
            <a:r>
              <a:rPr sz="2400" spc="6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marR="5080" indent="-228600">
              <a:lnSpc>
                <a:spcPts val="3030"/>
              </a:lnSpc>
              <a:spcBef>
                <a:spcPts val="1035"/>
              </a:spcBef>
              <a:buFont typeface="Arial"/>
              <a:buChar char="•"/>
              <a:tabLst>
                <a:tab pos="321945" algn="l"/>
                <a:tab pos="322580" algn="l"/>
              </a:tabLst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a message is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sent,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checks the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recipient’s 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against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alias</a:t>
            </a:r>
            <a:r>
              <a:rPr sz="24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database;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marR="140335" indent="-228600">
              <a:lnSpc>
                <a:spcPts val="3020"/>
              </a:lnSpc>
              <a:spcBef>
                <a:spcPts val="99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mailing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 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defined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alias, </a:t>
            </a:r>
            <a:r>
              <a:rPr sz="2400" spc="-2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separate </a:t>
            </a:r>
            <a:r>
              <a:rPr sz="2400" spc="-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messages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 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entry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list, must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prepared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handed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400" spc="3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MTA.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41054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72847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10" dirty="0"/>
              <a:t>Protocols </a:t>
            </a:r>
            <a:r>
              <a:rPr spc="-145" dirty="0"/>
              <a:t>used </a:t>
            </a:r>
            <a:r>
              <a:rPr spc="-200" dirty="0"/>
              <a:t>in </a:t>
            </a:r>
            <a:r>
              <a:rPr spc="-245" dirty="0"/>
              <a:t>electronic</a:t>
            </a:r>
            <a:r>
              <a:rPr spc="-805" dirty="0"/>
              <a:t> </a:t>
            </a:r>
            <a:r>
              <a:rPr spc="-260" dirty="0"/>
              <a:t>mail</a:t>
            </a:r>
          </a:p>
        </p:txBody>
      </p:sp>
      <p:sp>
        <p:nvSpPr>
          <p:cNvPr id="3" name="object 3"/>
          <p:cNvSpPr/>
          <p:nvPr/>
        </p:nvSpPr>
        <p:spPr>
          <a:xfrm>
            <a:off x="830579" y="1985760"/>
            <a:ext cx="10346746" cy="34091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689061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69278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0" dirty="0"/>
              <a:t>Message </a:t>
            </a:r>
            <a:r>
              <a:rPr spc="-295" dirty="0"/>
              <a:t>Transfer </a:t>
            </a:r>
            <a:r>
              <a:rPr spc="-245" dirty="0"/>
              <a:t>Agent:</a:t>
            </a:r>
            <a:r>
              <a:rPr spc="-715" dirty="0"/>
              <a:t> </a:t>
            </a:r>
            <a:r>
              <a:rPr spc="-45" dirty="0"/>
              <a:t>SMTP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601800"/>
            <a:ext cx="10336530" cy="4127092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241300" marR="222885" indent="-228600">
              <a:lnSpc>
                <a:spcPct val="70100"/>
              </a:lnSpc>
              <a:spcBef>
                <a:spcPts val="104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formal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protocol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defines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MTA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client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server in the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Internet 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called </a:t>
            </a:r>
            <a:r>
              <a:rPr sz="2400" spc="-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 </a:t>
            </a:r>
            <a:r>
              <a:rPr sz="240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 </a:t>
            </a:r>
            <a:r>
              <a:rPr sz="2400" spc="-4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 </a:t>
            </a:r>
            <a:r>
              <a:rPr sz="2400" spc="-1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Protocol</a:t>
            </a:r>
            <a:r>
              <a:rPr sz="240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(SMTP).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8600">
              <a:lnSpc>
                <a:spcPct val="100000"/>
              </a:lnSpc>
              <a:spcBef>
                <a:spcPts val="6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SMTP is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</a:t>
            </a:r>
            <a:r>
              <a:rPr sz="2400" spc="-1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sz="2400" spc="-4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times,</a:t>
            </a:r>
          </a:p>
          <a:p>
            <a:pPr marL="316230" indent="-304165">
              <a:lnSpc>
                <a:spcPct val="100000"/>
              </a:lnSpc>
              <a:spcBef>
                <a:spcPts val="60"/>
              </a:spcBef>
              <a:buFont typeface="Arial"/>
              <a:buChar char="•"/>
              <a:tabLst>
                <a:tab pos="315595" algn="l"/>
                <a:tab pos="316865" algn="l"/>
              </a:tabLst>
            </a:pP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2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etween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spc="-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sender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sender’s </a:t>
            </a:r>
            <a:r>
              <a:rPr sz="240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sz="2400" spc="-12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server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6230" indent="-304165">
              <a:lnSpc>
                <a:spcPct val="100000"/>
              </a:lnSpc>
              <a:spcBef>
                <a:spcPts val="70"/>
              </a:spcBef>
              <a:buFont typeface="Arial"/>
              <a:buChar char="•"/>
              <a:tabLst>
                <a:tab pos="315595" algn="l"/>
                <a:tab pos="316865" algn="l"/>
              </a:tabLst>
            </a:pP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2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etween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spc="-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mail</a:t>
            </a:r>
            <a:r>
              <a:rPr sz="2400" spc="-6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servers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marR="41275" indent="-228600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SMTP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simply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defines </a:t>
            </a:r>
            <a:r>
              <a:rPr sz="2400" spc="-1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r>
              <a:rPr sz="2400" spc="-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commands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responses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sent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forth.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marR="601345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SMTP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uses commands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responses </a:t>
            </a:r>
            <a:r>
              <a:rPr sz="2400" spc="-1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2400" spc="-1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 </a:t>
            </a:r>
            <a:r>
              <a:rPr sz="2400" spc="-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messages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sz="2400" spc="-2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 </a:t>
            </a:r>
            <a:r>
              <a:rPr sz="24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MTA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client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an </a:t>
            </a:r>
            <a:r>
              <a:rPr sz="24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MTA</a:t>
            </a:r>
            <a:r>
              <a:rPr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server.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marR="5080" indent="-228600">
              <a:lnSpc>
                <a:spcPct val="7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command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sz="2400" spc="-6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MTA </a:t>
            </a:r>
            <a:r>
              <a:rPr sz="2400" spc="-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client </a:t>
            </a:r>
            <a:r>
              <a:rPr sz="2400" spc="-1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240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sz="2400" spc="-6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MTA </a:t>
            </a:r>
            <a:r>
              <a:rPr sz="240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server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the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response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sz="24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MTA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server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MTA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client.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marR="259079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315595" algn="l"/>
                <a:tab pos="316865" algn="l"/>
              </a:tabLst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command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reply </a:t>
            </a:r>
            <a:r>
              <a:rPr sz="240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sz="2400" spc="-1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terminated </a:t>
            </a:r>
            <a:r>
              <a:rPr sz="2400" spc="-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(carriage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return 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line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feed)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end-of-line</a:t>
            </a:r>
            <a:r>
              <a:rPr sz="2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token.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98897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39700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5" dirty="0"/>
              <a:t>SMTP</a:t>
            </a:r>
            <a:r>
              <a:rPr spc="-400" dirty="0"/>
              <a:t> </a:t>
            </a:r>
            <a:r>
              <a:rPr spc="-165" dirty="0"/>
              <a:t>Commands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9948545" cy="836294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41300" marR="5080" indent="-228600">
              <a:lnSpc>
                <a:spcPts val="3030"/>
              </a:lnSpc>
              <a:spcBef>
                <a:spcPts val="47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consists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 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keyword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followed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zero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arguments.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SMTP 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defines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sz="2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commands.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0915" y="3448834"/>
            <a:ext cx="11269257" cy="23515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840123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37953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5" dirty="0"/>
              <a:t>SMTP</a:t>
            </a:r>
            <a:r>
              <a:rPr spc="-380" dirty="0"/>
              <a:t> </a:t>
            </a:r>
            <a:r>
              <a:rPr spc="-155" dirty="0"/>
              <a:t>Responses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658188"/>
            <a:ext cx="9855835" cy="836294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41300" marR="5080" indent="-228600">
              <a:lnSpc>
                <a:spcPts val="3030"/>
              </a:lnSpc>
              <a:spcBef>
                <a:spcPts val="47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response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code that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followed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 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textual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48967" y="2723339"/>
            <a:ext cx="8883898" cy="40294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244863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46088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5" dirty="0"/>
              <a:t>Mail </a:t>
            </a:r>
            <a:r>
              <a:rPr spc="-295" dirty="0"/>
              <a:t>Transfer</a:t>
            </a:r>
            <a:r>
              <a:rPr spc="-665" dirty="0"/>
              <a:t> </a:t>
            </a:r>
            <a:r>
              <a:rPr spc="-160" dirty="0"/>
              <a:t>Phases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07159"/>
            <a:ext cx="9790430" cy="1846018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transferring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mail message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occurs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sz="2400" spc="-1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  <a:r>
              <a:rPr sz="2400" spc="8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phases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24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onnection</a:t>
            </a:r>
            <a:r>
              <a:rPr sz="2400" spc="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establishment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2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ail</a:t>
            </a:r>
            <a:r>
              <a:rPr sz="24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transfer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2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onnection</a:t>
            </a:r>
            <a:r>
              <a:rPr sz="2400" spc="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termination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34465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58877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90" dirty="0"/>
              <a:t>Connection</a:t>
            </a:r>
            <a:r>
              <a:rPr spc="-355" dirty="0"/>
              <a:t> </a:t>
            </a:r>
            <a:r>
              <a:rPr spc="-215" dirty="0"/>
              <a:t>Establishment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17827"/>
            <a:ext cx="10250805" cy="454406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rlito"/>
                <a:cs typeface="Carlito"/>
              </a:rPr>
              <a:t>After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0" dirty="0">
                <a:latin typeface="Carlito"/>
                <a:cs typeface="Carlito"/>
              </a:rPr>
              <a:t>client has </a:t>
            </a:r>
            <a:r>
              <a:rPr sz="2800" spc="-5" dirty="0">
                <a:latin typeface="Carlito"/>
                <a:cs typeface="Carlito"/>
              </a:rPr>
              <a:t>made a </a:t>
            </a:r>
            <a:r>
              <a:rPr sz="2800" spc="-25" dirty="0">
                <a:latin typeface="Carlito"/>
                <a:cs typeface="Carlito"/>
              </a:rPr>
              <a:t>TCP </a:t>
            </a:r>
            <a:r>
              <a:rPr sz="2800" spc="-5" dirty="0">
                <a:latin typeface="Carlito"/>
                <a:cs typeface="Carlito"/>
              </a:rPr>
              <a:t>connection </a:t>
            </a:r>
            <a:r>
              <a:rPr sz="2800" spc="-15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port</a:t>
            </a:r>
            <a:r>
              <a:rPr sz="2800" spc="155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25,</a:t>
            </a:r>
            <a:endParaRPr sz="2800">
              <a:latin typeface="Carlito"/>
              <a:cs typeface="Carlito"/>
            </a:endParaRPr>
          </a:p>
          <a:p>
            <a:pPr marL="321945" indent="-309880">
              <a:lnSpc>
                <a:spcPct val="100000"/>
              </a:lnSpc>
              <a:spcBef>
                <a:spcPts val="330"/>
              </a:spcBef>
              <a:buFont typeface="Arial"/>
              <a:buChar char="•"/>
              <a:tabLst>
                <a:tab pos="321945" algn="l"/>
                <a:tab pos="322580" algn="l"/>
              </a:tabLst>
            </a:pP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SMTP server </a:t>
            </a:r>
            <a:r>
              <a:rPr sz="2800" spc="-15" dirty="0">
                <a:latin typeface="Carlito"/>
                <a:cs typeface="Carlito"/>
              </a:rPr>
              <a:t>starts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connection</a:t>
            </a:r>
            <a:r>
              <a:rPr sz="2800" spc="13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phase.</a:t>
            </a:r>
            <a:endParaRPr sz="2800">
              <a:latin typeface="Carlito"/>
              <a:cs typeface="Carlito"/>
            </a:endParaRPr>
          </a:p>
          <a:p>
            <a:pPr marL="321945" indent="-30988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21945" algn="l"/>
                <a:tab pos="322580" algn="l"/>
              </a:tabLst>
            </a:pPr>
            <a:r>
              <a:rPr sz="2800" spc="-10" dirty="0">
                <a:latin typeface="Carlito"/>
                <a:cs typeface="Carlito"/>
              </a:rPr>
              <a:t>This phase </a:t>
            </a:r>
            <a:r>
              <a:rPr sz="2800" spc="-20" dirty="0">
                <a:latin typeface="Carlito"/>
                <a:cs typeface="Carlito"/>
              </a:rPr>
              <a:t>involves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5" dirty="0">
                <a:latin typeface="Carlito"/>
                <a:cs typeface="Carlito"/>
              </a:rPr>
              <a:t>following </a:t>
            </a:r>
            <a:r>
              <a:rPr sz="2800" spc="-10" dirty="0">
                <a:solidFill>
                  <a:srgbClr val="006FC0"/>
                </a:solidFill>
                <a:latin typeface="Carlito"/>
                <a:cs typeface="Carlito"/>
              </a:rPr>
              <a:t>three</a:t>
            </a:r>
            <a:r>
              <a:rPr sz="2800" spc="13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800" spc="-20" dirty="0">
                <a:solidFill>
                  <a:srgbClr val="006FC0"/>
                </a:solidFill>
                <a:latin typeface="Carlito"/>
                <a:cs typeface="Carlito"/>
              </a:rPr>
              <a:t>steps</a:t>
            </a:r>
            <a:r>
              <a:rPr sz="2800" spc="-20" dirty="0">
                <a:latin typeface="Carlito"/>
                <a:cs typeface="Carlito"/>
              </a:rPr>
              <a:t>:</a:t>
            </a:r>
            <a:endParaRPr sz="2800">
              <a:latin typeface="Carlito"/>
              <a:cs typeface="Carlito"/>
            </a:endParaRPr>
          </a:p>
          <a:p>
            <a:pPr marL="241300" marR="5080" indent="-228600">
              <a:lnSpc>
                <a:spcPct val="8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1. The server </a:t>
            </a:r>
            <a:r>
              <a:rPr sz="2800" spc="-10" dirty="0">
                <a:latin typeface="Carlito"/>
                <a:cs typeface="Carlito"/>
              </a:rPr>
              <a:t>sends </a:t>
            </a:r>
            <a:r>
              <a:rPr sz="2800" spc="-10" dirty="0">
                <a:solidFill>
                  <a:srgbClr val="006FC0"/>
                </a:solidFill>
                <a:latin typeface="Carlito"/>
                <a:cs typeface="Carlito"/>
              </a:rPr>
              <a:t>code </a:t>
            </a:r>
            <a:r>
              <a:rPr sz="2800" spc="-5" dirty="0">
                <a:solidFill>
                  <a:srgbClr val="006FC0"/>
                </a:solidFill>
                <a:latin typeface="Carlito"/>
                <a:cs typeface="Carlito"/>
              </a:rPr>
              <a:t>220 </a:t>
            </a:r>
            <a:r>
              <a:rPr sz="2800" spc="-5" dirty="0">
                <a:latin typeface="Carlito"/>
                <a:cs typeface="Carlito"/>
              </a:rPr>
              <a:t>(service </a:t>
            </a:r>
            <a:r>
              <a:rPr sz="2800" spc="-10" dirty="0">
                <a:latin typeface="Carlito"/>
                <a:cs typeface="Carlito"/>
              </a:rPr>
              <a:t>ready) </a:t>
            </a:r>
            <a:r>
              <a:rPr sz="2800" spc="-15" dirty="0">
                <a:latin typeface="Carlito"/>
                <a:cs typeface="Carlito"/>
              </a:rPr>
              <a:t>to </a:t>
            </a:r>
            <a:r>
              <a:rPr sz="2800" spc="-10" dirty="0">
                <a:latin typeface="Carlito"/>
                <a:cs typeface="Carlito"/>
              </a:rPr>
              <a:t>tell the client that </a:t>
            </a:r>
            <a:r>
              <a:rPr sz="2800" spc="-5" dirty="0">
                <a:latin typeface="Carlito"/>
                <a:cs typeface="Carlito"/>
              </a:rPr>
              <a:t>it </a:t>
            </a:r>
            <a:r>
              <a:rPr sz="2800" spc="-10" dirty="0">
                <a:latin typeface="Carlito"/>
                <a:cs typeface="Carlito"/>
              </a:rPr>
              <a:t>is  ready </a:t>
            </a:r>
            <a:r>
              <a:rPr sz="2800" spc="-15" dirty="0">
                <a:latin typeface="Carlito"/>
                <a:cs typeface="Carlito"/>
              </a:rPr>
              <a:t>to receive </a:t>
            </a:r>
            <a:r>
              <a:rPr sz="2800" spc="-5" dirty="0">
                <a:latin typeface="Carlito"/>
                <a:cs typeface="Carlito"/>
              </a:rPr>
              <a:t>mail. </a:t>
            </a:r>
            <a:r>
              <a:rPr sz="2800" dirty="0">
                <a:latin typeface="Carlito"/>
                <a:cs typeface="Carlito"/>
              </a:rPr>
              <a:t>If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server </a:t>
            </a:r>
            <a:r>
              <a:rPr sz="2800" spc="-5" dirty="0">
                <a:latin typeface="Carlito"/>
                <a:cs typeface="Carlito"/>
              </a:rPr>
              <a:t>is not </a:t>
            </a:r>
            <a:r>
              <a:rPr sz="2800" spc="-45" dirty="0">
                <a:latin typeface="Carlito"/>
                <a:cs typeface="Carlito"/>
              </a:rPr>
              <a:t>ready, </a:t>
            </a:r>
            <a:r>
              <a:rPr sz="2800" spc="-5" dirty="0">
                <a:latin typeface="Carlito"/>
                <a:cs typeface="Carlito"/>
              </a:rPr>
              <a:t>it </a:t>
            </a:r>
            <a:r>
              <a:rPr sz="2800" spc="-10" dirty="0">
                <a:latin typeface="Carlito"/>
                <a:cs typeface="Carlito"/>
              </a:rPr>
              <a:t>sends </a:t>
            </a:r>
            <a:r>
              <a:rPr sz="2800" spc="-10" dirty="0">
                <a:solidFill>
                  <a:srgbClr val="006FC0"/>
                </a:solidFill>
                <a:latin typeface="Carlito"/>
                <a:cs typeface="Carlito"/>
              </a:rPr>
              <a:t>code </a:t>
            </a:r>
            <a:r>
              <a:rPr sz="2800" spc="-5" dirty="0">
                <a:solidFill>
                  <a:srgbClr val="006FC0"/>
                </a:solidFill>
                <a:latin typeface="Carlito"/>
                <a:cs typeface="Carlito"/>
              </a:rPr>
              <a:t>421 </a:t>
            </a:r>
            <a:r>
              <a:rPr sz="2800" spc="-5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(service </a:t>
            </a:r>
            <a:r>
              <a:rPr sz="2800" spc="-10" dirty="0">
                <a:latin typeface="Carlito"/>
                <a:cs typeface="Carlito"/>
              </a:rPr>
              <a:t>not</a:t>
            </a:r>
            <a:r>
              <a:rPr sz="2800" spc="3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available).</a:t>
            </a:r>
            <a:endParaRPr sz="2800">
              <a:latin typeface="Carlito"/>
              <a:cs typeface="Carlito"/>
            </a:endParaRPr>
          </a:p>
          <a:p>
            <a:pPr marL="241300" marR="443865" indent="-228600">
              <a:lnSpc>
                <a:spcPct val="8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2. The </a:t>
            </a:r>
            <a:r>
              <a:rPr sz="2800" spc="-10" dirty="0">
                <a:latin typeface="Carlito"/>
                <a:cs typeface="Carlito"/>
              </a:rPr>
              <a:t>client sends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20" dirty="0">
                <a:solidFill>
                  <a:srgbClr val="006FC0"/>
                </a:solidFill>
                <a:latin typeface="Carlito"/>
                <a:cs typeface="Carlito"/>
              </a:rPr>
              <a:t>HELO </a:t>
            </a:r>
            <a:r>
              <a:rPr sz="2800" spc="-5" dirty="0">
                <a:solidFill>
                  <a:srgbClr val="006FC0"/>
                </a:solidFill>
                <a:latin typeface="Carlito"/>
                <a:cs typeface="Carlito"/>
              </a:rPr>
              <a:t>message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10" dirty="0">
                <a:latin typeface="Carlito"/>
                <a:cs typeface="Carlito"/>
              </a:rPr>
              <a:t>identify </a:t>
            </a:r>
            <a:r>
              <a:rPr sz="2800" spc="-30" dirty="0">
                <a:latin typeface="Carlito"/>
                <a:cs typeface="Carlito"/>
              </a:rPr>
              <a:t>itself, </a:t>
            </a:r>
            <a:r>
              <a:rPr sz="2800" spc="-10" dirty="0">
                <a:latin typeface="Carlito"/>
                <a:cs typeface="Carlito"/>
              </a:rPr>
              <a:t>using </a:t>
            </a:r>
            <a:r>
              <a:rPr sz="2800" spc="-5" dirty="0">
                <a:latin typeface="Carlito"/>
                <a:cs typeface="Carlito"/>
              </a:rPr>
              <a:t>its  domain name </a:t>
            </a:r>
            <a:r>
              <a:rPr sz="2800" spc="-10" dirty="0">
                <a:latin typeface="Carlito"/>
                <a:cs typeface="Carlito"/>
              </a:rPr>
              <a:t>address </a:t>
            </a:r>
            <a:r>
              <a:rPr sz="2800" spc="-20" dirty="0">
                <a:latin typeface="Carlito"/>
                <a:cs typeface="Carlito"/>
              </a:rPr>
              <a:t>to inform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server </a:t>
            </a:r>
            <a:r>
              <a:rPr sz="2800" spc="-5" dirty="0">
                <a:latin typeface="Carlito"/>
                <a:cs typeface="Carlito"/>
              </a:rPr>
              <a:t>of the domain name </a:t>
            </a:r>
            <a:r>
              <a:rPr sz="2800" spc="-10" dirty="0">
                <a:latin typeface="Carlito"/>
                <a:cs typeface="Carlito"/>
              </a:rPr>
              <a:t>of  </a:t>
            </a:r>
            <a:r>
              <a:rPr sz="2800" spc="-5" dirty="0">
                <a:latin typeface="Carlito"/>
                <a:cs typeface="Carlito"/>
              </a:rPr>
              <a:t>the</a:t>
            </a:r>
            <a:r>
              <a:rPr sz="2800" spc="1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client.</a:t>
            </a:r>
            <a:endParaRPr sz="2800">
              <a:latin typeface="Carlito"/>
              <a:cs typeface="Carlito"/>
            </a:endParaRPr>
          </a:p>
          <a:p>
            <a:pPr marL="241300" marR="52705" indent="-228600">
              <a:lnSpc>
                <a:spcPts val="2690"/>
              </a:lnSpc>
              <a:spcBef>
                <a:spcPts val="98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3. The server </a:t>
            </a:r>
            <a:r>
              <a:rPr sz="2800" spc="-10" dirty="0">
                <a:latin typeface="Carlito"/>
                <a:cs typeface="Carlito"/>
              </a:rPr>
              <a:t>responds </a:t>
            </a:r>
            <a:r>
              <a:rPr sz="2800" spc="-5" dirty="0">
                <a:latin typeface="Carlito"/>
                <a:cs typeface="Carlito"/>
              </a:rPr>
              <a:t>with </a:t>
            </a:r>
            <a:r>
              <a:rPr sz="2800" spc="-10" dirty="0">
                <a:solidFill>
                  <a:srgbClr val="006FC0"/>
                </a:solidFill>
                <a:latin typeface="Carlito"/>
                <a:cs typeface="Carlito"/>
              </a:rPr>
              <a:t>code </a:t>
            </a:r>
            <a:r>
              <a:rPr sz="2800" spc="-5" dirty="0">
                <a:solidFill>
                  <a:srgbClr val="006FC0"/>
                </a:solidFill>
                <a:latin typeface="Carlito"/>
                <a:cs typeface="Carlito"/>
              </a:rPr>
              <a:t>250 </a:t>
            </a:r>
            <a:r>
              <a:rPr sz="2800" spc="-15" dirty="0">
                <a:latin typeface="Carlito"/>
                <a:cs typeface="Carlito"/>
              </a:rPr>
              <a:t>(request </a:t>
            </a:r>
            <a:r>
              <a:rPr sz="2800" spc="-10" dirty="0">
                <a:latin typeface="Carlito"/>
                <a:cs typeface="Carlito"/>
              </a:rPr>
              <a:t>command </a:t>
            </a:r>
            <a:r>
              <a:rPr sz="2800" spc="-15" dirty="0">
                <a:latin typeface="Carlito"/>
                <a:cs typeface="Carlito"/>
              </a:rPr>
              <a:t>completed)  </a:t>
            </a:r>
            <a:r>
              <a:rPr sz="2800" spc="-5" dirty="0">
                <a:latin typeface="Carlito"/>
                <a:cs typeface="Carlito"/>
              </a:rPr>
              <a:t>or </a:t>
            </a:r>
            <a:r>
              <a:rPr sz="2800" spc="-10" dirty="0">
                <a:latin typeface="Carlito"/>
                <a:cs typeface="Carlito"/>
              </a:rPr>
              <a:t>some other code depending </a:t>
            </a:r>
            <a:r>
              <a:rPr sz="2800" spc="-5" dirty="0">
                <a:latin typeface="Carlito"/>
                <a:cs typeface="Carlito"/>
              </a:rPr>
              <a:t>on the</a:t>
            </a:r>
            <a:r>
              <a:rPr sz="2800" spc="14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situation.</a:t>
            </a:r>
            <a:endParaRPr sz="28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58976194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189560"/>
            <a:ext cx="5636261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0" dirty="0"/>
              <a:t>Message</a:t>
            </a:r>
            <a:r>
              <a:rPr spc="-415" dirty="0"/>
              <a:t> </a:t>
            </a:r>
            <a:r>
              <a:rPr spc="-295" dirty="0"/>
              <a:t>Transfer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886790"/>
            <a:ext cx="10330815" cy="5376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rlito"/>
                <a:cs typeface="Carlito"/>
              </a:rPr>
              <a:t>This </a:t>
            </a:r>
            <a:r>
              <a:rPr sz="2400" dirty="0">
                <a:latin typeface="Carlito"/>
                <a:cs typeface="Carlito"/>
              </a:rPr>
              <a:t>phase </a:t>
            </a:r>
            <a:r>
              <a:rPr sz="2400" spc="-15" dirty="0">
                <a:latin typeface="Carlito"/>
                <a:cs typeface="Carlito"/>
              </a:rPr>
              <a:t>involves </a:t>
            </a:r>
            <a:r>
              <a:rPr sz="2400" spc="-5" dirty="0">
                <a:solidFill>
                  <a:srgbClr val="006FC0"/>
                </a:solidFill>
                <a:latin typeface="Carlito"/>
                <a:cs typeface="Carlito"/>
              </a:rPr>
              <a:t>eight</a:t>
            </a:r>
            <a:r>
              <a:rPr sz="2400" spc="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400" spc="-15" dirty="0">
                <a:solidFill>
                  <a:srgbClr val="006FC0"/>
                </a:solidFill>
                <a:latin typeface="Carlito"/>
                <a:cs typeface="Carlito"/>
              </a:rPr>
              <a:t>steps</a:t>
            </a:r>
            <a:r>
              <a:rPr sz="2400" spc="-15" dirty="0">
                <a:latin typeface="Carlito"/>
                <a:cs typeface="Carlito"/>
              </a:rPr>
              <a:t>.</a:t>
            </a:r>
            <a:endParaRPr sz="24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13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rlito"/>
                <a:cs typeface="Carlito"/>
              </a:rPr>
              <a:t>Steps </a:t>
            </a:r>
            <a:r>
              <a:rPr sz="2400" dirty="0">
                <a:latin typeface="Carlito"/>
                <a:cs typeface="Carlito"/>
              </a:rPr>
              <a:t>3 and 4 </a:t>
            </a:r>
            <a:r>
              <a:rPr sz="2400" spc="-15" dirty="0">
                <a:latin typeface="Carlito"/>
                <a:cs typeface="Carlito"/>
              </a:rPr>
              <a:t>are </a:t>
            </a:r>
            <a:r>
              <a:rPr sz="2400" spc="-10" dirty="0">
                <a:latin typeface="Carlito"/>
                <a:cs typeface="Carlito"/>
              </a:rPr>
              <a:t>repeated </a:t>
            </a:r>
            <a:r>
              <a:rPr sz="2400" dirty="0">
                <a:latin typeface="Carlito"/>
                <a:cs typeface="Carlito"/>
              </a:rPr>
              <a:t>if </a:t>
            </a:r>
            <a:r>
              <a:rPr sz="2400" spc="-10" dirty="0">
                <a:latin typeface="Carlito"/>
                <a:cs typeface="Carlito"/>
              </a:rPr>
              <a:t>there </a:t>
            </a:r>
            <a:r>
              <a:rPr sz="2400" dirty="0">
                <a:latin typeface="Carlito"/>
                <a:cs typeface="Carlito"/>
              </a:rPr>
              <a:t>is </a:t>
            </a:r>
            <a:r>
              <a:rPr sz="2400" spc="-10" dirty="0">
                <a:latin typeface="Carlito"/>
                <a:cs typeface="Carlito"/>
              </a:rPr>
              <a:t>more </a:t>
            </a:r>
            <a:r>
              <a:rPr sz="2400" dirty="0">
                <a:latin typeface="Carlito"/>
                <a:cs typeface="Carlito"/>
              </a:rPr>
              <a:t>than </a:t>
            </a:r>
            <a:r>
              <a:rPr sz="2400" spc="-5" dirty="0">
                <a:latin typeface="Carlito"/>
                <a:cs typeface="Carlito"/>
              </a:rPr>
              <a:t>one</a:t>
            </a:r>
            <a:r>
              <a:rPr sz="2400" spc="-4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recipient.</a:t>
            </a:r>
            <a:endParaRPr sz="2400" dirty="0">
              <a:latin typeface="Carlito"/>
              <a:cs typeface="Carlito"/>
            </a:endParaRPr>
          </a:p>
          <a:p>
            <a:pPr marL="241300" indent="-228600">
              <a:lnSpc>
                <a:spcPts val="2450"/>
              </a:lnSpc>
              <a:spcBef>
                <a:spcPts val="145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rlito"/>
                <a:cs typeface="Carlito"/>
              </a:rPr>
              <a:t>1. </a:t>
            </a:r>
            <a:r>
              <a:rPr sz="2400" spc="-5" dirty="0">
                <a:latin typeface="Carlito"/>
                <a:cs typeface="Carlito"/>
              </a:rPr>
              <a:t>The client sends </a:t>
            </a:r>
            <a:r>
              <a:rPr sz="2400" dirty="0">
                <a:solidFill>
                  <a:srgbClr val="006FC0"/>
                </a:solidFill>
                <a:latin typeface="Carlito"/>
                <a:cs typeface="Carlito"/>
              </a:rPr>
              <a:t>the MAIL </a:t>
            </a:r>
            <a:r>
              <a:rPr sz="2400" spc="-10" dirty="0">
                <a:solidFill>
                  <a:srgbClr val="006FC0"/>
                </a:solidFill>
                <a:latin typeface="Carlito"/>
                <a:cs typeface="Carlito"/>
              </a:rPr>
              <a:t>FROM </a:t>
            </a:r>
            <a:r>
              <a:rPr sz="2400" spc="-5" dirty="0">
                <a:solidFill>
                  <a:srgbClr val="006FC0"/>
                </a:solidFill>
                <a:latin typeface="Carlito"/>
                <a:cs typeface="Carlito"/>
              </a:rPr>
              <a:t>message </a:t>
            </a:r>
            <a:r>
              <a:rPr sz="2400" spc="-15" dirty="0">
                <a:latin typeface="Carlito"/>
                <a:cs typeface="Carlito"/>
              </a:rPr>
              <a:t>to </a:t>
            </a:r>
            <a:r>
              <a:rPr sz="2400" spc="-10" dirty="0">
                <a:latin typeface="Carlito"/>
                <a:cs typeface="Carlito"/>
              </a:rPr>
              <a:t>introduce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5" dirty="0">
                <a:latin typeface="Carlito"/>
                <a:cs typeface="Carlito"/>
              </a:rPr>
              <a:t>sender of</a:t>
            </a:r>
            <a:r>
              <a:rPr sz="2400" spc="-8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the</a:t>
            </a:r>
          </a:p>
          <a:p>
            <a:pPr marL="241300">
              <a:lnSpc>
                <a:spcPts val="2014"/>
              </a:lnSpc>
            </a:pPr>
            <a:r>
              <a:rPr sz="2400" spc="-5" dirty="0">
                <a:latin typeface="Carlito"/>
                <a:cs typeface="Carlito"/>
              </a:rPr>
              <a:t>message. </a:t>
            </a:r>
            <a:r>
              <a:rPr sz="2400" dirty="0">
                <a:latin typeface="Carlito"/>
                <a:cs typeface="Carlito"/>
              </a:rPr>
              <a:t>It includes the mail </a:t>
            </a:r>
            <a:r>
              <a:rPr sz="2400" spc="-5" dirty="0">
                <a:latin typeface="Carlito"/>
                <a:cs typeface="Carlito"/>
              </a:rPr>
              <a:t>address of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5" dirty="0">
                <a:latin typeface="Carlito"/>
                <a:cs typeface="Carlito"/>
              </a:rPr>
              <a:t>sender </a:t>
            </a:r>
            <a:r>
              <a:rPr sz="2400" spc="-10" dirty="0">
                <a:latin typeface="Carlito"/>
                <a:cs typeface="Carlito"/>
              </a:rPr>
              <a:t>(mailbox </a:t>
            </a:r>
            <a:r>
              <a:rPr sz="2400" dirty="0">
                <a:latin typeface="Carlito"/>
                <a:cs typeface="Carlito"/>
              </a:rPr>
              <a:t>and the</a:t>
            </a:r>
            <a:r>
              <a:rPr sz="2400" spc="-12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domain</a:t>
            </a:r>
            <a:endParaRPr sz="2400" dirty="0">
              <a:latin typeface="Carlito"/>
              <a:cs typeface="Carlito"/>
            </a:endParaRPr>
          </a:p>
          <a:p>
            <a:pPr marL="241300" marR="1184910">
              <a:lnSpc>
                <a:spcPct val="70000"/>
              </a:lnSpc>
              <a:spcBef>
                <a:spcPts val="430"/>
              </a:spcBef>
            </a:pPr>
            <a:r>
              <a:rPr sz="2400" dirty="0">
                <a:latin typeface="Carlito"/>
                <a:cs typeface="Carlito"/>
              </a:rPr>
              <a:t>name). </a:t>
            </a:r>
            <a:r>
              <a:rPr sz="2400" spc="-5" dirty="0">
                <a:latin typeface="Carlito"/>
                <a:cs typeface="Carlito"/>
              </a:rPr>
              <a:t>This </a:t>
            </a:r>
            <a:r>
              <a:rPr sz="2400" spc="-15" dirty="0">
                <a:latin typeface="Carlito"/>
                <a:cs typeface="Carlito"/>
              </a:rPr>
              <a:t>step </a:t>
            </a:r>
            <a:r>
              <a:rPr sz="2400" dirty="0">
                <a:latin typeface="Carlito"/>
                <a:cs typeface="Carlito"/>
              </a:rPr>
              <a:t>is </a:t>
            </a:r>
            <a:r>
              <a:rPr sz="2400" spc="-5" dirty="0">
                <a:latin typeface="Carlito"/>
                <a:cs typeface="Carlito"/>
              </a:rPr>
              <a:t>needed </a:t>
            </a:r>
            <a:r>
              <a:rPr sz="2400" spc="-15" dirty="0">
                <a:latin typeface="Carlito"/>
                <a:cs typeface="Carlito"/>
              </a:rPr>
              <a:t>to </a:t>
            </a:r>
            <a:r>
              <a:rPr sz="2400" spc="-10" dirty="0">
                <a:latin typeface="Carlito"/>
                <a:cs typeface="Carlito"/>
              </a:rPr>
              <a:t>give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5" dirty="0">
                <a:latin typeface="Carlito"/>
                <a:cs typeface="Carlito"/>
              </a:rPr>
              <a:t>server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10" dirty="0">
                <a:latin typeface="Carlito"/>
                <a:cs typeface="Carlito"/>
              </a:rPr>
              <a:t>return </a:t>
            </a:r>
            <a:r>
              <a:rPr sz="2400" dirty="0">
                <a:latin typeface="Carlito"/>
                <a:cs typeface="Carlito"/>
              </a:rPr>
              <a:t>mail </a:t>
            </a:r>
            <a:r>
              <a:rPr sz="2400" spc="-5" dirty="0">
                <a:latin typeface="Carlito"/>
                <a:cs typeface="Carlito"/>
              </a:rPr>
              <a:t>address </a:t>
            </a:r>
            <a:r>
              <a:rPr sz="2400" spc="-25" dirty="0">
                <a:latin typeface="Carlito"/>
                <a:cs typeface="Carlito"/>
              </a:rPr>
              <a:t>for  </a:t>
            </a:r>
            <a:r>
              <a:rPr sz="2400" spc="-5" dirty="0">
                <a:latin typeface="Carlito"/>
                <a:cs typeface="Carlito"/>
              </a:rPr>
              <a:t>returning </a:t>
            </a:r>
            <a:r>
              <a:rPr sz="2400" spc="-15" dirty="0">
                <a:latin typeface="Carlito"/>
                <a:cs typeface="Carlito"/>
              </a:rPr>
              <a:t>errors </a:t>
            </a:r>
            <a:r>
              <a:rPr sz="2400" dirty="0">
                <a:latin typeface="Carlito"/>
                <a:cs typeface="Carlito"/>
              </a:rPr>
              <a:t>and </a:t>
            </a:r>
            <a:r>
              <a:rPr sz="2400" spc="-5" dirty="0">
                <a:latin typeface="Carlito"/>
                <a:cs typeface="Carlito"/>
              </a:rPr>
              <a:t>reporting</a:t>
            </a:r>
            <a:r>
              <a:rPr sz="2400" spc="-8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messages.</a:t>
            </a:r>
            <a:endParaRPr sz="24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135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rlito"/>
                <a:cs typeface="Carlito"/>
              </a:rPr>
              <a:t>2. </a:t>
            </a:r>
            <a:r>
              <a:rPr sz="2400" spc="-5" dirty="0">
                <a:latin typeface="Carlito"/>
                <a:cs typeface="Carlito"/>
              </a:rPr>
              <a:t>The server </a:t>
            </a:r>
            <a:r>
              <a:rPr sz="2400" spc="-10" dirty="0">
                <a:latin typeface="Carlito"/>
                <a:cs typeface="Carlito"/>
              </a:rPr>
              <a:t>responds </a:t>
            </a:r>
            <a:r>
              <a:rPr sz="2400" dirty="0">
                <a:latin typeface="Carlito"/>
                <a:cs typeface="Carlito"/>
              </a:rPr>
              <a:t>with </a:t>
            </a:r>
            <a:r>
              <a:rPr sz="2400" spc="-10" dirty="0">
                <a:solidFill>
                  <a:srgbClr val="006FC0"/>
                </a:solidFill>
                <a:latin typeface="Carlito"/>
                <a:cs typeface="Carlito"/>
              </a:rPr>
              <a:t>code </a:t>
            </a:r>
            <a:r>
              <a:rPr sz="2400" spc="-5" dirty="0">
                <a:solidFill>
                  <a:srgbClr val="006FC0"/>
                </a:solidFill>
                <a:latin typeface="Carlito"/>
                <a:cs typeface="Carlito"/>
              </a:rPr>
              <a:t>250 </a:t>
            </a:r>
            <a:r>
              <a:rPr sz="2400" spc="-5" dirty="0">
                <a:latin typeface="Carlito"/>
                <a:cs typeface="Carlito"/>
              </a:rPr>
              <a:t>or some other </a:t>
            </a:r>
            <a:r>
              <a:rPr sz="2400" spc="-10" dirty="0">
                <a:latin typeface="Carlito"/>
                <a:cs typeface="Carlito"/>
              </a:rPr>
              <a:t>appropriate</a:t>
            </a:r>
            <a:r>
              <a:rPr sz="2400" spc="-2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code.</a:t>
            </a:r>
            <a:endParaRPr sz="2400" dirty="0">
              <a:latin typeface="Carlito"/>
              <a:cs typeface="Carlito"/>
            </a:endParaRPr>
          </a:p>
          <a:p>
            <a:pPr marL="241300" marR="661035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rlito"/>
                <a:cs typeface="Carlito"/>
              </a:rPr>
              <a:t>3. </a:t>
            </a:r>
            <a:r>
              <a:rPr sz="2400" spc="-5" dirty="0">
                <a:latin typeface="Carlito"/>
                <a:cs typeface="Carlito"/>
              </a:rPr>
              <a:t>The client sends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10" dirty="0">
                <a:solidFill>
                  <a:srgbClr val="006FC0"/>
                </a:solidFill>
                <a:latin typeface="Carlito"/>
                <a:cs typeface="Carlito"/>
              </a:rPr>
              <a:t>RCPT </a:t>
            </a:r>
            <a:r>
              <a:rPr sz="2400" spc="-40" dirty="0">
                <a:solidFill>
                  <a:srgbClr val="006FC0"/>
                </a:solidFill>
                <a:latin typeface="Carlito"/>
                <a:cs typeface="Carlito"/>
              </a:rPr>
              <a:t>TO </a:t>
            </a:r>
            <a:r>
              <a:rPr sz="2400" spc="-5" dirty="0">
                <a:solidFill>
                  <a:srgbClr val="006FC0"/>
                </a:solidFill>
                <a:latin typeface="Carlito"/>
                <a:cs typeface="Carlito"/>
              </a:rPr>
              <a:t>(recipient</a:t>
            </a:r>
            <a:r>
              <a:rPr sz="2400" spc="-5" dirty="0">
                <a:latin typeface="Carlito"/>
                <a:cs typeface="Carlito"/>
              </a:rPr>
              <a:t>) message, </a:t>
            </a:r>
            <a:r>
              <a:rPr sz="2400" dirty="0">
                <a:latin typeface="Carlito"/>
                <a:cs typeface="Carlito"/>
              </a:rPr>
              <a:t>which includes the mail  </a:t>
            </a:r>
            <a:r>
              <a:rPr sz="2400" spc="-5" dirty="0">
                <a:latin typeface="Carlito"/>
                <a:cs typeface="Carlito"/>
              </a:rPr>
              <a:t>address of </a:t>
            </a:r>
            <a:r>
              <a:rPr sz="2400" dirty="0">
                <a:latin typeface="Carlito"/>
                <a:cs typeface="Carlito"/>
              </a:rPr>
              <a:t>the</a:t>
            </a:r>
            <a:r>
              <a:rPr sz="2400" spc="-1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recipient.</a:t>
            </a:r>
            <a:endParaRPr sz="24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15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rlito"/>
                <a:cs typeface="Carlito"/>
              </a:rPr>
              <a:t>4. </a:t>
            </a:r>
            <a:r>
              <a:rPr sz="2400" spc="-5" dirty="0">
                <a:latin typeface="Carlito"/>
                <a:cs typeface="Carlito"/>
              </a:rPr>
              <a:t>The server </a:t>
            </a:r>
            <a:r>
              <a:rPr sz="2400" spc="-10" dirty="0">
                <a:latin typeface="Carlito"/>
                <a:cs typeface="Carlito"/>
              </a:rPr>
              <a:t>responds </a:t>
            </a:r>
            <a:r>
              <a:rPr sz="2400" dirty="0">
                <a:latin typeface="Carlito"/>
                <a:cs typeface="Carlito"/>
              </a:rPr>
              <a:t>with </a:t>
            </a:r>
            <a:r>
              <a:rPr sz="2400" spc="-10" dirty="0">
                <a:solidFill>
                  <a:srgbClr val="006FC0"/>
                </a:solidFill>
                <a:latin typeface="Carlito"/>
                <a:cs typeface="Carlito"/>
              </a:rPr>
              <a:t>code </a:t>
            </a:r>
            <a:r>
              <a:rPr sz="2400" spc="-5" dirty="0">
                <a:solidFill>
                  <a:srgbClr val="006FC0"/>
                </a:solidFill>
                <a:latin typeface="Carlito"/>
                <a:cs typeface="Carlito"/>
              </a:rPr>
              <a:t>250 </a:t>
            </a:r>
            <a:r>
              <a:rPr sz="2400" spc="-5" dirty="0">
                <a:latin typeface="Carlito"/>
                <a:cs typeface="Carlito"/>
              </a:rPr>
              <a:t>or some other </a:t>
            </a:r>
            <a:r>
              <a:rPr sz="2400" spc="-10" dirty="0">
                <a:latin typeface="Carlito"/>
                <a:cs typeface="Carlito"/>
              </a:rPr>
              <a:t>appropriate</a:t>
            </a:r>
            <a:r>
              <a:rPr sz="2400" spc="-2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code.</a:t>
            </a:r>
            <a:endParaRPr sz="24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13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rlito"/>
                <a:cs typeface="Carlito"/>
              </a:rPr>
              <a:t>5. </a:t>
            </a:r>
            <a:r>
              <a:rPr sz="2400" spc="-5" dirty="0">
                <a:latin typeface="Carlito"/>
                <a:cs typeface="Carlito"/>
              </a:rPr>
              <a:t>The client sends </a:t>
            </a:r>
            <a:r>
              <a:rPr sz="2400" dirty="0">
                <a:solidFill>
                  <a:srgbClr val="006FC0"/>
                </a:solidFill>
                <a:latin typeface="Carlito"/>
                <a:cs typeface="Carlito"/>
              </a:rPr>
              <a:t>the </a:t>
            </a:r>
            <a:r>
              <a:rPr sz="2400" spc="-110" dirty="0">
                <a:solidFill>
                  <a:srgbClr val="006FC0"/>
                </a:solidFill>
                <a:latin typeface="Carlito"/>
                <a:cs typeface="Carlito"/>
              </a:rPr>
              <a:t>DATA </a:t>
            </a:r>
            <a:r>
              <a:rPr sz="2400" spc="-5" dirty="0">
                <a:solidFill>
                  <a:srgbClr val="006FC0"/>
                </a:solidFill>
                <a:latin typeface="Carlito"/>
                <a:cs typeface="Carlito"/>
              </a:rPr>
              <a:t>message </a:t>
            </a:r>
            <a:r>
              <a:rPr sz="2400" spc="-15" dirty="0">
                <a:latin typeface="Carlito"/>
                <a:cs typeface="Carlito"/>
              </a:rPr>
              <a:t>to </a:t>
            </a:r>
            <a:r>
              <a:rPr sz="2400" spc="-5" dirty="0">
                <a:latin typeface="Carlito"/>
                <a:cs typeface="Carlito"/>
              </a:rPr>
              <a:t>initialize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5" dirty="0">
                <a:latin typeface="Carlito"/>
                <a:cs typeface="Carlito"/>
              </a:rPr>
              <a:t>message</a:t>
            </a:r>
            <a:r>
              <a:rPr sz="2400" spc="55" dirty="0">
                <a:latin typeface="Carlito"/>
                <a:cs typeface="Carlito"/>
              </a:rPr>
              <a:t> </a:t>
            </a:r>
            <a:r>
              <a:rPr sz="2400" spc="-45" dirty="0">
                <a:latin typeface="Carlito"/>
                <a:cs typeface="Carlito"/>
              </a:rPr>
              <a:t>transfer.</a:t>
            </a:r>
            <a:endParaRPr sz="2400" dirty="0">
              <a:latin typeface="Carlito"/>
              <a:cs typeface="Carlito"/>
            </a:endParaRPr>
          </a:p>
          <a:p>
            <a:pPr marL="241300" marR="1496695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rlito"/>
                <a:cs typeface="Carlito"/>
              </a:rPr>
              <a:t>6. </a:t>
            </a:r>
            <a:r>
              <a:rPr sz="2400" spc="-5" dirty="0">
                <a:latin typeface="Carlito"/>
                <a:cs typeface="Carlito"/>
              </a:rPr>
              <a:t>The server </a:t>
            </a:r>
            <a:r>
              <a:rPr sz="2400" spc="-10" dirty="0">
                <a:latin typeface="Carlito"/>
                <a:cs typeface="Carlito"/>
              </a:rPr>
              <a:t>responds </a:t>
            </a:r>
            <a:r>
              <a:rPr sz="2400" dirty="0">
                <a:latin typeface="Carlito"/>
                <a:cs typeface="Carlito"/>
              </a:rPr>
              <a:t>with </a:t>
            </a:r>
            <a:r>
              <a:rPr sz="2400" spc="-10" dirty="0">
                <a:solidFill>
                  <a:srgbClr val="006FC0"/>
                </a:solidFill>
                <a:latin typeface="Carlito"/>
                <a:cs typeface="Carlito"/>
              </a:rPr>
              <a:t>code </a:t>
            </a:r>
            <a:r>
              <a:rPr sz="2400" spc="-5" dirty="0">
                <a:solidFill>
                  <a:srgbClr val="006FC0"/>
                </a:solidFill>
                <a:latin typeface="Carlito"/>
                <a:cs typeface="Carlito"/>
              </a:rPr>
              <a:t>354 </a:t>
            </a:r>
            <a:r>
              <a:rPr sz="2400" spc="-10" dirty="0">
                <a:solidFill>
                  <a:srgbClr val="006FC0"/>
                </a:solidFill>
                <a:latin typeface="Carlito"/>
                <a:cs typeface="Carlito"/>
              </a:rPr>
              <a:t>(start </a:t>
            </a:r>
            <a:r>
              <a:rPr sz="2400" dirty="0">
                <a:solidFill>
                  <a:srgbClr val="006FC0"/>
                </a:solidFill>
                <a:latin typeface="Carlito"/>
                <a:cs typeface="Carlito"/>
              </a:rPr>
              <a:t>mail input) </a:t>
            </a:r>
            <a:r>
              <a:rPr sz="2400" spc="-5" dirty="0">
                <a:latin typeface="Carlito"/>
                <a:cs typeface="Carlito"/>
              </a:rPr>
              <a:t>or some other  </a:t>
            </a:r>
            <a:r>
              <a:rPr sz="2400" spc="-10" dirty="0">
                <a:latin typeface="Carlito"/>
                <a:cs typeface="Carlito"/>
              </a:rPr>
              <a:t>appropriate</a:t>
            </a:r>
            <a:r>
              <a:rPr sz="2400" spc="-1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message.</a:t>
            </a:r>
            <a:endParaRPr sz="2400" dirty="0">
              <a:latin typeface="Carlito"/>
              <a:cs typeface="Carlito"/>
            </a:endParaRPr>
          </a:p>
          <a:p>
            <a:pPr marL="241300" marR="5080" indent="-228600">
              <a:lnSpc>
                <a:spcPct val="7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rlito"/>
                <a:cs typeface="Carlito"/>
              </a:rPr>
              <a:t>7. </a:t>
            </a:r>
            <a:r>
              <a:rPr sz="2400" spc="-5" dirty="0">
                <a:latin typeface="Carlito"/>
                <a:cs typeface="Carlito"/>
              </a:rPr>
              <a:t>The client </a:t>
            </a:r>
            <a:r>
              <a:rPr sz="2400" spc="-5" dirty="0">
                <a:solidFill>
                  <a:srgbClr val="006FC0"/>
                </a:solidFill>
                <a:latin typeface="Carlito"/>
                <a:cs typeface="Carlito"/>
              </a:rPr>
              <a:t>sends </a:t>
            </a:r>
            <a:r>
              <a:rPr sz="2400" dirty="0">
                <a:solidFill>
                  <a:srgbClr val="006FC0"/>
                </a:solidFill>
                <a:latin typeface="Carlito"/>
                <a:cs typeface="Carlito"/>
              </a:rPr>
              <a:t>the </a:t>
            </a:r>
            <a:r>
              <a:rPr sz="2400" spc="-15" dirty="0">
                <a:solidFill>
                  <a:srgbClr val="006FC0"/>
                </a:solidFill>
                <a:latin typeface="Carlito"/>
                <a:cs typeface="Carlito"/>
              </a:rPr>
              <a:t>contents </a:t>
            </a:r>
            <a:r>
              <a:rPr sz="2400" spc="-5" dirty="0">
                <a:latin typeface="Carlito"/>
                <a:cs typeface="Carlito"/>
              </a:rPr>
              <a:t>of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5" dirty="0">
                <a:latin typeface="Carlito"/>
                <a:cs typeface="Carlito"/>
              </a:rPr>
              <a:t>message </a:t>
            </a:r>
            <a:r>
              <a:rPr sz="2400" dirty="0">
                <a:latin typeface="Carlito"/>
                <a:cs typeface="Carlito"/>
              </a:rPr>
              <a:t>in </a:t>
            </a:r>
            <a:r>
              <a:rPr sz="2400" spc="-10" dirty="0">
                <a:latin typeface="Carlito"/>
                <a:cs typeface="Carlito"/>
              </a:rPr>
              <a:t>consecutive </a:t>
            </a:r>
            <a:r>
              <a:rPr sz="2400" dirty="0">
                <a:latin typeface="Carlito"/>
                <a:cs typeface="Carlito"/>
              </a:rPr>
              <a:t>lines. </a:t>
            </a:r>
            <a:r>
              <a:rPr sz="2400" spc="-5" dirty="0">
                <a:latin typeface="Carlito"/>
                <a:cs typeface="Carlito"/>
              </a:rPr>
              <a:t>The message  </a:t>
            </a:r>
            <a:r>
              <a:rPr sz="2400" dirty="0">
                <a:latin typeface="Carlito"/>
                <a:cs typeface="Carlito"/>
              </a:rPr>
              <a:t>is </a:t>
            </a:r>
            <a:r>
              <a:rPr sz="2400" spc="-10" dirty="0">
                <a:latin typeface="Carlito"/>
                <a:cs typeface="Carlito"/>
              </a:rPr>
              <a:t>terminated by </a:t>
            </a:r>
            <a:r>
              <a:rPr sz="2400" dirty="0">
                <a:latin typeface="Carlito"/>
                <a:cs typeface="Carlito"/>
              </a:rPr>
              <a:t>a line </a:t>
            </a:r>
            <a:r>
              <a:rPr sz="2400" spc="-10" dirty="0">
                <a:latin typeface="Carlito"/>
                <a:cs typeface="Carlito"/>
              </a:rPr>
              <a:t>containing just </a:t>
            </a:r>
            <a:r>
              <a:rPr sz="2400" spc="-5" dirty="0">
                <a:latin typeface="Carlito"/>
                <a:cs typeface="Carlito"/>
              </a:rPr>
              <a:t>one</a:t>
            </a:r>
            <a:r>
              <a:rPr sz="2400" spc="-2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period.</a:t>
            </a:r>
          </a:p>
          <a:p>
            <a:pPr marL="241300" indent="-228600">
              <a:lnSpc>
                <a:spcPct val="100000"/>
              </a:lnSpc>
              <a:spcBef>
                <a:spcPts val="135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rlito"/>
                <a:cs typeface="Carlito"/>
              </a:rPr>
              <a:t>8. </a:t>
            </a:r>
            <a:r>
              <a:rPr sz="2400" spc="-5" dirty="0">
                <a:latin typeface="Carlito"/>
                <a:cs typeface="Carlito"/>
              </a:rPr>
              <a:t>The server </a:t>
            </a:r>
            <a:r>
              <a:rPr sz="2400" spc="-10" dirty="0">
                <a:latin typeface="Carlito"/>
                <a:cs typeface="Carlito"/>
              </a:rPr>
              <a:t>responds </a:t>
            </a:r>
            <a:r>
              <a:rPr sz="2400" dirty="0">
                <a:latin typeface="Carlito"/>
                <a:cs typeface="Carlito"/>
              </a:rPr>
              <a:t>with </a:t>
            </a:r>
            <a:r>
              <a:rPr sz="2400" spc="-10" dirty="0">
                <a:solidFill>
                  <a:srgbClr val="006FC0"/>
                </a:solidFill>
                <a:latin typeface="Carlito"/>
                <a:cs typeface="Carlito"/>
              </a:rPr>
              <a:t>code </a:t>
            </a:r>
            <a:r>
              <a:rPr sz="2400" spc="-5" dirty="0">
                <a:solidFill>
                  <a:srgbClr val="006FC0"/>
                </a:solidFill>
                <a:latin typeface="Carlito"/>
                <a:cs typeface="Carlito"/>
              </a:rPr>
              <a:t>250 (OK) </a:t>
            </a:r>
            <a:r>
              <a:rPr sz="2400" spc="-5" dirty="0">
                <a:latin typeface="Carlito"/>
                <a:cs typeface="Carlito"/>
              </a:rPr>
              <a:t>or some other </a:t>
            </a:r>
            <a:r>
              <a:rPr sz="2400" spc="-10" dirty="0">
                <a:latin typeface="Carlito"/>
                <a:cs typeface="Carlito"/>
              </a:rPr>
              <a:t>appropriate</a:t>
            </a:r>
            <a:r>
              <a:rPr sz="2400" spc="-2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code.</a:t>
            </a:r>
            <a:endParaRPr sz="240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2141729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709</TotalTime>
  <Words>9726</Words>
  <Application>Microsoft Office PowerPoint</Application>
  <PresentationFormat>Widescreen</PresentationFormat>
  <Paragraphs>891</Paragraphs>
  <Slides>179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179</vt:i4>
      </vt:variant>
    </vt:vector>
  </HeadingPairs>
  <TitlesOfParts>
    <vt:vector size="188" baseType="lpstr">
      <vt:lpstr>Arial</vt:lpstr>
      <vt:lpstr>Arial MT</vt:lpstr>
      <vt:lpstr>Calibri</vt:lpstr>
      <vt:lpstr>Calibri Light</vt:lpstr>
      <vt:lpstr>Cambria Math</vt:lpstr>
      <vt:lpstr>Carlito</vt:lpstr>
      <vt:lpstr>Times New Roman</vt:lpstr>
      <vt:lpstr>Office Theme</vt:lpstr>
      <vt:lpstr>1_Office Theme</vt:lpstr>
      <vt:lpstr>Module 1-part 2</vt:lpstr>
      <vt:lpstr>Application Layer</vt:lpstr>
      <vt:lpstr>Application-Layer Paradigms</vt:lpstr>
      <vt:lpstr>Traditional Paradigm: Client-Server</vt:lpstr>
      <vt:lpstr>Example of a client-server paradigm</vt:lpstr>
      <vt:lpstr>PowerPoint Presentation</vt:lpstr>
      <vt:lpstr>New Paradigm: Peer-to-Peer</vt:lpstr>
      <vt:lpstr>Example of a peer-to-peer paradigm</vt:lpstr>
      <vt:lpstr>PowerPoint Presentation</vt:lpstr>
      <vt:lpstr>Mixed Paradigm</vt:lpstr>
      <vt:lpstr>CLIENT-SERVER PARADIGM working</vt:lpstr>
      <vt:lpstr>How can a client process communicate with a  server process?</vt:lpstr>
      <vt:lpstr>Socket interface</vt:lpstr>
      <vt:lpstr>Sockets</vt:lpstr>
      <vt:lpstr>Position of the socket interface</vt:lpstr>
      <vt:lpstr>PowerPoint Presentation</vt:lpstr>
      <vt:lpstr>PowerPoint Presentation</vt:lpstr>
      <vt:lpstr>PowerPoint Presentation</vt:lpstr>
      <vt:lpstr>Socket Addresses</vt:lpstr>
      <vt:lpstr>PowerPoint Presentation</vt:lpstr>
      <vt:lpstr>PowerPoint Presentation</vt:lpstr>
      <vt:lpstr>Finding Socket Addresses</vt:lpstr>
      <vt:lpstr>Using Services of the Transport  Layer</vt:lpstr>
      <vt:lpstr>UDP Protocol</vt:lpstr>
      <vt:lpstr>PowerPoint Presentation</vt:lpstr>
      <vt:lpstr>TCP Protocol</vt:lpstr>
      <vt:lpstr>PowerPoint Presentation</vt:lpstr>
      <vt:lpstr>SCTP Protocol</vt:lpstr>
      <vt:lpstr>STANDARD CLIENT-SERVER APPLICATIONS</vt:lpstr>
      <vt:lpstr>World Wide Web</vt:lpstr>
      <vt:lpstr>PowerPoint Presentation</vt:lpstr>
      <vt:lpstr>Architecture of web</vt:lpstr>
      <vt:lpstr>Web Client (Browser)</vt:lpstr>
      <vt:lpstr>PowerPoint Presentation</vt:lpstr>
      <vt:lpstr>Web Server</vt:lpstr>
      <vt:lpstr>Uniform Resource Locator (URL)</vt:lpstr>
      <vt:lpstr>PowerPoint Presentation</vt:lpstr>
      <vt:lpstr>Web Documents</vt:lpstr>
      <vt:lpstr>PowerPoint Presentation</vt:lpstr>
      <vt:lpstr>PowerPoint Presentation</vt:lpstr>
      <vt:lpstr>HyperText Transfer Protocol (HTTP)</vt:lpstr>
      <vt:lpstr>PowerPoint Presentation</vt:lpstr>
      <vt:lpstr>Nonpersistent Connections</vt:lpstr>
      <vt:lpstr>Persistent Connections</vt:lpstr>
      <vt:lpstr>Non-persistent</vt:lpstr>
      <vt:lpstr>persistent</vt:lpstr>
      <vt:lpstr>Message Formats</vt:lpstr>
      <vt:lpstr>Request Message</vt:lpstr>
      <vt:lpstr>PowerPoint Presentation</vt:lpstr>
      <vt:lpstr>PowerPoint Presentation</vt:lpstr>
      <vt:lpstr>PowerPoint Presentation</vt:lpstr>
      <vt:lpstr>PowerPoint Presentation</vt:lpstr>
      <vt:lpstr>Response Message</vt:lpstr>
      <vt:lpstr>PowerPoint Presentation</vt:lpstr>
      <vt:lpstr>PowerPoint Presentation</vt:lpstr>
      <vt:lpstr>Example</vt:lpstr>
      <vt:lpstr>Cookies</vt:lpstr>
      <vt:lpstr>Creating and Storing Cookies</vt:lpstr>
      <vt:lpstr>Using Cookies</vt:lpstr>
      <vt:lpstr>Example</vt:lpstr>
      <vt:lpstr>Web Caching: Proxy Server</vt:lpstr>
      <vt:lpstr>Proxy Server Location</vt:lpstr>
      <vt:lpstr>Example of a proxy server</vt:lpstr>
      <vt:lpstr>Cache Update</vt:lpstr>
      <vt:lpstr>HTTP Security</vt:lpstr>
      <vt:lpstr>FTP</vt:lpstr>
      <vt:lpstr>basic model of FTP</vt:lpstr>
      <vt:lpstr>PowerPoint Presentation</vt:lpstr>
      <vt:lpstr>PowerPoint Presentation</vt:lpstr>
      <vt:lpstr>PowerPoint Presentation</vt:lpstr>
      <vt:lpstr>Some FTP commands..</vt:lpstr>
      <vt:lpstr>PowerPoint Presentation</vt:lpstr>
      <vt:lpstr>Some responses..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Security for FTP</vt:lpstr>
      <vt:lpstr>Electronic Mail</vt:lpstr>
      <vt:lpstr>PowerPoint Presentation</vt:lpstr>
      <vt:lpstr>Architecture of e-mail</vt:lpstr>
      <vt:lpstr>PowerPoint Presentation</vt:lpstr>
      <vt:lpstr>PowerPoint Presentation</vt:lpstr>
      <vt:lpstr>PowerPoint Presentation</vt:lpstr>
      <vt:lpstr>User Agent</vt:lpstr>
      <vt:lpstr>Sending Mail</vt:lpstr>
      <vt:lpstr>PowerPoint Presentation</vt:lpstr>
      <vt:lpstr>Receiving Mail</vt:lpstr>
      <vt:lpstr>Email Address</vt:lpstr>
      <vt:lpstr>Mailing List or Group List</vt:lpstr>
      <vt:lpstr>Protocols used in electronic mail</vt:lpstr>
      <vt:lpstr>Message Transfer Agent: SMTP</vt:lpstr>
      <vt:lpstr>SMTP Commands</vt:lpstr>
      <vt:lpstr>SMTP Responses</vt:lpstr>
      <vt:lpstr>Mail Transfer Phases</vt:lpstr>
      <vt:lpstr>Connection Establishment</vt:lpstr>
      <vt:lpstr>Message Transfer</vt:lpstr>
      <vt:lpstr>Connection Termination</vt:lpstr>
      <vt:lpstr>PowerPoint Presentation</vt:lpstr>
      <vt:lpstr>Message Access Agent: POP and IMAP</vt:lpstr>
      <vt:lpstr>POP3</vt:lpstr>
      <vt:lpstr>PowerPoint Presentation</vt:lpstr>
      <vt:lpstr>PowerPoint Presentation</vt:lpstr>
      <vt:lpstr>PowerPoint Presentation</vt:lpstr>
      <vt:lpstr>IMAP4</vt:lpstr>
      <vt:lpstr>MIME</vt:lpstr>
      <vt:lpstr>MIME</vt:lpstr>
      <vt:lpstr>MIME Headers</vt:lpstr>
      <vt:lpstr>Content-Type</vt:lpstr>
      <vt:lpstr>Content-Transfer-Encoding</vt:lpstr>
      <vt:lpstr>Web-Based Mail</vt:lpstr>
      <vt:lpstr>E-Mail Security</vt:lpstr>
      <vt:lpstr>TELNET</vt:lpstr>
      <vt:lpstr>PowerPoint Presentation</vt:lpstr>
      <vt:lpstr>Local logging</vt:lpstr>
      <vt:lpstr>PowerPoint Presentation</vt:lpstr>
      <vt:lpstr>Remote Logging</vt:lpstr>
      <vt:lpstr>PowerPoint Presentation</vt:lpstr>
      <vt:lpstr>Network Virtual Terminal (NVT)</vt:lpstr>
      <vt:lpstr>PowerPoint Presentation</vt:lpstr>
      <vt:lpstr>PowerPoint Presentation</vt:lpstr>
      <vt:lpstr>TELNET commands</vt:lpstr>
      <vt:lpstr>Secure Shell (SSH)</vt:lpstr>
      <vt:lpstr>Components of SSH</vt:lpstr>
      <vt:lpstr>SSH Transport-Layer Protocol (SSH-TRANS)</vt:lpstr>
      <vt:lpstr>SSH Authentication Protocol (SSH-AUTH)</vt:lpstr>
      <vt:lpstr>SSH Connection Protocol (SSH-CONN)</vt:lpstr>
      <vt:lpstr>Applications of SSH</vt:lpstr>
      <vt:lpstr>Port Forwarding</vt:lpstr>
      <vt:lpstr>Format of the SSH Packets</vt:lpstr>
      <vt:lpstr>Domain Name System (DNS)</vt:lpstr>
      <vt:lpstr>PowerPoint Presentation</vt:lpstr>
      <vt:lpstr>Steps : Hostname to IP address</vt:lpstr>
      <vt:lpstr>PowerPoint Presentation</vt:lpstr>
      <vt:lpstr>Name Space</vt:lpstr>
      <vt:lpstr>Domain Name Space</vt:lpstr>
      <vt:lpstr>PowerPoint Presentation</vt:lpstr>
      <vt:lpstr>Example for domain name</vt:lpstr>
      <vt:lpstr>PowerPoint Presentation</vt:lpstr>
      <vt:lpstr>Distribution of Name Space</vt:lpstr>
      <vt:lpstr>PowerPoint Presentation</vt:lpstr>
      <vt:lpstr>Primary and Secondary Servers</vt:lpstr>
      <vt:lpstr>DNS in the Internet</vt:lpstr>
      <vt:lpstr>Generic Domains</vt:lpstr>
      <vt:lpstr>PowerPoint Presentation</vt:lpstr>
      <vt:lpstr>Country Domains</vt:lpstr>
      <vt:lpstr>What is Resolution</vt:lpstr>
      <vt:lpstr>Recursive Resolution</vt:lpstr>
      <vt:lpstr>Iterative Resolution</vt:lpstr>
      <vt:lpstr>Caching</vt:lpstr>
      <vt:lpstr>DNS Resource Records</vt:lpstr>
      <vt:lpstr>DNS Messages</vt:lpstr>
      <vt:lpstr>PowerPoint Presentation</vt:lpstr>
      <vt:lpstr>PowerPoint Presentation</vt:lpstr>
      <vt:lpstr>Encapsulation in DNS</vt:lpstr>
      <vt:lpstr>How are new domains added to DNS?</vt:lpstr>
      <vt:lpstr>DDNS</vt:lpstr>
      <vt:lpstr>Security of DNS</vt:lpstr>
      <vt:lpstr>PEER-TO-PEER PARADIGM</vt:lpstr>
      <vt:lpstr>PowerPoint Presentation</vt:lpstr>
      <vt:lpstr>P2P Networks</vt:lpstr>
      <vt:lpstr>Centralized Networks</vt:lpstr>
      <vt:lpstr>PowerPoint Presentation</vt:lpstr>
      <vt:lpstr>PowerPoint Presentation</vt:lpstr>
      <vt:lpstr>Decentralized Network</vt:lpstr>
      <vt:lpstr>Unstructured Networks</vt:lpstr>
      <vt:lpstr>Example : Gnutella</vt:lpstr>
      <vt:lpstr>Structured Networks</vt:lpstr>
      <vt:lpstr>Distributed Hash Table (DHT)</vt:lpstr>
      <vt:lpstr>Address Space in DHT</vt:lpstr>
      <vt:lpstr>Hashing Peer Identifier</vt:lpstr>
      <vt:lpstr>Hashing Object Identifier</vt:lpstr>
      <vt:lpstr>Storing the Object</vt:lpstr>
      <vt:lpstr>Example</vt:lpstr>
      <vt:lpstr>PowerPoint Presentation</vt:lpstr>
      <vt:lpstr>Routing in DHT Networks</vt:lpstr>
      <vt:lpstr>Arrival and Departure of Nodes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2</dc:title>
  <dc:creator>USER</dc:creator>
  <cp:lastModifiedBy>Admin</cp:lastModifiedBy>
  <cp:revision>41</cp:revision>
  <dcterms:created xsi:type="dcterms:W3CDTF">2021-05-11T03:28:49Z</dcterms:created>
  <dcterms:modified xsi:type="dcterms:W3CDTF">2021-05-29T05:46:11Z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2020-09-07T00:00:00Z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2021-05-11T00:00:00Z</vt:filetime>
  </property>
</Properties>
</file>